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5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256" r:id="rId2"/>
    <p:sldId id="260" r:id="rId3"/>
    <p:sldId id="261" r:id="rId4"/>
    <p:sldId id="263" r:id="rId5"/>
    <p:sldId id="264" r:id="rId6"/>
    <p:sldId id="265" r:id="rId7"/>
    <p:sldId id="262"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3" r:id="rId35"/>
    <p:sldId id="335" r:id="rId36"/>
    <p:sldId id="341" r:id="rId37"/>
    <p:sldId id="342" r:id="rId38"/>
    <p:sldId id="343" r:id="rId39"/>
    <p:sldId id="292" r:id="rId40"/>
    <p:sldId id="294" r:id="rId41"/>
    <p:sldId id="295" r:id="rId42"/>
    <p:sldId id="297" r:id="rId43"/>
    <p:sldId id="296"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259" r:id="rId82"/>
  </p:sldIdLst>
  <p:sldSz cx="9144000" cy="6858000" type="screen4x3"/>
  <p:notesSz cx="7010400" cy="92360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44" autoAdjust="0"/>
  </p:normalViewPr>
  <p:slideViewPr>
    <p:cSldViewPr>
      <p:cViewPr varScale="1">
        <p:scale>
          <a:sx n="58" d="100"/>
          <a:sy n="58" d="100"/>
        </p:scale>
        <p:origin x="166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90341F-F591-4BDE-B068-9276903668FB}"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s-MX"/>
        </a:p>
      </dgm:t>
    </dgm:pt>
    <dgm:pt modelId="{B1F52688-3925-4BA0-8950-2524C6527AA6}">
      <dgm:prSet phldrT="[Texto]"/>
      <dgm:spPr>
        <a:solidFill>
          <a:schemeClr val="accent6">
            <a:lumMod val="50000"/>
          </a:schemeClr>
        </a:solidFill>
      </dgm:spPr>
      <dgm:t>
        <a:bodyPr/>
        <a:lstStyle/>
        <a:p>
          <a:r>
            <a:rPr lang="es-MX" dirty="0" smtClean="0"/>
            <a:t>Compensatorio</a:t>
          </a:r>
          <a:endParaRPr lang="es-MX" dirty="0"/>
        </a:p>
      </dgm:t>
    </dgm:pt>
    <dgm:pt modelId="{431AECE2-8058-418E-B16E-817207AE15BC}" type="parTrans" cxnId="{139144D7-7547-44CF-A6FC-AE5FD9771039}">
      <dgm:prSet/>
      <dgm:spPr/>
      <dgm:t>
        <a:bodyPr/>
        <a:lstStyle/>
        <a:p>
          <a:endParaRPr lang="es-MX"/>
        </a:p>
      </dgm:t>
    </dgm:pt>
    <dgm:pt modelId="{CCEF32FD-D8CD-43AD-A555-AE4745984BDC}" type="sibTrans" cxnId="{139144D7-7547-44CF-A6FC-AE5FD9771039}">
      <dgm:prSet/>
      <dgm:spPr/>
      <dgm:t>
        <a:bodyPr/>
        <a:lstStyle/>
        <a:p>
          <a:endParaRPr lang="es-MX"/>
        </a:p>
      </dgm:t>
    </dgm:pt>
    <dgm:pt modelId="{1E11BB5B-3006-4966-AC53-2C08754E14C4}">
      <dgm:prSet phldrT="[Texto]"/>
      <dgm:spPr>
        <a:solidFill>
          <a:schemeClr val="accent3">
            <a:lumMod val="75000"/>
          </a:schemeClr>
        </a:solidFill>
      </dgm:spPr>
      <dgm:t>
        <a:bodyPr/>
        <a:lstStyle/>
        <a:p>
          <a:r>
            <a:rPr lang="es-MX" dirty="0" smtClean="0"/>
            <a:t>Resarcitorio</a:t>
          </a:r>
          <a:endParaRPr lang="es-MX" dirty="0"/>
        </a:p>
      </dgm:t>
    </dgm:pt>
    <dgm:pt modelId="{2E06E213-E476-4185-8729-D2B8C18F696A}" type="parTrans" cxnId="{F63C6AD0-739C-478D-8C45-F810C13BF947}">
      <dgm:prSet/>
      <dgm:spPr/>
      <dgm:t>
        <a:bodyPr/>
        <a:lstStyle/>
        <a:p>
          <a:endParaRPr lang="es-MX"/>
        </a:p>
      </dgm:t>
    </dgm:pt>
    <dgm:pt modelId="{78FE6C82-2BF1-491D-A98B-2924D53368BF}" type="sibTrans" cxnId="{F63C6AD0-739C-478D-8C45-F810C13BF947}">
      <dgm:prSet/>
      <dgm:spPr/>
      <dgm:t>
        <a:bodyPr/>
        <a:lstStyle/>
        <a:p>
          <a:endParaRPr lang="es-MX"/>
        </a:p>
      </dgm:t>
    </dgm:pt>
    <dgm:pt modelId="{3EE63E28-2252-45AA-A4EA-B15346460969}" type="pres">
      <dgm:prSet presAssocID="{FF90341F-F591-4BDE-B068-9276903668FB}" presName="cycle" presStyleCnt="0">
        <dgm:presLayoutVars>
          <dgm:dir/>
          <dgm:resizeHandles val="exact"/>
        </dgm:presLayoutVars>
      </dgm:prSet>
      <dgm:spPr/>
      <dgm:t>
        <a:bodyPr/>
        <a:lstStyle/>
        <a:p>
          <a:endParaRPr lang="es-MX"/>
        </a:p>
      </dgm:t>
    </dgm:pt>
    <dgm:pt modelId="{52FFC7DF-B7C4-4437-9C0C-B5DC8B990602}" type="pres">
      <dgm:prSet presAssocID="{B1F52688-3925-4BA0-8950-2524C6527AA6}" presName="arrow" presStyleLbl="node1" presStyleIdx="0" presStyleCnt="2">
        <dgm:presLayoutVars>
          <dgm:bulletEnabled val="1"/>
        </dgm:presLayoutVars>
      </dgm:prSet>
      <dgm:spPr/>
      <dgm:t>
        <a:bodyPr/>
        <a:lstStyle/>
        <a:p>
          <a:endParaRPr lang="es-MX"/>
        </a:p>
      </dgm:t>
    </dgm:pt>
    <dgm:pt modelId="{0960DD71-AE2F-461A-B1A7-CC969AB262E5}" type="pres">
      <dgm:prSet presAssocID="{1E11BB5B-3006-4966-AC53-2C08754E14C4}" presName="arrow" presStyleLbl="node1" presStyleIdx="1" presStyleCnt="2">
        <dgm:presLayoutVars>
          <dgm:bulletEnabled val="1"/>
        </dgm:presLayoutVars>
      </dgm:prSet>
      <dgm:spPr/>
      <dgm:t>
        <a:bodyPr/>
        <a:lstStyle/>
        <a:p>
          <a:endParaRPr lang="es-MX"/>
        </a:p>
      </dgm:t>
    </dgm:pt>
  </dgm:ptLst>
  <dgm:cxnLst>
    <dgm:cxn modelId="{D92FE149-1264-48CE-81BC-02026A276381}" type="presOf" srcId="{1E11BB5B-3006-4966-AC53-2C08754E14C4}" destId="{0960DD71-AE2F-461A-B1A7-CC969AB262E5}" srcOrd="0" destOrd="0" presId="urn:microsoft.com/office/officeart/2005/8/layout/arrow1"/>
    <dgm:cxn modelId="{F63C6AD0-739C-478D-8C45-F810C13BF947}" srcId="{FF90341F-F591-4BDE-B068-9276903668FB}" destId="{1E11BB5B-3006-4966-AC53-2C08754E14C4}" srcOrd="1" destOrd="0" parTransId="{2E06E213-E476-4185-8729-D2B8C18F696A}" sibTransId="{78FE6C82-2BF1-491D-A98B-2924D53368BF}"/>
    <dgm:cxn modelId="{2A7AEA31-0AB7-4719-8C06-FA133895DA4A}" type="presOf" srcId="{B1F52688-3925-4BA0-8950-2524C6527AA6}" destId="{52FFC7DF-B7C4-4437-9C0C-B5DC8B990602}" srcOrd="0" destOrd="0" presId="urn:microsoft.com/office/officeart/2005/8/layout/arrow1"/>
    <dgm:cxn modelId="{C9AD4228-F50C-4818-8074-7554D0AE2A6A}" type="presOf" srcId="{FF90341F-F591-4BDE-B068-9276903668FB}" destId="{3EE63E28-2252-45AA-A4EA-B15346460969}" srcOrd="0" destOrd="0" presId="urn:microsoft.com/office/officeart/2005/8/layout/arrow1"/>
    <dgm:cxn modelId="{139144D7-7547-44CF-A6FC-AE5FD9771039}" srcId="{FF90341F-F591-4BDE-B068-9276903668FB}" destId="{B1F52688-3925-4BA0-8950-2524C6527AA6}" srcOrd="0" destOrd="0" parTransId="{431AECE2-8058-418E-B16E-817207AE15BC}" sibTransId="{CCEF32FD-D8CD-43AD-A555-AE4745984BDC}"/>
    <dgm:cxn modelId="{8FDC7AD5-1FB5-41E9-92FD-E37EE036248A}" type="presParOf" srcId="{3EE63E28-2252-45AA-A4EA-B15346460969}" destId="{52FFC7DF-B7C4-4437-9C0C-B5DC8B990602}" srcOrd="0" destOrd="0" presId="urn:microsoft.com/office/officeart/2005/8/layout/arrow1"/>
    <dgm:cxn modelId="{60FBD934-93EB-4086-8EE4-5FE5D337CFAA}" type="presParOf" srcId="{3EE63E28-2252-45AA-A4EA-B15346460969}" destId="{0960DD71-AE2F-461A-B1A7-CC969AB262E5}"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B062CDA-825F-4199-93D6-B984F39F0DAA}"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s-MX"/>
        </a:p>
      </dgm:t>
    </dgm:pt>
    <dgm:pt modelId="{10B61E38-14A1-4484-AD21-D7A52AE3A8B0}">
      <dgm:prSet phldrT="[Texto]" custT="1"/>
      <dgm:spPr/>
      <dgm:t>
        <a:bodyPr/>
        <a:lstStyle/>
        <a:p>
          <a:r>
            <a:rPr lang="es-MX" sz="1800" b="1" dirty="0" smtClean="0"/>
            <a:t>MEH</a:t>
          </a:r>
          <a:endParaRPr lang="es-MX" sz="1800" b="1" dirty="0"/>
        </a:p>
      </dgm:t>
    </dgm:pt>
    <dgm:pt modelId="{44645696-74BC-4AFE-938E-093BD14BEB46}" type="parTrans" cxnId="{BB2A79C5-4F8A-4131-B138-126E166B07FD}">
      <dgm:prSet/>
      <dgm:spPr/>
      <dgm:t>
        <a:bodyPr/>
        <a:lstStyle/>
        <a:p>
          <a:endParaRPr lang="es-MX"/>
        </a:p>
      </dgm:t>
    </dgm:pt>
    <dgm:pt modelId="{940486A3-3C35-476F-B311-E622797661AF}" type="sibTrans" cxnId="{BB2A79C5-4F8A-4131-B138-126E166B07FD}">
      <dgm:prSet/>
      <dgm:spPr/>
      <dgm:t>
        <a:bodyPr/>
        <a:lstStyle/>
        <a:p>
          <a:endParaRPr lang="es-MX"/>
        </a:p>
      </dgm:t>
    </dgm:pt>
    <dgm:pt modelId="{54310012-5CCE-4C00-89F7-59EE6ADE0DF0}">
      <dgm:prSet/>
      <dgm:spPr/>
      <dgm:t>
        <a:bodyPr/>
        <a:lstStyle/>
        <a:p>
          <a:r>
            <a:rPr lang="es-MX" dirty="0" smtClean="0"/>
            <a:t>Este fondo será destinado a aquellas entidades federativas que colaboren en la administración del Régimen de Incorporación Fiscal.</a:t>
          </a:r>
          <a:endParaRPr lang="es-MX" dirty="0"/>
        </a:p>
      </dgm:t>
    </dgm:pt>
    <dgm:pt modelId="{CCBE005B-CEC4-4EEC-9056-9723A3606991}" type="parTrans" cxnId="{EAB43541-DC59-414E-8368-FA4DE735B6B8}">
      <dgm:prSet/>
      <dgm:spPr/>
      <dgm:t>
        <a:bodyPr/>
        <a:lstStyle/>
        <a:p>
          <a:endParaRPr lang="es-MX"/>
        </a:p>
      </dgm:t>
    </dgm:pt>
    <dgm:pt modelId="{5396A3DB-15F3-4ACD-AF6E-1FF997CC944D}" type="sibTrans" cxnId="{EAB43541-DC59-414E-8368-FA4DE735B6B8}">
      <dgm:prSet/>
      <dgm:spPr/>
      <dgm:t>
        <a:bodyPr/>
        <a:lstStyle/>
        <a:p>
          <a:endParaRPr lang="es-MX"/>
        </a:p>
      </dgm:t>
    </dgm:pt>
    <dgm:pt modelId="{A253FE1A-A99F-4D0F-A866-5D602CAB1DD7}">
      <dgm:prSet/>
      <dgm:spPr/>
      <dgm:t>
        <a:bodyPr/>
        <a:lstStyle/>
        <a:p>
          <a:r>
            <a:rPr lang="es-MX" dirty="0" smtClean="0"/>
            <a:t>Se calcula como el resultado de multiplicar los ingresos petroleros aprobados en la Ley de Ingresos por un factor de 0.00051 y distribuye a los municipios litorales o fronterizos por donde materialmente se realiza la salida del país de los hidrocarburos.</a:t>
          </a:r>
          <a:endParaRPr lang="es-MX" dirty="0"/>
        </a:p>
      </dgm:t>
    </dgm:pt>
    <dgm:pt modelId="{550DBB84-3F86-475D-B1F6-F8C9694C466B}" type="parTrans" cxnId="{F044E364-A2D5-4B87-8E99-A9EDBE729C8B}">
      <dgm:prSet/>
      <dgm:spPr/>
      <dgm:t>
        <a:bodyPr/>
        <a:lstStyle/>
        <a:p>
          <a:endParaRPr lang="es-MX"/>
        </a:p>
      </dgm:t>
    </dgm:pt>
    <dgm:pt modelId="{043DDE43-4F4C-45DD-9218-AF45C36CC3D9}" type="sibTrans" cxnId="{F044E364-A2D5-4B87-8E99-A9EDBE729C8B}">
      <dgm:prSet/>
      <dgm:spPr/>
      <dgm:t>
        <a:bodyPr/>
        <a:lstStyle/>
        <a:p>
          <a:endParaRPr lang="es-MX"/>
        </a:p>
      </dgm:t>
    </dgm:pt>
    <dgm:pt modelId="{52DD8554-E7F9-4311-A232-D04F2CFB1F50}">
      <dgm:prSet phldrT="[Texto]" custT="1"/>
      <dgm:spPr/>
      <dgm:t>
        <a:bodyPr/>
        <a:lstStyle/>
        <a:p>
          <a:r>
            <a:rPr lang="es-MX" sz="1800" b="1" dirty="0" err="1" smtClean="0"/>
            <a:t>Repecos</a:t>
          </a:r>
          <a:endParaRPr lang="es-MX" sz="1800" b="1" dirty="0"/>
        </a:p>
      </dgm:t>
    </dgm:pt>
    <dgm:pt modelId="{E96E6E5B-C687-437C-9E69-4E95111B866A}" type="sibTrans" cxnId="{D599BC85-5BD9-4BB2-AA26-AC8B42F2E2BA}">
      <dgm:prSet/>
      <dgm:spPr/>
      <dgm:t>
        <a:bodyPr/>
        <a:lstStyle/>
        <a:p>
          <a:endParaRPr lang="es-MX"/>
        </a:p>
      </dgm:t>
    </dgm:pt>
    <dgm:pt modelId="{962ECA46-4B74-4905-A725-0A2C5510A8C9}" type="parTrans" cxnId="{D599BC85-5BD9-4BB2-AA26-AC8B42F2E2BA}">
      <dgm:prSet/>
      <dgm:spPr/>
      <dgm:t>
        <a:bodyPr/>
        <a:lstStyle/>
        <a:p>
          <a:endParaRPr lang="es-MX"/>
        </a:p>
      </dgm:t>
    </dgm:pt>
    <dgm:pt modelId="{B022F7BB-422D-4B78-A4F7-B6BDDA81BD98}">
      <dgm:prSet phldrT="[Texto]" custT="1"/>
      <dgm:spPr/>
      <dgm:t>
        <a:bodyPr/>
        <a:lstStyle/>
        <a:p>
          <a:r>
            <a:rPr lang="es-MX" sz="1800" b="1" dirty="0" smtClean="0"/>
            <a:t>ISR</a:t>
          </a:r>
          <a:endParaRPr lang="es-MX" sz="1800" b="1" dirty="0"/>
        </a:p>
      </dgm:t>
    </dgm:pt>
    <dgm:pt modelId="{C1943403-DC38-42A9-A7CA-9DBE6E3BC8C9}" type="sibTrans" cxnId="{D3B5AA4C-66CB-45D5-B821-CF62E9DE7CB8}">
      <dgm:prSet/>
      <dgm:spPr/>
      <dgm:t>
        <a:bodyPr/>
        <a:lstStyle/>
        <a:p>
          <a:endParaRPr lang="es-MX"/>
        </a:p>
      </dgm:t>
    </dgm:pt>
    <dgm:pt modelId="{7410F41C-B301-4A90-99D1-4F9DA7C2CF45}" type="parTrans" cxnId="{D3B5AA4C-66CB-45D5-B821-CF62E9DE7CB8}">
      <dgm:prSet/>
      <dgm:spPr/>
      <dgm:t>
        <a:bodyPr/>
        <a:lstStyle/>
        <a:p>
          <a:endParaRPr lang="es-MX"/>
        </a:p>
      </dgm:t>
    </dgm:pt>
    <dgm:pt modelId="{7535E6F8-E8F1-42BF-B1CC-CFEC97DAF88A}">
      <dgm:prSet/>
      <dgm:spPr/>
      <dgm:t>
        <a:bodyPr/>
        <a:lstStyle/>
        <a:p>
          <a:r>
            <a:rPr lang="es-MX" dirty="0" smtClean="0"/>
            <a:t>Este fondo corresponde a las participaciones por el 100% de la recaudación del Impuesto sobre la Renta (ISR) que se entere a la federación por el salario del personal de las entidades federativas.</a:t>
          </a:r>
          <a:endParaRPr lang="es-MX" dirty="0"/>
        </a:p>
      </dgm:t>
    </dgm:pt>
    <dgm:pt modelId="{527785FF-30D5-4EE5-A25D-27BF844B5A1C}" type="sibTrans" cxnId="{A206381F-00C4-445E-87B7-B2A5B208BD23}">
      <dgm:prSet/>
      <dgm:spPr/>
      <dgm:t>
        <a:bodyPr/>
        <a:lstStyle/>
        <a:p>
          <a:endParaRPr lang="es-MX"/>
        </a:p>
      </dgm:t>
    </dgm:pt>
    <dgm:pt modelId="{E9AF57DF-59C6-426D-B0A5-0B324A1B80A6}" type="parTrans" cxnId="{A206381F-00C4-445E-87B7-B2A5B208BD23}">
      <dgm:prSet/>
      <dgm:spPr/>
      <dgm:t>
        <a:bodyPr/>
        <a:lstStyle/>
        <a:p>
          <a:endParaRPr lang="es-MX"/>
        </a:p>
      </dgm:t>
    </dgm:pt>
    <dgm:pt modelId="{F7EBF7D6-CA7E-478D-A010-D78A637AB5FD}">
      <dgm:prSet custT="1"/>
      <dgm:spPr/>
      <dgm:t>
        <a:bodyPr/>
        <a:lstStyle/>
        <a:p>
          <a:r>
            <a:rPr lang="es-MX" sz="1800" b="1" dirty="0" smtClean="0"/>
            <a:t>Otros</a:t>
          </a:r>
          <a:endParaRPr lang="es-MX" sz="1800" b="1" dirty="0"/>
        </a:p>
      </dgm:t>
    </dgm:pt>
    <dgm:pt modelId="{404D1931-8F17-436A-B060-8FCD35CB62E3}" type="parTrans" cxnId="{B0BC2A38-EED1-484E-917E-F2268466D77A}">
      <dgm:prSet/>
      <dgm:spPr/>
      <dgm:t>
        <a:bodyPr/>
        <a:lstStyle/>
        <a:p>
          <a:endParaRPr lang="es-MX"/>
        </a:p>
      </dgm:t>
    </dgm:pt>
    <dgm:pt modelId="{55D8885C-D170-4420-AEBF-E8C731DE9B30}" type="sibTrans" cxnId="{B0BC2A38-EED1-484E-917E-F2268466D77A}">
      <dgm:prSet/>
      <dgm:spPr/>
      <dgm:t>
        <a:bodyPr/>
        <a:lstStyle/>
        <a:p>
          <a:endParaRPr lang="es-MX"/>
        </a:p>
      </dgm:t>
    </dgm:pt>
    <dgm:pt modelId="{5F05590F-E221-4020-A20E-BDC08AB06616}">
      <dgm:prSet/>
      <dgm:spPr/>
      <dgm:t>
        <a:bodyPr/>
        <a:lstStyle/>
        <a:p>
          <a:r>
            <a:rPr lang="es-MX" dirty="0" smtClean="0"/>
            <a:t>Otros Incentivos Económicos derivan de los convenios de colaboración administrativa en materia fiscal federal. El monto de estos recursos depende de que los estados firmen y ejecuten los convenios de colaboración establecidos con la federación.</a:t>
          </a:r>
          <a:endParaRPr lang="es-MX" dirty="0"/>
        </a:p>
      </dgm:t>
    </dgm:pt>
    <dgm:pt modelId="{E41D9511-19B6-499B-90DE-888815B22CFE}" type="parTrans" cxnId="{2F875A05-986C-44BF-A70C-77CEE06784A1}">
      <dgm:prSet/>
      <dgm:spPr/>
      <dgm:t>
        <a:bodyPr/>
        <a:lstStyle/>
        <a:p>
          <a:endParaRPr lang="es-MX"/>
        </a:p>
      </dgm:t>
    </dgm:pt>
    <dgm:pt modelId="{87CD2988-E76C-4C94-8288-DA992324CBB5}" type="sibTrans" cxnId="{2F875A05-986C-44BF-A70C-77CEE06784A1}">
      <dgm:prSet/>
      <dgm:spPr/>
      <dgm:t>
        <a:bodyPr/>
        <a:lstStyle/>
        <a:p>
          <a:endParaRPr lang="es-MX"/>
        </a:p>
      </dgm:t>
    </dgm:pt>
    <dgm:pt modelId="{680841F4-A747-416B-B0E4-9B37E5B64A02}" type="pres">
      <dgm:prSet presAssocID="{2B062CDA-825F-4199-93D6-B984F39F0DAA}" presName="linearFlow" presStyleCnt="0">
        <dgm:presLayoutVars>
          <dgm:dir/>
          <dgm:animLvl val="lvl"/>
          <dgm:resizeHandles val="exact"/>
        </dgm:presLayoutVars>
      </dgm:prSet>
      <dgm:spPr/>
      <dgm:t>
        <a:bodyPr/>
        <a:lstStyle/>
        <a:p>
          <a:endParaRPr lang="es-MX"/>
        </a:p>
      </dgm:t>
    </dgm:pt>
    <dgm:pt modelId="{47673B3D-9B72-4A83-A07C-064AA5A5373C}" type="pres">
      <dgm:prSet presAssocID="{52DD8554-E7F9-4311-A232-D04F2CFB1F50}" presName="composite" presStyleCnt="0"/>
      <dgm:spPr/>
      <dgm:t>
        <a:bodyPr/>
        <a:lstStyle/>
        <a:p>
          <a:endParaRPr lang="es-MX"/>
        </a:p>
      </dgm:t>
    </dgm:pt>
    <dgm:pt modelId="{9B9DA173-3B8B-458F-88F5-36A606701F36}" type="pres">
      <dgm:prSet presAssocID="{52DD8554-E7F9-4311-A232-D04F2CFB1F50}" presName="parentText" presStyleLbl="alignNode1" presStyleIdx="0" presStyleCnt="4">
        <dgm:presLayoutVars>
          <dgm:chMax val="1"/>
          <dgm:bulletEnabled val="1"/>
        </dgm:presLayoutVars>
      </dgm:prSet>
      <dgm:spPr/>
      <dgm:t>
        <a:bodyPr/>
        <a:lstStyle/>
        <a:p>
          <a:endParaRPr lang="es-MX"/>
        </a:p>
      </dgm:t>
    </dgm:pt>
    <dgm:pt modelId="{29301433-A5FD-4BA6-B4E7-90F6C9EB79C4}" type="pres">
      <dgm:prSet presAssocID="{52DD8554-E7F9-4311-A232-D04F2CFB1F50}" presName="descendantText" presStyleLbl="alignAcc1" presStyleIdx="0" presStyleCnt="4">
        <dgm:presLayoutVars>
          <dgm:bulletEnabled val="1"/>
        </dgm:presLayoutVars>
      </dgm:prSet>
      <dgm:spPr/>
      <dgm:t>
        <a:bodyPr/>
        <a:lstStyle/>
        <a:p>
          <a:endParaRPr lang="es-MX"/>
        </a:p>
      </dgm:t>
    </dgm:pt>
    <dgm:pt modelId="{6F315C86-D118-4EEF-A6D9-9A9C29216656}" type="pres">
      <dgm:prSet presAssocID="{E96E6E5B-C687-437C-9E69-4E95111B866A}" presName="sp" presStyleCnt="0"/>
      <dgm:spPr/>
      <dgm:t>
        <a:bodyPr/>
        <a:lstStyle/>
        <a:p>
          <a:endParaRPr lang="es-MX"/>
        </a:p>
      </dgm:t>
    </dgm:pt>
    <dgm:pt modelId="{571A91E5-A0F0-4192-9123-BCDED312866C}" type="pres">
      <dgm:prSet presAssocID="{10B61E38-14A1-4484-AD21-D7A52AE3A8B0}" presName="composite" presStyleCnt="0"/>
      <dgm:spPr/>
      <dgm:t>
        <a:bodyPr/>
        <a:lstStyle/>
        <a:p>
          <a:endParaRPr lang="es-MX"/>
        </a:p>
      </dgm:t>
    </dgm:pt>
    <dgm:pt modelId="{CEDA89CC-FA9A-47E8-8467-2E15AC19B245}" type="pres">
      <dgm:prSet presAssocID="{10B61E38-14A1-4484-AD21-D7A52AE3A8B0}" presName="parentText" presStyleLbl="alignNode1" presStyleIdx="1" presStyleCnt="4">
        <dgm:presLayoutVars>
          <dgm:chMax val="1"/>
          <dgm:bulletEnabled val="1"/>
        </dgm:presLayoutVars>
      </dgm:prSet>
      <dgm:spPr/>
      <dgm:t>
        <a:bodyPr/>
        <a:lstStyle/>
        <a:p>
          <a:endParaRPr lang="es-MX"/>
        </a:p>
      </dgm:t>
    </dgm:pt>
    <dgm:pt modelId="{23940B65-ACA1-492E-9BDF-2B3588C244EB}" type="pres">
      <dgm:prSet presAssocID="{10B61E38-14A1-4484-AD21-D7A52AE3A8B0}" presName="descendantText" presStyleLbl="alignAcc1" presStyleIdx="1" presStyleCnt="4">
        <dgm:presLayoutVars>
          <dgm:bulletEnabled val="1"/>
        </dgm:presLayoutVars>
      </dgm:prSet>
      <dgm:spPr/>
      <dgm:t>
        <a:bodyPr/>
        <a:lstStyle/>
        <a:p>
          <a:endParaRPr lang="es-MX"/>
        </a:p>
      </dgm:t>
    </dgm:pt>
    <dgm:pt modelId="{9B293782-E888-4763-9771-966B5D29CE3A}" type="pres">
      <dgm:prSet presAssocID="{940486A3-3C35-476F-B311-E622797661AF}" presName="sp" presStyleCnt="0"/>
      <dgm:spPr/>
      <dgm:t>
        <a:bodyPr/>
        <a:lstStyle/>
        <a:p>
          <a:endParaRPr lang="es-MX"/>
        </a:p>
      </dgm:t>
    </dgm:pt>
    <dgm:pt modelId="{025EC505-6F69-4A19-A0D0-CC01AAAF6EA9}" type="pres">
      <dgm:prSet presAssocID="{B022F7BB-422D-4B78-A4F7-B6BDDA81BD98}" presName="composite" presStyleCnt="0"/>
      <dgm:spPr/>
      <dgm:t>
        <a:bodyPr/>
        <a:lstStyle/>
        <a:p>
          <a:endParaRPr lang="es-MX"/>
        </a:p>
      </dgm:t>
    </dgm:pt>
    <dgm:pt modelId="{F0354E47-1224-4620-AAF5-BCAC21CACACB}" type="pres">
      <dgm:prSet presAssocID="{B022F7BB-422D-4B78-A4F7-B6BDDA81BD98}" presName="parentText" presStyleLbl="alignNode1" presStyleIdx="2" presStyleCnt="4">
        <dgm:presLayoutVars>
          <dgm:chMax val="1"/>
          <dgm:bulletEnabled val="1"/>
        </dgm:presLayoutVars>
      </dgm:prSet>
      <dgm:spPr/>
      <dgm:t>
        <a:bodyPr/>
        <a:lstStyle/>
        <a:p>
          <a:endParaRPr lang="es-MX"/>
        </a:p>
      </dgm:t>
    </dgm:pt>
    <dgm:pt modelId="{53821BC3-4254-4369-93C8-65AF0D06A45C}" type="pres">
      <dgm:prSet presAssocID="{B022F7BB-422D-4B78-A4F7-B6BDDA81BD98}" presName="descendantText" presStyleLbl="alignAcc1" presStyleIdx="2" presStyleCnt="4">
        <dgm:presLayoutVars>
          <dgm:bulletEnabled val="1"/>
        </dgm:presLayoutVars>
      </dgm:prSet>
      <dgm:spPr/>
      <dgm:t>
        <a:bodyPr/>
        <a:lstStyle/>
        <a:p>
          <a:endParaRPr lang="es-MX"/>
        </a:p>
      </dgm:t>
    </dgm:pt>
    <dgm:pt modelId="{292941C0-5E6F-4A80-BCA4-1FA781C67F2A}" type="pres">
      <dgm:prSet presAssocID="{C1943403-DC38-42A9-A7CA-9DBE6E3BC8C9}" presName="sp" presStyleCnt="0"/>
      <dgm:spPr/>
    </dgm:pt>
    <dgm:pt modelId="{147CE0E9-1A60-4211-9EBB-3290D09885EA}" type="pres">
      <dgm:prSet presAssocID="{F7EBF7D6-CA7E-478D-A010-D78A637AB5FD}" presName="composite" presStyleCnt="0"/>
      <dgm:spPr/>
    </dgm:pt>
    <dgm:pt modelId="{F756F8C5-40FB-4A9E-8E92-401A719942A0}" type="pres">
      <dgm:prSet presAssocID="{F7EBF7D6-CA7E-478D-A010-D78A637AB5FD}" presName="parentText" presStyleLbl="alignNode1" presStyleIdx="3" presStyleCnt="4">
        <dgm:presLayoutVars>
          <dgm:chMax val="1"/>
          <dgm:bulletEnabled val="1"/>
        </dgm:presLayoutVars>
      </dgm:prSet>
      <dgm:spPr/>
      <dgm:t>
        <a:bodyPr/>
        <a:lstStyle/>
        <a:p>
          <a:endParaRPr lang="es-MX"/>
        </a:p>
      </dgm:t>
    </dgm:pt>
    <dgm:pt modelId="{91844D23-6FCD-45D8-959E-64F14B0E12AF}" type="pres">
      <dgm:prSet presAssocID="{F7EBF7D6-CA7E-478D-A010-D78A637AB5FD}" presName="descendantText" presStyleLbl="alignAcc1" presStyleIdx="3" presStyleCnt="4">
        <dgm:presLayoutVars>
          <dgm:bulletEnabled val="1"/>
        </dgm:presLayoutVars>
      </dgm:prSet>
      <dgm:spPr/>
      <dgm:t>
        <a:bodyPr/>
        <a:lstStyle/>
        <a:p>
          <a:endParaRPr lang="es-MX"/>
        </a:p>
      </dgm:t>
    </dgm:pt>
  </dgm:ptLst>
  <dgm:cxnLst>
    <dgm:cxn modelId="{BB2A79C5-4F8A-4131-B138-126E166B07FD}" srcId="{2B062CDA-825F-4199-93D6-B984F39F0DAA}" destId="{10B61E38-14A1-4484-AD21-D7A52AE3A8B0}" srcOrd="1" destOrd="0" parTransId="{44645696-74BC-4AFE-938E-093BD14BEB46}" sibTransId="{940486A3-3C35-476F-B311-E622797661AF}"/>
    <dgm:cxn modelId="{B0BC2A38-EED1-484E-917E-F2268466D77A}" srcId="{2B062CDA-825F-4199-93D6-B984F39F0DAA}" destId="{F7EBF7D6-CA7E-478D-A010-D78A637AB5FD}" srcOrd="3" destOrd="0" parTransId="{404D1931-8F17-436A-B060-8FCD35CB62E3}" sibTransId="{55D8885C-D170-4420-AEBF-E8C731DE9B30}"/>
    <dgm:cxn modelId="{CCD98329-92D4-4CEC-A72A-364F450CFA7A}" type="presOf" srcId="{7535E6F8-E8F1-42BF-B1CC-CFEC97DAF88A}" destId="{53821BC3-4254-4369-93C8-65AF0D06A45C}" srcOrd="0" destOrd="0" presId="urn:microsoft.com/office/officeart/2005/8/layout/chevron2"/>
    <dgm:cxn modelId="{6675428D-9AA8-4F61-827B-6C349D6D7629}" type="presOf" srcId="{A253FE1A-A99F-4D0F-A866-5D602CAB1DD7}" destId="{23940B65-ACA1-492E-9BDF-2B3588C244EB}" srcOrd="0" destOrd="0" presId="urn:microsoft.com/office/officeart/2005/8/layout/chevron2"/>
    <dgm:cxn modelId="{008F3B1B-3A87-4AC8-87D5-049F7B1D1267}" type="presOf" srcId="{10B61E38-14A1-4484-AD21-D7A52AE3A8B0}" destId="{CEDA89CC-FA9A-47E8-8467-2E15AC19B245}" srcOrd="0" destOrd="0" presId="urn:microsoft.com/office/officeart/2005/8/layout/chevron2"/>
    <dgm:cxn modelId="{EAB43541-DC59-414E-8368-FA4DE735B6B8}" srcId="{52DD8554-E7F9-4311-A232-D04F2CFB1F50}" destId="{54310012-5CCE-4C00-89F7-59EE6ADE0DF0}" srcOrd="0" destOrd="0" parTransId="{CCBE005B-CEC4-4EEC-9056-9723A3606991}" sibTransId="{5396A3DB-15F3-4ACD-AF6E-1FF997CC944D}"/>
    <dgm:cxn modelId="{9C927764-982C-412A-BB1E-F456440522FF}" type="presOf" srcId="{5F05590F-E221-4020-A20E-BDC08AB06616}" destId="{91844D23-6FCD-45D8-959E-64F14B0E12AF}" srcOrd="0" destOrd="0" presId="urn:microsoft.com/office/officeart/2005/8/layout/chevron2"/>
    <dgm:cxn modelId="{F044E364-A2D5-4B87-8E99-A9EDBE729C8B}" srcId="{10B61E38-14A1-4484-AD21-D7A52AE3A8B0}" destId="{A253FE1A-A99F-4D0F-A866-5D602CAB1DD7}" srcOrd="0" destOrd="0" parTransId="{550DBB84-3F86-475D-B1F6-F8C9694C466B}" sibTransId="{043DDE43-4F4C-45DD-9218-AF45C36CC3D9}"/>
    <dgm:cxn modelId="{D3B5AA4C-66CB-45D5-B821-CF62E9DE7CB8}" srcId="{2B062CDA-825F-4199-93D6-B984F39F0DAA}" destId="{B022F7BB-422D-4B78-A4F7-B6BDDA81BD98}" srcOrd="2" destOrd="0" parTransId="{7410F41C-B301-4A90-99D1-4F9DA7C2CF45}" sibTransId="{C1943403-DC38-42A9-A7CA-9DBE6E3BC8C9}"/>
    <dgm:cxn modelId="{A206381F-00C4-445E-87B7-B2A5B208BD23}" srcId="{B022F7BB-422D-4B78-A4F7-B6BDDA81BD98}" destId="{7535E6F8-E8F1-42BF-B1CC-CFEC97DAF88A}" srcOrd="0" destOrd="0" parTransId="{E9AF57DF-59C6-426D-B0A5-0B324A1B80A6}" sibTransId="{527785FF-30D5-4EE5-A25D-27BF844B5A1C}"/>
    <dgm:cxn modelId="{FA8673D8-F682-4145-A215-0E777E84A0CC}" type="presOf" srcId="{54310012-5CCE-4C00-89F7-59EE6ADE0DF0}" destId="{29301433-A5FD-4BA6-B4E7-90F6C9EB79C4}" srcOrd="0" destOrd="0" presId="urn:microsoft.com/office/officeart/2005/8/layout/chevron2"/>
    <dgm:cxn modelId="{7FA529A7-B690-44F5-893A-2E24C5F024DD}" type="presOf" srcId="{2B062CDA-825F-4199-93D6-B984F39F0DAA}" destId="{680841F4-A747-416B-B0E4-9B37E5B64A02}" srcOrd="0" destOrd="0" presId="urn:microsoft.com/office/officeart/2005/8/layout/chevron2"/>
    <dgm:cxn modelId="{D0E53F03-30B1-4F35-991E-74809447A9C6}" type="presOf" srcId="{52DD8554-E7F9-4311-A232-D04F2CFB1F50}" destId="{9B9DA173-3B8B-458F-88F5-36A606701F36}" srcOrd="0" destOrd="0" presId="urn:microsoft.com/office/officeart/2005/8/layout/chevron2"/>
    <dgm:cxn modelId="{2F875A05-986C-44BF-A70C-77CEE06784A1}" srcId="{F7EBF7D6-CA7E-478D-A010-D78A637AB5FD}" destId="{5F05590F-E221-4020-A20E-BDC08AB06616}" srcOrd="0" destOrd="0" parTransId="{E41D9511-19B6-499B-90DE-888815B22CFE}" sibTransId="{87CD2988-E76C-4C94-8288-DA992324CBB5}"/>
    <dgm:cxn modelId="{23D7BA7F-8C6F-4EB4-B3A6-EB62C96369AF}" type="presOf" srcId="{F7EBF7D6-CA7E-478D-A010-D78A637AB5FD}" destId="{F756F8C5-40FB-4A9E-8E92-401A719942A0}" srcOrd="0" destOrd="0" presId="urn:microsoft.com/office/officeart/2005/8/layout/chevron2"/>
    <dgm:cxn modelId="{ABD6452E-BF54-4748-8955-46E0778E15CD}" type="presOf" srcId="{B022F7BB-422D-4B78-A4F7-B6BDDA81BD98}" destId="{F0354E47-1224-4620-AAF5-BCAC21CACACB}" srcOrd="0" destOrd="0" presId="urn:microsoft.com/office/officeart/2005/8/layout/chevron2"/>
    <dgm:cxn modelId="{D599BC85-5BD9-4BB2-AA26-AC8B42F2E2BA}" srcId="{2B062CDA-825F-4199-93D6-B984F39F0DAA}" destId="{52DD8554-E7F9-4311-A232-D04F2CFB1F50}" srcOrd="0" destOrd="0" parTransId="{962ECA46-4B74-4905-A725-0A2C5510A8C9}" sibTransId="{E96E6E5B-C687-437C-9E69-4E95111B866A}"/>
    <dgm:cxn modelId="{D2ED5D53-6178-43A7-BE00-9753DFB696FC}" type="presParOf" srcId="{680841F4-A747-416B-B0E4-9B37E5B64A02}" destId="{47673B3D-9B72-4A83-A07C-064AA5A5373C}" srcOrd="0" destOrd="0" presId="urn:microsoft.com/office/officeart/2005/8/layout/chevron2"/>
    <dgm:cxn modelId="{0BC731B2-9D91-4247-997B-E1C8B142A01C}" type="presParOf" srcId="{47673B3D-9B72-4A83-A07C-064AA5A5373C}" destId="{9B9DA173-3B8B-458F-88F5-36A606701F36}" srcOrd="0" destOrd="0" presId="urn:microsoft.com/office/officeart/2005/8/layout/chevron2"/>
    <dgm:cxn modelId="{E767B0F0-D4EC-4299-B088-E9F7C0C76756}" type="presParOf" srcId="{47673B3D-9B72-4A83-A07C-064AA5A5373C}" destId="{29301433-A5FD-4BA6-B4E7-90F6C9EB79C4}" srcOrd="1" destOrd="0" presId="urn:microsoft.com/office/officeart/2005/8/layout/chevron2"/>
    <dgm:cxn modelId="{B23D8DAD-3C27-477B-A65C-73C48BF20809}" type="presParOf" srcId="{680841F4-A747-416B-B0E4-9B37E5B64A02}" destId="{6F315C86-D118-4EEF-A6D9-9A9C29216656}" srcOrd="1" destOrd="0" presId="urn:microsoft.com/office/officeart/2005/8/layout/chevron2"/>
    <dgm:cxn modelId="{3FC23E2D-7CD9-42D2-87E9-D3728C32EB3A}" type="presParOf" srcId="{680841F4-A747-416B-B0E4-9B37E5B64A02}" destId="{571A91E5-A0F0-4192-9123-BCDED312866C}" srcOrd="2" destOrd="0" presId="urn:microsoft.com/office/officeart/2005/8/layout/chevron2"/>
    <dgm:cxn modelId="{43E0BFCC-5011-43BE-9C00-6CC3C8A4BB10}" type="presParOf" srcId="{571A91E5-A0F0-4192-9123-BCDED312866C}" destId="{CEDA89CC-FA9A-47E8-8467-2E15AC19B245}" srcOrd="0" destOrd="0" presId="urn:microsoft.com/office/officeart/2005/8/layout/chevron2"/>
    <dgm:cxn modelId="{5211BF12-D39B-4CE1-A4A8-32EDE02A2BD9}" type="presParOf" srcId="{571A91E5-A0F0-4192-9123-BCDED312866C}" destId="{23940B65-ACA1-492E-9BDF-2B3588C244EB}" srcOrd="1" destOrd="0" presId="urn:microsoft.com/office/officeart/2005/8/layout/chevron2"/>
    <dgm:cxn modelId="{D877DFB3-CFF3-4818-8E41-1D5A8173E651}" type="presParOf" srcId="{680841F4-A747-416B-B0E4-9B37E5B64A02}" destId="{9B293782-E888-4763-9771-966B5D29CE3A}" srcOrd="3" destOrd="0" presId="urn:microsoft.com/office/officeart/2005/8/layout/chevron2"/>
    <dgm:cxn modelId="{2B1598DD-A6F3-4CCC-9034-96CCB94B62DD}" type="presParOf" srcId="{680841F4-A747-416B-B0E4-9B37E5B64A02}" destId="{025EC505-6F69-4A19-A0D0-CC01AAAF6EA9}" srcOrd="4" destOrd="0" presId="urn:microsoft.com/office/officeart/2005/8/layout/chevron2"/>
    <dgm:cxn modelId="{3192AFE5-F4A1-473D-BFDC-1B8245C4AAF5}" type="presParOf" srcId="{025EC505-6F69-4A19-A0D0-CC01AAAF6EA9}" destId="{F0354E47-1224-4620-AAF5-BCAC21CACACB}" srcOrd="0" destOrd="0" presId="urn:microsoft.com/office/officeart/2005/8/layout/chevron2"/>
    <dgm:cxn modelId="{3CE27747-CAE6-400E-B660-675D51C1ABE6}" type="presParOf" srcId="{025EC505-6F69-4A19-A0D0-CC01AAAF6EA9}" destId="{53821BC3-4254-4369-93C8-65AF0D06A45C}" srcOrd="1" destOrd="0" presId="urn:microsoft.com/office/officeart/2005/8/layout/chevron2"/>
    <dgm:cxn modelId="{6B1BB403-B0E9-4F1C-9505-E083F35471A7}" type="presParOf" srcId="{680841F4-A747-416B-B0E4-9B37E5B64A02}" destId="{292941C0-5E6F-4A80-BCA4-1FA781C67F2A}" srcOrd="5" destOrd="0" presId="urn:microsoft.com/office/officeart/2005/8/layout/chevron2"/>
    <dgm:cxn modelId="{3B098A46-9FF1-4CA4-9DBA-84E7C41D1B24}" type="presParOf" srcId="{680841F4-A747-416B-B0E4-9B37E5B64A02}" destId="{147CE0E9-1A60-4211-9EBB-3290D09885EA}" srcOrd="6" destOrd="0" presId="urn:microsoft.com/office/officeart/2005/8/layout/chevron2"/>
    <dgm:cxn modelId="{421533B2-0810-4C65-8774-93F4AF6CA562}" type="presParOf" srcId="{147CE0E9-1A60-4211-9EBB-3290D09885EA}" destId="{F756F8C5-40FB-4A9E-8E92-401A719942A0}" srcOrd="0" destOrd="0" presId="urn:microsoft.com/office/officeart/2005/8/layout/chevron2"/>
    <dgm:cxn modelId="{D37C684F-27BD-4F04-A0DA-3E267A206D65}" type="presParOf" srcId="{147CE0E9-1A60-4211-9EBB-3290D09885EA}" destId="{91844D23-6FCD-45D8-959E-64F14B0E12A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711641-292D-4856-AA18-12BEA12E9B1C}" type="doc">
      <dgm:prSet loTypeId="urn:microsoft.com/office/officeart/2005/8/layout/arrow2" loCatId="process" qsTypeId="urn:microsoft.com/office/officeart/2005/8/quickstyle/simple1" qsCatId="simple" csTypeId="urn:microsoft.com/office/officeart/2005/8/colors/accent1_2" csCatId="accent1" phldr="1"/>
      <dgm:spPr/>
    </dgm:pt>
    <dgm:pt modelId="{5949F47E-8999-4B90-AFE1-8B64A4B78FCC}">
      <dgm:prSet phldrT="[Texto]"/>
      <dgm:spPr/>
      <dgm:t>
        <a:bodyPr/>
        <a:lstStyle/>
        <a:p>
          <a:r>
            <a:rPr lang="es-MX" dirty="0" smtClean="0"/>
            <a:t>Fiscalización</a:t>
          </a:r>
          <a:endParaRPr lang="es-MX" dirty="0"/>
        </a:p>
      </dgm:t>
    </dgm:pt>
    <dgm:pt modelId="{84F7D285-E51D-4B46-B5CA-70D0A30E5B7A}" type="parTrans" cxnId="{3A061A34-9FCC-4909-B77B-B84C8DAADFA2}">
      <dgm:prSet/>
      <dgm:spPr/>
      <dgm:t>
        <a:bodyPr/>
        <a:lstStyle/>
        <a:p>
          <a:endParaRPr lang="es-MX"/>
        </a:p>
      </dgm:t>
    </dgm:pt>
    <dgm:pt modelId="{93CE9089-71C8-4154-9519-E39AFE8ACC10}" type="sibTrans" cxnId="{3A061A34-9FCC-4909-B77B-B84C8DAADFA2}">
      <dgm:prSet/>
      <dgm:spPr/>
      <dgm:t>
        <a:bodyPr/>
        <a:lstStyle/>
        <a:p>
          <a:endParaRPr lang="es-MX"/>
        </a:p>
      </dgm:t>
    </dgm:pt>
    <dgm:pt modelId="{DB700B75-9D3F-4195-A395-6C71521489EC}">
      <dgm:prSet phldrT="[Texto]"/>
      <dgm:spPr/>
      <dgm:t>
        <a:bodyPr/>
        <a:lstStyle/>
        <a:p>
          <a:r>
            <a:rPr lang="es-ES" dirty="0" smtClean="0"/>
            <a:t>Esfuerzo recaudatorio </a:t>
          </a:r>
          <a:endParaRPr lang="es-MX" dirty="0"/>
        </a:p>
      </dgm:t>
    </dgm:pt>
    <dgm:pt modelId="{43BD266D-20EC-476F-A04A-AB9FD4D2F9CD}" type="parTrans" cxnId="{15D6DA60-2A87-4FEC-9DD7-CDF85C70F232}">
      <dgm:prSet/>
      <dgm:spPr/>
      <dgm:t>
        <a:bodyPr/>
        <a:lstStyle/>
        <a:p>
          <a:endParaRPr lang="es-MX"/>
        </a:p>
      </dgm:t>
    </dgm:pt>
    <dgm:pt modelId="{7B7E8455-295C-4251-8E2F-506409445747}" type="sibTrans" cxnId="{15D6DA60-2A87-4FEC-9DD7-CDF85C70F232}">
      <dgm:prSet/>
      <dgm:spPr/>
      <dgm:t>
        <a:bodyPr/>
        <a:lstStyle/>
        <a:p>
          <a:endParaRPr lang="es-MX"/>
        </a:p>
      </dgm:t>
    </dgm:pt>
    <dgm:pt modelId="{DC8DB8E4-85C3-482F-BB0C-FDDE56DF9C71}">
      <dgm:prSet phldrT="[Texto]"/>
      <dgm:spPr/>
      <dgm:t>
        <a:bodyPr/>
        <a:lstStyle/>
        <a:p>
          <a:r>
            <a:rPr lang="es-ES" dirty="0" smtClean="0"/>
            <a:t>Crecimiento económico</a:t>
          </a:r>
          <a:endParaRPr lang="es-MX" dirty="0"/>
        </a:p>
      </dgm:t>
    </dgm:pt>
    <dgm:pt modelId="{5EA64074-A394-4230-85DC-B3CA3EC8E52A}" type="parTrans" cxnId="{91F47E4E-0A01-4489-A86C-4D45FB32C977}">
      <dgm:prSet/>
      <dgm:spPr/>
      <dgm:t>
        <a:bodyPr/>
        <a:lstStyle/>
        <a:p>
          <a:endParaRPr lang="es-MX"/>
        </a:p>
      </dgm:t>
    </dgm:pt>
    <dgm:pt modelId="{23FF2E66-36A0-490B-9744-10AEBE040EF9}" type="sibTrans" cxnId="{91F47E4E-0A01-4489-A86C-4D45FB32C977}">
      <dgm:prSet/>
      <dgm:spPr/>
      <dgm:t>
        <a:bodyPr/>
        <a:lstStyle/>
        <a:p>
          <a:endParaRPr lang="es-MX"/>
        </a:p>
      </dgm:t>
    </dgm:pt>
    <dgm:pt modelId="{A4C293CA-5C81-48A7-9F92-C5783FC5C07C}" type="pres">
      <dgm:prSet presAssocID="{16711641-292D-4856-AA18-12BEA12E9B1C}" presName="arrowDiagram" presStyleCnt="0">
        <dgm:presLayoutVars>
          <dgm:chMax val="5"/>
          <dgm:dir/>
          <dgm:resizeHandles val="exact"/>
        </dgm:presLayoutVars>
      </dgm:prSet>
      <dgm:spPr/>
    </dgm:pt>
    <dgm:pt modelId="{B0E34ADB-A60C-4A4D-9D0F-E74B283730AA}" type="pres">
      <dgm:prSet presAssocID="{16711641-292D-4856-AA18-12BEA12E9B1C}" presName="arrow" presStyleLbl="bgShp" presStyleIdx="0" presStyleCnt="1"/>
      <dgm:spPr>
        <a:solidFill>
          <a:srgbClr val="00CC5C"/>
        </a:solidFill>
      </dgm:spPr>
    </dgm:pt>
    <dgm:pt modelId="{E82C46B3-FD5F-45AE-99EE-8ACCBCF46F4B}" type="pres">
      <dgm:prSet presAssocID="{16711641-292D-4856-AA18-12BEA12E9B1C}" presName="arrowDiagram3" presStyleCnt="0"/>
      <dgm:spPr/>
    </dgm:pt>
    <dgm:pt modelId="{BB53579C-3EED-439B-9658-7F8991CEB37C}" type="pres">
      <dgm:prSet presAssocID="{5949F47E-8999-4B90-AFE1-8B64A4B78FCC}" presName="bullet3a" presStyleLbl="node1" presStyleIdx="0" presStyleCnt="3"/>
      <dgm:spPr>
        <a:solidFill>
          <a:srgbClr val="007434"/>
        </a:solidFill>
      </dgm:spPr>
    </dgm:pt>
    <dgm:pt modelId="{5FE7FB85-818C-47C7-990B-17C44C8C34BE}" type="pres">
      <dgm:prSet presAssocID="{5949F47E-8999-4B90-AFE1-8B64A4B78FCC}" presName="textBox3a" presStyleLbl="revTx" presStyleIdx="0" presStyleCnt="3" custScaleY="54806" custLinFactNeighborX="6974" custLinFactNeighborY="-9102">
        <dgm:presLayoutVars>
          <dgm:bulletEnabled val="1"/>
        </dgm:presLayoutVars>
      </dgm:prSet>
      <dgm:spPr/>
      <dgm:t>
        <a:bodyPr/>
        <a:lstStyle/>
        <a:p>
          <a:endParaRPr lang="es-MX"/>
        </a:p>
      </dgm:t>
    </dgm:pt>
    <dgm:pt modelId="{015DEF3D-0F2F-4956-8BE9-B0CDAD77C8A6}" type="pres">
      <dgm:prSet presAssocID="{DB700B75-9D3F-4195-A395-6C71521489EC}" presName="bullet3b" presStyleLbl="node1" presStyleIdx="1" presStyleCnt="3"/>
      <dgm:spPr>
        <a:solidFill>
          <a:srgbClr val="007434"/>
        </a:solidFill>
      </dgm:spPr>
      <dgm:t>
        <a:bodyPr/>
        <a:lstStyle/>
        <a:p>
          <a:endParaRPr lang="es-MX"/>
        </a:p>
      </dgm:t>
    </dgm:pt>
    <dgm:pt modelId="{7F89615E-15E4-49CB-8CD6-07A21D517EE7}" type="pres">
      <dgm:prSet presAssocID="{DB700B75-9D3F-4195-A395-6C71521489EC}" presName="textBox3b" presStyleLbl="revTx" presStyleIdx="1" presStyleCnt="3" custScaleY="48197" custLinFactNeighborX="-4140" custLinFactNeighborY="-7391">
        <dgm:presLayoutVars>
          <dgm:bulletEnabled val="1"/>
        </dgm:presLayoutVars>
      </dgm:prSet>
      <dgm:spPr/>
      <dgm:t>
        <a:bodyPr/>
        <a:lstStyle/>
        <a:p>
          <a:endParaRPr lang="es-MX"/>
        </a:p>
      </dgm:t>
    </dgm:pt>
    <dgm:pt modelId="{76DF26D9-2CC6-42FE-87A5-DA388552A7CA}" type="pres">
      <dgm:prSet presAssocID="{DC8DB8E4-85C3-482F-BB0C-FDDE56DF9C71}" presName="bullet3c" presStyleLbl="node1" presStyleIdx="2" presStyleCnt="3"/>
      <dgm:spPr>
        <a:solidFill>
          <a:srgbClr val="007434"/>
        </a:solidFill>
      </dgm:spPr>
    </dgm:pt>
    <dgm:pt modelId="{5433B649-4CD6-4B0A-B0EB-56F9FBD0E27C}" type="pres">
      <dgm:prSet presAssocID="{DC8DB8E4-85C3-482F-BB0C-FDDE56DF9C71}" presName="textBox3c" presStyleLbl="revTx" presStyleIdx="2" presStyleCnt="3" custScaleY="23857" custLinFactNeighborX="-25347" custLinFactNeighborY="-14810">
        <dgm:presLayoutVars>
          <dgm:bulletEnabled val="1"/>
        </dgm:presLayoutVars>
      </dgm:prSet>
      <dgm:spPr/>
      <dgm:t>
        <a:bodyPr/>
        <a:lstStyle/>
        <a:p>
          <a:endParaRPr lang="es-MX"/>
        </a:p>
      </dgm:t>
    </dgm:pt>
  </dgm:ptLst>
  <dgm:cxnLst>
    <dgm:cxn modelId="{15D6DA60-2A87-4FEC-9DD7-CDF85C70F232}" srcId="{16711641-292D-4856-AA18-12BEA12E9B1C}" destId="{DB700B75-9D3F-4195-A395-6C71521489EC}" srcOrd="1" destOrd="0" parTransId="{43BD266D-20EC-476F-A04A-AB9FD4D2F9CD}" sibTransId="{7B7E8455-295C-4251-8E2F-506409445747}"/>
    <dgm:cxn modelId="{ADE7B25A-3D99-4A59-B8CD-9E244450BC29}" type="presOf" srcId="{DC8DB8E4-85C3-482F-BB0C-FDDE56DF9C71}" destId="{5433B649-4CD6-4B0A-B0EB-56F9FBD0E27C}" srcOrd="0" destOrd="0" presId="urn:microsoft.com/office/officeart/2005/8/layout/arrow2"/>
    <dgm:cxn modelId="{AF6B3741-EBB2-457E-9DA0-398EF3A20D96}" type="presOf" srcId="{16711641-292D-4856-AA18-12BEA12E9B1C}" destId="{A4C293CA-5C81-48A7-9F92-C5783FC5C07C}" srcOrd="0" destOrd="0" presId="urn:microsoft.com/office/officeart/2005/8/layout/arrow2"/>
    <dgm:cxn modelId="{05BC68C8-980A-47FF-BF8F-8BDF6ABC9D16}" type="presOf" srcId="{DB700B75-9D3F-4195-A395-6C71521489EC}" destId="{7F89615E-15E4-49CB-8CD6-07A21D517EE7}" srcOrd="0" destOrd="0" presId="urn:microsoft.com/office/officeart/2005/8/layout/arrow2"/>
    <dgm:cxn modelId="{91F47E4E-0A01-4489-A86C-4D45FB32C977}" srcId="{16711641-292D-4856-AA18-12BEA12E9B1C}" destId="{DC8DB8E4-85C3-482F-BB0C-FDDE56DF9C71}" srcOrd="2" destOrd="0" parTransId="{5EA64074-A394-4230-85DC-B3CA3EC8E52A}" sibTransId="{23FF2E66-36A0-490B-9744-10AEBE040EF9}"/>
    <dgm:cxn modelId="{3A061A34-9FCC-4909-B77B-B84C8DAADFA2}" srcId="{16711641-292D-4856-AA18-12BEA12E9B1C}" destId="{5949F47E-8999-4B90-AFE1-8B64A4B78FCC}" srcOrd="0" destOrd="0" parTransId="{84F7D285-E51D-4B46-B5CA-70D0A30E5B7A}" sibTransId="{93CE9089-71C8-4154-9519-E39AFE8ACC10}"/>
    <dgm:cxn modelId="{43B655BB-9A10-481B-BFE9-259B1855FD8D}" type="presOf" srcId="{5949F47E-8999-4B90-AFE1-8B64A4B78FCC}" destId="{5FE7FB85-818C-47C7-990B-17C44C8C34BE}" srcOrd="0" destOrd="0" presId="urn:microsoft.com/office/officeart/2005/8/layout/arrow2"/>
    <dgm:cxn modelId="{C50AE637-78F7-4678-AD15-1B5694C61EEA}" type="presParOf" srcId="{A4C293CA-5C81-48A7-9F92-C5783FC5C07C}" destId="{B0E34ADB-A60C-4A4D-9D0F-E74B283730AA}" srcOrd="0" destOrd="0" presId="urn:microsoft.com/office/officeart/2005/8/layout/arrow2"/>
    <dgm:cxn modelId="{EDE10786-3C6B-4023-B734-4048E6EE013D}" type="presParOf" srcId="{A4C293CA-5C81-48A7-9F92-C5783FC5C07C}" destId="{E82C46B3-FD5F-45AE-99EE-8ACCBCF46F4B}" srcOrd="1" destOrd="0" presId="urn:microsoft.com/office/officeart/2005/8/layout/arrow2"/>
    <dgm:cxn modelId="{4B7D67BC-0C48-4583-80B6-400FB11C5359}" type="presParOf" srcId="{E82C46B3-FD5F-45AE-99EE-8ACCBCF46F4B}" destId="{BB53579C-3EED-439B-9658-7F8991CEB37C}" srcOrd="0" destOrd="0" presId="urn:microsoft.com/office/officeart/2005/8/layout/arrow2"/>
    <dgm:cxn modelId="{D65F2069-9A9B-45C8-AA7D-6D75E13C9C69}" type="presParOf" srcId="{E82C46B3-FD5F-45AE-99EE-8ACCBCF46F4B}" destId="{5FE7FB85-818C-47C7-990B-17C44C8C34BE}" srcOrd="1" destOrd="0" presId="urn:microsoft.com/office/officeart/2005/8/layout/arrow2"/>
    <dgm:cxn modelId="{B103E8E5-0044-4CE0-8C9B-21D9BFABEF34}" type="presParOf" srcId="{E82C46B3-FD5F-45AE-99EE-8ACCBCF46F4B}" destId="{015DEF3D-0F2F-4956-8BE9-B0CDAD77C8A6}" srcOrd="2" destOrd="0" presId="urn:microsoft.com/office/officeart/2005/8/layout/arrow2"/>
    <dgm:cxn modelId="{102993B6-E267-4966-A2A5-0CE5A2487234}" type="presParOf" srcId="{E82C46B3-FD5F-45AE-99EE-8ACCBCF46F4B}" destId="{7F89615E-15E4-49CB-8CD6-07A21D517EE7}" srcOrd="3" destOrd="0" presId="urn:microsoft.com/office/officeart/2005/8/layout/arrow2"/>
    <dgm:cxn modelId="{9B2DAA2E-F448-4106-A355-9EE3B387FAEB}" type="presParOf" srcId="{E82C46B3-FD5F-45AE-99EE-8ACCBCF46F4B}" destId="{76DF26D9-2CC6-42FE-87A5-DA388552A7CA}" srcOrd="4" destOrd="0" presId="urn:microsoft.com/office/officeart/2005/8/layout/arrow2"/>
    <dgm:cxn modelId="{02755392-9446-4AD0-81C2-E2A505575133}" type="presParOf" srcId="{E82C46B3-FD5F-45AE-99EE-8ACCBCF46F4B}" destId="{5433B649-4CD6-4B0A-B0EB-56F9FBD0E27C}"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B062CDA-825F-4199-93D6-B984F39F0DA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10B61E38-14A1-4484-AD21-D7A52AE3A8B0}">
      <dgm:prSet phldrT="[Texto]" custT="1"/>
      <dgm:spPr>
        <a:solidFill>
          <a:srgbClr val="0070C0"/>
        </a:solidFill>
        <a:ln>
          <a:solidFill>
            <a:srgbClr val="0070C0"/>
          </a:solidFill>
        </a:ln>
      </dgm:spPr>
      <dgm:t>
        <a:bodyPr/>
        <a:lstStyle/>
        <a:p>
          <a:r>
            <a:rPr lang="es-MX" sz="1800" b="1" dirty="0" smtClean="0"/>
            <a:t>FAETA</a:t>
          </a:r>
          <a:endParaRPr lang="es-MX" sz="1800" b="1" dirty="0"/>
        </a:p>
      </dgm:t>
    </dgm:pt>
    <dgm:pt modelId="{44645696-74BC-4AFE-938E-093BD14BEB46}" type="parTrans" cxnId="{BB2A79C5-4F8A-4131-B138-126E166B07FD}">
      <dgm:prSet/>
      <dgm:spPr/>
      <dgm:t>
        <a:bodyPr/>
        <a:lstStyle/>
        <a:p>
          <a:endParaRPr lang="es-MX"/>
        </a:p>
      </dgm:t>
    </dgm:pt>
    <dgm:pt modelId="{940486A3-3C35-476F-B311-E622797661AF}" type="sibTrans" cxnId="{BB2A79C5-4F8A-4131-B138-126E166B07FD}">
      <dgm:prSet/>
      <dgm:spPr>
        <a:solidFill>
          <a:srgbClr val="DEDDA3">
            <a:alpha val="89804"/>
          </a:srgbClr>
        </a:solidFill>
      </dgm:spPr>
      <dgm:t>
        <a:bodyPr/>
        <a:lstStyle/>
        <a:p>
          <a:endParaRPr lang="es-MX"/>
        </a:p>
      </dgm:t>
    </dgm:pt>
    <dgm:pt modelId="{54310012-5CCE-4C00-89F7-59EE6ADE0DF0}">
      <dgm:prSet/>
      <dgm:spPr>
        <a:ln>
          <a:solidFill>
            <a:schemeClr val="tx2">
              <a:lumMod val="75000"/>
              <a:lumOff val="25000"/>
            </a:schemeClr>
          </a:solidFill>
        </a:ln>
      </dgm:spPr>
      <dgm:t>
        <a:bodyPr/>
        <a:lstStyle/>
        <a:p>
          <a:r>
            <a:rPr lang="es-MX" dirty="0" smtClean="0"/>
            <a:t>Prestación de los servicios de Educación Básica y Normal, Formación de maestros , Actualización y capacitación.</a:t>
          </a:r>
          <a:endParaRPr lang="es-MX" dirty="0"/>
        </a:p>
      </dgm:t>
    </dgm:pt>
    <dgm:pt modelId="{CCBE005B-CEC4-4EEC-9056-9723A3606991}" type="parTrans" cxnId="{EAB43541-DC59-414E-8368-FA4DE735B6B8}">
      <dgm:prSet/>
      <dgm:spPr/>
      <dgm:t>
        <a:bodyPr/>
        <a:lstStyle/>
        <a:p>
          <a:endParaRPr lang="es-MX"/>
        </a:p>
      </dgm:t>
    </dgm:pt>
    <dgm:pt modelId="{5396A3DB-15F3-4ACD-AF6E-1FF997CC944D}" type="sibTrans" cxnId="{EAB43541-DC59-414E-8368-FA4DE735B6B8}">
      <dgm:prSet/>
      <dgm:spPr/>
      <dgm:t>
        <a:bodyPr/>
        <a:lstStyle/>
        <a:p>
          <a:endParaRPr lang="es-MX"/>
        </a:p>
      </dgm:t>
    </dgm:pt>
    <dgm:pt modelId="{A253FE1A-A99F-4D0F-A866-5D602CAB1DD7}">
      <dgm:prSet/>
      <dgm:spPr>
        <a:ln>
          <a:solidFill>
            <a:srgbClr val="0070C0"/>
          </a:solidFill>
        </a:ln>
      </dgm:spPr>
      <dgm:t>
        <a:bodyPr/>
        <a:lstStyle/>
        <a:p>
          <a:r>
            <a:rPr lang="es-MX" dirty="0" smtClean="0"/>
            <a:t>Prestación los servicios y Transferencia de recursos humanos, materiales y financieros a los sistemas de Educación Tecnológica y de Adultos. </a:t>
          </a:r>
          <a:endParaRPr lang="es-MX" dirty="0"/>
        </a:p>
      </dgm:t>
    </dgm:pt>
    <dgm:pt modelId="{550DBB84-3F86-475D-B1F6-F8C9694C466B}" type="parTrans" cxnId="{F044E364-A2D5-4B87-8E99-A9EDBE729C8B}">
      <dgm:prSet/>
      <dgm:spPr/>
      <dgm:t>
        <a:bodyPr/>
        <a:lstStyle/>
        <a:p>
          <a:endParaRPr lang="es-MX"/>
        </a:p>
      </dgm:t>
    </dgm:pt>
    <dgm:pt modelId="{043DDE43-4F4C-45DD-9218-AF45C36CC3D9}" type="sibTrans" cxnId="{F044E364-A2D5-4B87-8E99-A9EDBE729C8B}">
      <dgm:prSet/>
      <dgm:spPr/>
      <dgm:t>
        <a:bodyPr/>
        <a:lstStyle/>
        <a:p>
          <a:endParaRPr lang="es-MX"/>
        </a:p>
      </dgm:t>
    </dgm:pt>
    <dgm:pt modelId="{52DD8554-E7F9-4311-A232-D04F2CFB1F50}">
      <dgm:prSet phldrT="[Texto]" custT="1"/>
      <dgm:spPr>
        <a:solidFill>
          <a:schemeClr val="tx2">
            <a:lumMod val="75000"/>
            <a:lumOff val="25000"/>
          </a:schemeClr>
        </a:solidFill>
        <a:ln>
          <a:solidFill>
            <a:schemeClr val="tx2">
              <a:lumMod val="75000"/>
              <a:lumOff val="25000"/>
            </a:schemeClr>
          </a:solidFill>
        </a:ln>
      </dgm:spPr>
      <dgm:t>
        <a:bodyPr/>
        <a:lstStyle/>
        <a:p>
          <a:r>
            <a:rPr lang="es-MX" sz="1800" b="1" dirty="0" smtClean="0"/>
            <a:t>FONE</a:t>
          </a:r>
          <a:endParaRPr lang="es-MX" sz="1800" b="1" dirty="0"/>
        </a:p>
      </dgm:t>
    </dgm:pt>
    <dgm:pt modelId="{E96E6E5B-C687-437C-9E69-4E95111B866A}" type="sibTrans" cxnId="{D599BC85-5BD9-4BB2-AA26-AC8B42F2E2BA}">
      <dgm:prSet/>
      <dgm:spPr>
        <a:solidFill>
          <a:srgbClr val="DEDDA3">
            <a:alpha val="89804"/>
          </a:srgbClr>
        </a:solidFill>
      </dgm:spPr>
      <dgm:t>
        <a:bodyPr/>
        <a:lstStyle/>
        <a:p>
          <a:endParaRPr lang="es-MX"/>
        </a:p>
      </dgm:t>
    </dgm:pt>
    <dgm:pt modelId="{962ECA46-4B74-4905-A725-0A2C5510A8C9}" type="parTrans" cxnId="{D599BC85-5BD9-4BB2-AA26-AC8B42F2E2BA}">
      <dgm:prSet/>
      <dgm:spPr/>
      <dgm:t>
        <a:bodyPr/>
        <a:lstStyle/>
        <a:p>
          <a:endParaRPr lang="es-MX"/>
        </a:p>
      </dgm:t>
    </dgm:pt>
    <dgm:pt modelId="{B022F7BB-422D-4B78-A4F7-B6BDDA81BD98}">
      <dgm:prSet phldrT="[Texto]" custT="1"/>
      <dgm:spPr>
        <a:solidFill>
          <a:srgbClr val="817E00"/>
        </a:solidFill>
      </dgm:spPr>
      <dgm:t>
        <a:bodyPr/>
        <a:lstStyle/>
        <a:p>
          <a:r>
            <a:rPr lang="es-MX" sz="1800" b="1" dirty="0" smtClean="0"/>
            <a:t>Ramo 25</a:t>
          </a:r>
          <a:endParaRPr lang="es-MX" sz="1800" b="1" dirty="0"/>
        </a:p>
      </dgm:t>
    </dgm:pt>
    <dgm:pt modelId="{C1943403-DC38-42A9-A7CA-9DBE6E3BC8C9}" type="sibTrans" cxnId="{D3B5AA4C-66CB-45D5-B821-CF62E9DE7CB8}">
      <dgm:prSet/>
      <dgm:spPr/>
      <dgm:t>
        <a:bodyPr/>
        <a:lstStyle/>
        <a:p>
          <a:endParaRPr lang="es-MX"/>
        </a:p>
      </dgm:t>
    </dgm:pt>
    <dgm:pt modelId="{7410F41C-B301-4A90-99D1-4F9DA7C2CF45}" type="parTrans" cxnId="{D3B5AA4C-66CB-45D5-B821-CF62E9DE7CB8}">
      <dgm:prSet/>
      <dgm:spPr/>
      <dgm:t>
        <a:bodyPr/>
        <a:lstStyle/>
        <a:p>
          <a:endParaRPr lang="es-MX"/>
        </a:p>
      </dgm:t>
    </dgm:pt>
    <dgm:pt modelId="{FD95B46C-F002-472F-9ADB-4DE5BF0FEF2A}">
      <dgm:prSet/>
      <dgm:spPr>
        <a:ln>
          <a:solidFill>
            <a:srgbClr val="9E9A00"/>
          </a:solidFill>
        </a:ln>
      </dgm:spPr>
      <dgm:t>
        <a:bodyPr/>
        <a:lstStyle/>
        <a:p>
          <a:r>
            <a:rPr lang="es-MX" dirty="0" smtClean="0"/>
            <a:t>Recursos para el Sistemas de Educación Básica, Normal y Tecnológica del Distrito Federal.</a:t>
          </a:r>
          <a:endParaRPr lang="es-MX" dirty="0"/>
        </a:p>
      </dgm:t>
    </dgm:pt>
    <dgm:pt modelId="{EB88AA09-D5B4-4B82-93E9-2E918F7B59C4}" type="sibTrans" cxnId="{14B569CF-0E8B-4A93-A174-A78D004A2A3C}">
      <dgm:prSet/>
      <dgm:spPr/>
      <dgm:t>
        <a:bodyPr/>
        <a:lstStyle/>
        <a:p>
          <a:endParaRPr lang="es-MX"/>
        </a:p>
      </dgm:t>
    </dgm:pt>
    <dgm:pt modelId="{5F2B1AE9-1192-4225-950A-96FA91944307}" type="parTrans" cxnId="{14B569CF-0E8B-4A93-A174-A78D004A2A3C}">
      <dgm:prSet/>
      <dgm:spPr/>
      <dgm:t>
        <a:bodyPr/>
        <a:lstStyle/>
        <a:p>
          <a:endParaRPr lang="es-MX"/>
        </a:p>
      </dgm:t>
    </dgm:pt>
    <dgm:pt modelId="{7535E6F8-E8F1-42BF-B1CC-CFEC97DAF88A}">
      <dgm:prSet/>
      <dgm:spPr>
        <a:ln>
          <a:solidFill>
            <a:srgbClr val="9E9A00"/>
          </a:solidFill>
        </a:ln>
      </dgm:spPr>
      <dgm:t>
        <a:bodyPr/>
        <a:lstStyle/>
        <a:p>
          <a:r>
            <a:rPr lang="es-MX" dirty="0" smtClean="0"/>
            <a:t>Fortalecimiento del FAEB y del FAETA para los Estados; </a:t>
          </a:r>
          <a:endParaRPr lang="es-MX" dirty="0"/>
        </a:p>
      </dgm:t>
    </dgm:pt>
    <dgm:pt modelId="{527785FF-30D5-4EE5-A25D-27BF844B5A1C}" type="sibTrans" cxnId="{A206381F-00C4-445E-87B7-B2A5B208BD23}">
      <dgm:prSet/>
      <dgm:spPr/>
      <dgm:t>
        <a:bodyPr/>
        <a:lstStyle/>
        <a:p>
          <a:endParaRPr lang="es-MX"/>
        </a:p>
      </dgm:t>
    </dgm:pt>
    <dgm:pt modelId="{E9AF57DF-59C6-426D-B0A5-0B324A1B80A6}" type="parTrans" cxnId="{A206381F-00C4-445E-87B7-B2A5B208BD23}">
      <dgm:prSet/>
      <dgm:spPr/>
      <dgm:t>
        <a:bodyPr/>
        <a:lstStyle/>
        <a:p>
          <a:endParaRPr lang="es-MX"/>
        </a:p>
      </dgm:t>
    </dgm:pt>
    <dgm:pt modelId="{680841F4-A747-416B-B0E4-9B37E5B64A02}" type="pres">
      <dgm:prSet presAssocID="{2B062CDA-825F-4199-93D6-B984F39F0DAA}" presName="linearFlow" presStyleCnt="0">
        <dgm:presLayoutVars>
          <dgm:dir/>
          <dgm:animLvl val="lvl"/>
          <dgm:resizeHandles val="exact"/>
        </dgm:presLayoutVars>
      </dgm:prSet>
      <dgm:spPr/>
      <dgm:t>
        <a:bodyPr/>
        <a:lstStyle/>
        <a:p>
          <a:endParaRPr lang="es-MX"/>
        </a:p>
      </dgm:t>
    </dgm:pt>
    <dgm:pt modelId="{47673B3D-9B72-4A83-A07C-064AA5A5373C}" type="pres">
      <dgm:prSet presAssocID="{52DD8554-E7F9-4311-A232-D04F2CFB1F50}" presName="composite" presStyleCnt="0"/>
      <dgm:spPr/>
    </dgm:pt>
    <dgm:pt modelId="{9B9DA173-3B8B-458F-88F5-36A606701F36}" type="pres">
      <dgm:prSet presAssocID="{52DD8554-E7F9-4311-A232-D04F2CFB1F50}" presName="parentText" presStyleLbl="alignNode1" presStyleIdx="0" presStyleCnt="3">
        <dgm:presLayoutVars>
          <dgm:chMax val="1"/>
          <dgm:bulletEnabled val="1"/>
        </dgm:presLayoutVars>
      </dgm:prSet>
      <dgm:spPr/>
      <dgm:t>
        <a:bodyPr/>
        <a:lstStyle/>
        <a:p>
          <a:endParaRPr lang="es-MX"/>
        </a:p>
      </dgm:t>
    </dgm:pt>
    <dgm:pt modelId="{29301433-A5FD-4BA6-B4E7-90F6C9EB79C4}" type="pres">
      <dgm:prSet presAssocID="{52DD8554-E7F9-4311-A232-D04F2CFB1F50}" presName="descendantText" presStyleLbl="alignAcc1" presStyleIdx="0" presStyleCnt="3">
        <dgm:presLayoutVars>
          <dgm:bulletEnabled val="1"/>
        </dgm:presLayoutVars>
      </dgm:prSet>
      <dgm:spPr/>
      <dgm:t>
        <a:bodyPr/>
        <a:lstStyle/>
        <a:p>
          <a:endParaRPr lang="es-MX"/>
        </a:p>
      </dgm:t>
    </dgm:pt>
    <dgm:pt modelId="{6F315C86-D118-4EEF-A6D9-9A9C29216656}" type="pres">
      <dgm:prSet presAssocID="{E96E6E5B-C687-437C-9E69-4E95111B866A}" presName="sp" presStyleCnt="0"/>
      <dgm:spPr/>
    </dgm:pt>
    <dgm:pt modelId="{571A91E5-A0F0-4192-9123-BCDED312866C}" type="pres">
      <dgm:prSet presAssocID="{10B61E38-14A1-4484-AD21-D7A52AE3A8B0}" presName="composite" presStyleCnt="0"/>
      <dgm:spPr/>
    </dgm:pt>
    <dgm:pt modelId="{CEDA89CC-FA9A-47E8-8467-2E15AC19B245}" type="pres">
      <dgm:prSet presAssocID="{10B61E38-14A1-4484-AD21-D7A52AE3A8B0}" presName="parentText" presStyleLbl="alignNode1" presStyleIdx="1" presStyleCnt="3">
        <dgm:presLayoutVars>
          <dgm:chMax val="1"/>
          <dgm:bulletEnabled val="1"/>
        </dgm:presLayoutVars>
      </dgm:prSet>
      <dgm:spPr/>
      <dgm:t>
        <a:bodyPr/>
        <a:lstStyle/>
        <a:p>
          <a:endParaRPr lang="es-MX"/>
        </a:p>
      </dgm:t>
    </dgm:pt>
    <dgm:pt modelId="{23940B65-ACA1-492E-9BDF-2B3588C244EB}" type="pres">
      <dgm:prSet presAssocID="{10B61E38-14A1-4484-AD21-D7A52AE3A8B0}" presName="descendantText" presStyleLbl="alignAcc1" presStyleIdx="1" presStyleCnt="3">
        <dgm:presLayoutVars>
          <dgm:bulletEnabled val="1"/>
        </dgm:presLayoutVars>
      </dgm:prSet>
      <dgm:spPr/>
      <dgm:t>
        <a:bodyPr/>
        <a:lstStyle/>
        <a:p>
          <a:endParaRPr lang="es-MX"/>
        </a:p>
      </dgm:t>
    </dgm:pt>
    <dgm:pt modelId="{9B293782-E888-4763-9771-966B5D29CE3A}" type="pres">
      <dgm:prSet presAssocID="{940486A3-3C35-476F-B311-E622797661AF}" presName="sp" presStyleCnt="0"/>
      <dgm:spPr/>
    </dgm:pt>
    <dgm:pt modelId="{025EC505-6F69-4A19-A0D0-CC01AAAF6EA9}" type="pres">
      <dgm:prSet presAssocID="{B022F7BB-422D-4B78-A4F7-B6BDDA81BD98}" presName="composite" presStyleCnt="0"/>
      <dgm:spPr/>
    </dgm:pt>
    <dgm:pt modelId="{F0354E47-1224-4620-AAF5-BCAC21CACACB}" type="pres">
      <dgm:prSet presAssocID="{B022F7BB-422D-4B78-A4F7-B6BDDA81BD98}" presName="parentText" presStyleLbl="alignNode1" presStyleIdx="2" presStyleCnt="3">
        <dgm:presLayoutVars>
          <dgm:chMax val="1"/>
          <dgm:bulletEnabled val="1"/>
        </dgm:presLayoutVars>
      </dgm:prSet>
      <dgm:spPr/>
      <dgm:t>
        <a:bodyPr/>
        <a:lstStyle/>
        <a:p>
          <a:endParaRPr lang="es-MX"/>
        </a:p>
      </dgm:t>
    </dgm:pt>
    <dgm:pt modelId="{53821BC3-4254-4369-93C8-65AF0D06A45C}" type="pres">
      <dgm:prSet presAssocID="{B022F7BB-422D-4B78-A4F7-B6BDDA81BD98}" presName="descendantText" presStyleLbl="alignAcc1" presStyleIdx="2" presStyleCnt="3">
        <dgm:presLayoutVars>
          <dgm:bulletEnabled val="1"/>
        </dgm:presLayoutVars>
      </dgm:prSet>
      <dgm:spPr/>
      <dgm:t>
        <a:bodyPr/>
        <a:lstStyle/>
        <a:p>
          <a:endParaRPr lang="es-MX"/>
        </a:p>
      </dgm:t>
    </dgm:pt>
  </dgm:ptLst>
  <dgm:cxnLst>
    <dgm:cxn modelId="{A743B5EC-FB24-4FBB-9E37-0E66EAC6E910}" type="presOf" srcId="{7535E6F8-E8F1-42BF-B1CC-CFEC97DAF88A}" destId="{53821BC3-4254-4369-93C8-65AF0D06A45C}" srcOrd="0" destOrd="0" presId="urn:microsoft.com/office/officeart/2005/8/layout/chevron2"/>
    <dgm:cxn modelId="{F044E364-A2D5-4B87-8E99-A9EDBE729C8B}" srcId="{10B61E38-14A1-4484-AD21-D7A52AE3A8B0}" destId="{A253FE1A-A99F-4D0F-A866-5D602CAB1DD7}" srcOrd="0" destOrd="0" parTransId="{550DBB84-3F86-475D-B1F6-F8C9694C466B}" sibTransId="{043DDE43-4F4C-45DD-9218-AF45C36CC3D9}"/>
    <dgm:cxn modelId="{BB2A79C5-4F8A-4131-B138-126E166B07FD}" srcId="{2B062CDA-825F-4199-93D6-B984F39F0DAA}" destId="{10B61E38-14A1-4484-AD21-D7A52AE3A8B0}" srcOrd="1" destOrd="0" parTransId="{44645696-74BC-4AFE-938E-093BD14BEB46}" sibTransId="{940486A3-3C35-476F-B311-E622797661AF}"/>
    <dgm:cxn modelId="{C972AFBD-FAC1-40EE-9941-E998B305225A}" type="presOf" srcId="{A253FE1A-A99F-4D0F-A866-5D602CAB1DD7}" destId="{23940B65-ACA1-492E-9BDF-2B3588C244EB}" srcOrd="0" destOrd="0" presId="urn:microsoft.com/office/officeart/2005/8/layout/chevron2"/>
    <dgm:cxn modelId="{1FF11396-09AB-479A-91FE-AA6C58002899}" type="presOf" srcId="{54310012-5CCE-4C00-89F7-59EE6ADE0DF0}" destId="{29301433-A5FD-4BA6-B4E7-90F6C9EB79C4}" srcOrd="0" destOrd="0" presId="urn:microsoft.com/office/officeart/2005/8/layout/chevron2"/>
    <dgm:cxn modelId="{E237F590-68F2-4880-A2E2-C7412A42D075}" type="presOf" srcId="{B022F7BB-422D-4B78-A4F7-B6BDDA81BD98}" destId="{F0354E47-1224-4620-AAF5-BCAC21CACACB}" srcOrd="0" destOrd="0" presId="urn:microsoft.com/office/officeart/2005/8/layout/chevron2"/>
    <dgm:cxn modelId="{14B569CF-0E8B-4A93-A174-A78D004A2A3C}" srcId="{B022F7BB-422D-4B78-A4F7-B6BDDA81BD98}" destId="{FD95B46C-F002-472F-9ADB-4DE5BF0FEF2A}" srcOrd="1" destOrd="0" parTransId="{5F2B1AE9-1192-4225-950A-96FA91944307}" sibTransId="{EB88AA09-D5B4-4B82-93E9-2E918F7B59C4}"/>
    <dgm:cxn modelId="{23B0FB8E-5AA7-461C-A6F9-6CE932239476}" type="presOf" srcId="{52DD8554-E7F9-4311-A232-D04F2CFB1F50}" destId="{9B9DA173-3B8B-458F-88F5-36A606701F36}" srcOrd="0" destOrd="0" presId="urn:microsoft.com/office/officeart/2005/8/layout/chevron2"/>
    <dgm:cxn modelId="{D599BC85-5BD9-4BB2-AA26-AC8B42F2E2BA}" srcId="{2B062CDA-825F-4199-93D6-B984F39F0DAA}" destId="{52DD8554-E7F9-4311-A232-D04F2CFB1F50}" srcOrd="0" destOrd="0" parTransId="{962ECA46-4B74-4905-A725-0A2C5510A8C9}" sibTransId="{E96E6E5B-C687-437C-9E69-4E95111B866A}"/>
    <dgm:cxn modelId="{EAB43541-DC59-414E-8368-FA4DE735B6B8}" srcId="{52DD8554-E7F9-4311-A232-D04F2CFB1F50}" destId="{54310012-5CCE-4C00-89F7-59EE6ADE0DF0}" srcOrd="0" destOrd="0" parTransId="{CCBE005B-CEC4-4EEC-9056-9723A3606991}" sibTransId="{5396A3DB-15F3-4ACD-AF6E-1FF997CC944D}"/>
    <dgm:cxn modelId="{1817CEC5-CE1C-4225-B204-7B552DAEDF9A}" type="presOf" srcId="{2B062CDA-825F-4199-93D6-B984F39F0DAA}" destId="{680841F4-A747-416B-B0E4-9B37E5B64A02}" srcOrd="0" destOrd="0" presId="urn:microsoft.com/office/officeart/2005/8/layout/chevron2"/>
    <dgm:cxn modelId="{90C0466B-4279-4FDC-9655-39BB6BD4C994}" type="presOf" srcId="{FD95B46C-F002-472F-9ADB-4DE5BF0FEF2A}" destId="{53821BC3-4254-4369-93C8-65AF0D06A45C}" srcOrd="0" destOrd="1" presId="urn:microsoft.com/office/officeart/2005/8/layout/chevron2"/>
    <dgm:cxn modelId="{D3B5AA4C-66CB-45D5-B821-CF62E9DE7CB8}" srcId="{2B062CDA-825F-4199-93D6-B984F39F0DAA}" destId="{B022F7BB-422D-4B78-A4F7-B6BDDA81BD98}" srcOrd="2" destOrd="0" parTransId="{7410F41C-B301-4A90-99D1-4F9DA7C2CF45}" sibTransId="{C1943403-DC38-42A9-A7CA-9DBE6E3BC8C9}"/>
    <dgm:cxn modelId="{A70BF09B-B8CA-4A28-91B9-6CB2EEBDBA13}" type="presOf" srcId="{10B61E38-14A1-4484-AD21-D7A52AE3A8B0}" destId="{CEDA89CC-FA9A-47E8-8467-2E15AC19B245}" srcOrd="0" destOrd="0" presId="urn:microsoft.com/office/officeart/2005/8/layout/chevron2"/>
    <dgm:cxn modelId="{A206381F-00C4-445E-87B7-B2A5B208BD23}" srcId="{B022F7BB-422D-4B78-A4F7-B6BDDA81BD98}" destId="{7535E6F8-E8F1-42BF-B1CC-CFEC97DAF88A}" srcOrd="0" destOrd="0" parTransId="{E9AF57DF-59C6-426D-B0A5-0B324A1B80A6}" sibTransId="{527785FF-30D5-4EE5-A25D-27BF844B5A1C}"/>
    <dgm:cxn modelId="{91F10FC4-2362-4C68-A552-0C9B554521EA}" type="presParOf" srcId="{680841F4-A747-416B-B0E4-9B37E5B64A02}" destId="{47673B3D-9B72-4A83-A07C-064AA5A5373C}" srcOrd="0" destOrd="0" presId="urn:microsoft.com/office/officeart/2005/8/layout/chevron2"/>
    <dgm:cxn modelId="{6D07860E-8055-4277-BB9D-F140B3665892}" type="presParOf" srcId="{47673B3D-9B72-4A83-A07C-064AA5A5373C}" destId="{9B9DA173-3B8B-458F-88F5-36A606701F36}" srcOrd="0" destOrd="0" presId="urn:microsoft.com/office/officeart/2005/8/layout/chevron2"/>
    <dgm:cxn modelId="{B6D39AC1-F5F0-47D9-B355-471B841354C2}" type="presParOf" srcId="{47673B3D-9B72-4A83-A07C-064AA5A5373C}" destId="{29301433-A5FD-4BA6-B4E7-90F6C9EB79C4}" srcOrd="1" destOrd="0" presId="urn:microsoft.com/office/officeart/2005/8/layout/chevron2"/>
    <dgm:cxn modelId="{581EEEE7-4F05-469C-BE7D-14744BA388E0}" type="presParOf" srcId="{680841F4-A747-416B-B0E4-9B37E5B64A02}" destId="{6F315C86-D118-4EEF-A6D9-9A9C29216656}" srcOrd="1" destOrd="0" presId="urn:microsoft.com/office/officeart/2005/8/layout/chevron2"/>
    <dgm:cxn modelId="{D76D414C-B8B5-4CD5-AD93-012D6B136F62}" type="presParOf" srcId="{680841F4-A747-416B-B0E4-9B37E5B64A02}" destId="{571A91E5-A0F0-4192-9123-BCDED312866C}" srcOrd="2" destOrd="0" presId="urn:microsoft.com/office/officeart/2005/8/layout/chevron2"/>
    <dgm:cxn modelId="{C1A37207-0BE9-49CA-AC79-F92C89067BAE}" type="presParOf" srcId="{571A91E5-A0F0-4192-9123-BCDED312866C}" destId="{CEDA89CC-FA9A-47E8-8467-2E15AC19B245}" srcOrd="0" destOrd="0" presId="urn:microsoft.com/office/officeart/2005/8/layout/chevron2"/>
    <dgm:cxn modelId="{7CB5514D-F815-48F1-9315-65DE19060AAE}" type="presParOf" srcId="{571A91E5-A0F0-4192-9123-BCDED312866C}" destId="{23940B65-ACA1-492E-9BDF-2B3588C244EB}" srcOrd="1" destOrd="0" presId="urn:microsoft.com/office/officeart/2005/8/layout/chevron2"/>
    <dgm:cxn modelId="{8DE41D3B-BD89-4E18-95DC-38AAA7BD062C}" type="presParOf" srcId="{680841F4-A747-416B-B0E4-9B37E5B64A02}" destId="{9B293782-E888-4763-9771-966B5D29CE3A}" srcOrd="3" destOrd="0" presId="urn:microsoft.com/office/officeart/2005/8/layout/chevron2"/>
    <dgm:cxn modelId="{37F8106B-1B89-4FD8-A876-C4C78A7EE250}" type="presParOf" srcId="{680841F4-A747-416B-B0E4-9B37E5B64A02}" destId="{025EC505-6F69-4A19-A0D0-CC01AAAF6EA9}" srcOrd="4" destOrd="0" presId="urn:microsoft.com/office/officeart/2005/8/layout/chevron2"/>
    <dgm:cxn modelId="{83C0BC37-9E83-48B7-AA6B-68F1DD51463C}" type="presParOf" srcId="{025EC505-6F69-4A19-A0D0-CC01AAAF6EA9}" destId="{F0354E47-1224-4620-AAF5-BCAC21CACACB}" srcOrd="0" destOrd="0" presId="urn:microsoft.com/office/officeart/2005/8/layout/chevron2"/>
    <dgm:cxn modelId="{5D4B5D0B-86A1-4308-8A10-36A7BBA6E8FC}" type="presParOf" srcId="{025EC505-6F69-4A19-A0D0-CC01AAAF6EA9}" destId="{53821BC3-4254-4369-93C8-65AF0D06A45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B062CDA-825F-4199-93D6-B984F39F0DA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52DD8554-E7F9-4311-A232-D04F2CFB1F50}">
      <dgm:prSet phldrT="[Texto]" custT="1"/>
      <dgm:spPr>
        <a:solidFill>
          <a:srgbClr val="00B050"/>
        </a:solidFill>
        <a:ln>
          <a:solidFill>
            <a:srgbClr val="00B050"/>
          </a:solidFill>
        </a:ln>
      </dgm:spPr>
      <dgm:t>
        <a:bodyPr/>
        <a:lstStyle/>
        <a:p>
          <a:r>
            <a:rPr lang="es-MX" sz="1800" b="1" dirty="0" smtClean="0"/>
            <a:t>FASSA</a:t>
          </a:r>
          <a:endParaRPr lang="es-MX" sz="1800" b="1" dirty="0"/>
        </a:p>
      </dgm:t>
    </dgm:pt>
    <dgm:pt modelId="{962ECA46-4B74-4905-A725-0A2C5510A8C9}" type="parTrans" cxnId="{D599BC85-5BD9-4BB2-AA26-AC8B42F2E2BA}">
      <dgm:prSet/>
      <dgm:spPr/>
      <dgm:t>
        <a:bodyPr/>
        <a:lstStyle/>
        <a:p>
          <a:endParaRPr lang="es-MX"/>
        </a:p>
      </dgm:t>
    </dgm:pt>
    <dgm:pt modelId="{E96E6E5B-C687-437C-9E69-4E95111B866A}" type="sibTrans" cxnId="{D599BC85-5BD9-4BB2-AA26-AC8B42F2E2BA}">
      <dgm:prSet/>
      <dgm:spPr>
        <a:solidFill>
          <a:srgbClr val="DEDDA3">
            <a:alpha val="89804"/>
          </a:srgbClr>
        </a:solidFill>
      </dgm:spPr>
      <dgm:t>
        <a:bodyPr/>
        <a:lstStyle/>
        <a:p>
          <a:endParaRPr lang="es-MX"/>
        </a:p>
      </dgm:t>
    </dgm:pt>
    <dgm:pt modelId="{54310012-5CCE-4C00-89F7-59EE6ADE0DF0}">
      <dgm:prSet/>
      <dgm:spPr>
        <a:ln>
          <a:solidFill>
            <a:srgbClr val="00B050"/>
          </a:solidFill>
        </a:ln>
      </dgm:spPr>
      <dgm:t>
        <a:bodyPr/>
        <a:lstStyle/>
        <a:p>
          <a:r>
            <a:rPr lang="es-MX" dirty="0" smtClean="0"/>
            <a:t>Prestación de los servicios de salubridad; Consolidación Sistema Nacional de Salud; Organizar y desarrollar sistemas estatales de salud; Programas locales de salud.</a:t>
          </a:r>
          <a:endParaRPr lang="es-MX" dirty="0"/>
        </a:p>
      </dgm:t>
    </dgm:pt>
    <dgm:pt modelId="{CCBE005B-CEC4-4EEC-9056-9723A3606991}" type="parTrans" cxnId="{EAB43541-DC59-414E-8368-FA4DE735B6B8}">
      <dgm:prSet/>
      <dgm:spPr/>
      <dgm:t>
        <a:bodyPr/>
        <a:lstStyle/>
        <a:p>
          <a:endParaRPr lang="es-MX"/>
        </a:p>
      </dgm:t>
    </dgm:pt>
    <dgm:pt modelId="{5396A3DB-15F3-4ACD-AF6E-1FF997CC944D}" type="sibTrans" cxnId="{EAB43541-DC59-414E-8368-FA4DE735B6B8}">
      <dgm:prSet/>
      <dgm:spPr/>
      <dgm:t>
        <a:bodyPr/>
        <a:lstStyle/>
        <a:p>
          <a:endParaRPr lang="es-MX"/>
        </a:p>
      </dgm:t>
    </dgm:pt>
    <dgm:pt modelId="{680841F4-A747-416B-B0E4-9B37E5B64A02}" type="pres">
      <dgm:prSet presAssocID="{2B062CDA-825F-4199-93D6-B984F39F0DAA}" presName="linearFlow" presStyleCnt="0">
        <dgm:presLayoutVars>
          <dgm:dir/>
          <dgm:animLvl val="lvl"/>
          <dgm:resizeHandles val="exact"/>
        </dgm:presLayoutVars>
      </dgm:prSet>
      <dgm:spPr/>
      <dgm:t>
        <a:bodyPr/>
        <a:lstStyle/>
        <a:p>
          <a:endParaRPr lang="es-MX"/>
        </a:p>
      </dgm:t>
    </dgm:pt>
    <dgm:pt modelId="{47673B3D-9B72-4A83-A07C-064AA5A5373C}" type="pres">
      <dgm:prSet presAssocID="{52DD8554-E7F9-4311-A232-D04F2CFB1F50}" presName="composite" presStyleCnt="0"/>
      <dgm:spPr/>
    </dgm:pt>
    <dgm:pt modelId="{9B9DA173-3B8B-458F-88F5-36A606701F36}" type="pres">
      <dgm:prSet presAssocID="{52DD8554-E7F9-4311-A232-D04F2CFB1F50}" presName="parentText" presStyleLbl="alignNode1" presStyleIdx="0" presStyleCnt="1">
        <dgm:presLayoutVars>
          <dgm:chMax val="1"/>
          <dgm:bulletEnabled val="1"/>
        </dgm:presLayoutVars>
      </dgm:prSet>
      <dgm:spPr/>
      <dgm:t>
        <a:bodyPr/>
        <a:lstStyle/>
        <a:p>
          <a:endParaRPr lang="es-MX"/>
        </a:p>
      </dgm:t>
    </dgm:pt>
    <dgm:pt modelId="{29301433-A5FD-4BA6-B4E7-90F6C9EB79C4}" type="pres">
      <dgm:prSet presAssocID="{52DD8554-E7F9-4311-A232-D04F2CFB1F50}" presName="descendantText" presStyleLbl="alignAcc1" presStyleIdx="0" presStyleCnt="1">
        <dgm:presLayoutVars>
          <dgm:bulletEnabled val="1"/>
        </dgm:presLayoutVars>
      </dgm:prSet>
      <dgm:spPr/>
      <dgm:t>
        <a:bodyPr/>
        <a:lstStyle/>
        <a:p>
          <a:endParaRPr lang="es-MX"/>
        </a:p>
      </dgm:t>
    </dgm:pt>
  </dgm:ptLst>
  <dgm:cxnLst>
    <dgm:cxn modelId="{6C28238D-8B24-4A96-A295-D87D250CE3D1}" type="presOf" srcId="{2B062CDA-825F-4199-93D6-B984F39F0DAA}" destId="{680841F4-A747-416B-B0E4-9B37E5B64A02}" srcOrd="0" destOrd="0" presId="urn:microsoft.com/office/officeart/2005/8/layout/chevron2"/>
    <dgm:cxn modelId="{EAB43541-DC59-414E-8368-FA4DE735B6B8}" srcId="{52DD8554-E7F9-4311-A232-D04F2CFB1F50}" destId="{54310012-5CCE-4C00-89F7-59EE6ADE0DF0}" srcOrd="0" destOrd="0" parTransId="{CCBE005B-CEC4-4EEC-9056-9723A3606991}" sibTransId="{5396A3DB-15F3-4ACD-AF6E-1FF997CC944D}"/>
    <dgm:cxn modelId="{05CCB4E4-1D21-49CB-A976-4ED4FCC817A2}" type="presOf" srcId="{52DD8554-E7F9-4311-A232-D04F2CFB1F50}" destId="{9B9DA173-3B8B-458F-88F5-36A606701F36}" srcOrd="0" destOrd="0" presId="urn:microsoft.com/office/officeart/2005/8/layout/chevron2"/>
    <dgm:cxn modelId="{D599BC85-5BD9-4BB2-AA26-AC8B42F2E2BA}" srcId="{2B062CDA-825F-4199-93D6-B984F39F0DAA}" destId="{52DD8554-E7F9-4311-A232-D04F2CFB1F50}" srcOrd="0" destOrd="0" parTransId="{962ECA46-4B74-4905-A725-0A2C5510A8C9}" sibTransId="{E96E6E5B-C687-437C-9E69-4E95111B866A}"/>
    <dgm:cxn modelId="{9AC08E45-CD65-42E5-8EDA-9B99DC45C06B}" type="presOf" srcId="{54310012-5CCE-4C00-89F7-59EE6ADE0DF0}" destId="{29301433-A5FD-4BA6-B4E7-90F6C9EB79C4}" srcOrd="0" destOrd="0" presId="urn:microsoft.com/office/officeart/2005/8/layout/chevron2"/>
    <dgm:cxn modelId="{6F04763F-0249-4493-9FB5-06CF20445A1B}" type="presParOf" srcId="{680841F4-A747-416B-B0E4-9B37E5B64A02}" destId="{47673B3D-9B72-4A83-A07C-064AA5A5373C}" srcOrd="0" destOrd="0" presId="urn:microsoft.com/office/officeart/2005/8/layout/chevron2"/>
    <dgm:cxn modelId="{A64D30E7-47D2-47EF-A8A8-C3EFBC66DD7E}" type="presParOf" srcId="{47673B3D-9B72-4A83-A07C-064AA5A5373C}" destId="{9B9DA173-3B8B-458F-88F5-36A606701F36}" srcOrd="0" destOrd="0" presId="urn:microsoft.com/office/officeart/2005/8/layout/chevron2"/>
    <dgm:cxn modelId="{496DBAC0-E0D6-4731-8655-7FE6AD8AE343}" type="presParOf" srcId="{47673B3D-9B72-4A83-A07C-064AA5A5373C}" destId="{29301433-A5FD-4BA6-B4E7-90F6C9EB79C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B062CDA-825F-4199-93D6-B984F39F0DA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52DD8554-E7F9-4311-A232-D04F2CFB1F50}">
      <dgm:prSet phldrT="[Texto]" custT="1"/>
      <dgm:spPr>
        <a:solidFill>
          <a:schemeClr val="tx2">
            <a:lumMod val="75000"/>
            <a:lumOff val="25000"/>
          </a:schemeClr>
        </a:solidFill>
        <a:ln>
          <a:solidFill>
            <a:schemeClr val="tx2">
              <a:lumMod val="75000"/>
              <a:lumOff val="25000"/>
            </a:schemeClr>
          </a:solidFill>
        </a:ln>
      </dgm:spPr>
      <dgm:t>
        <a:bodyPr/>
        <a:lstStyle/>
        <a:p>
          <a:r>
            <a:rPr lang="es-MX" sz="1800" b="1" dirty="0" smtClean="0"/>
            <a:t>FASP</a:t>
          </a:r>
          <a:endParaRPr lang="es-MX" sz="1800" b="1" dirty="0"/>
        </a:p>
      </dgm:t>
    </dgm:pt>
    <dgm:pt modelId="{962ECA46-4B74-4905-A725-0A2C5510A8C9}" type="parTrans" cxnId="{D599BC85-5BD9-4BB2-AA26-AC8B42F2E2BA}">
      <dgm:prSet/>
      <dgm:spPr/>
      <dgm:t>
        <a:bodyPr/>
        <a:lstStyle/>
        <a:p>
          <a:endParaRPr lang="es-MX"/>
        </a:p>
      </dgm:t>
    </dgm:pt>
    <dgm:pt modelId="{E96E6E5B-C687-437C-9E69-4E95111B866A}" type="sibTrans" cxnId="{D599BC85-5BD9-4BB2-AA26-AC8B42F2E2BA}">
      <dgm:prSet/>
      <dgm:spPr>
        <a:solidFill>
          <a:srgbClr val="DEDDA3">
            <a:alpha val="89804"/>
          </a:srgbClr>
        </a:solidFill>
      </dgm:spPr>
      <dgm:t>
        <a:bodyPr/>
        <a:lstStyle/>
        <a:p>
          <a:endParaRPr lang="es-MX"/>
        </a:p>
      </dgm:t>
    </dgm:pt>
    <dgm:pt modelId="{54310012-5CCE-4C00-89F7-59EE6ADE0DF0}">
      <dgm:prSet/>
      <dgm:spPr>
        <a:ln>
          <a:solidFill>
            <a:schemeClr val="tx2">
              <a:lumMod val="75000"/>
              <a:lumOff val="25000"/>
            </a:schemeClr>
          </a:solidFill>
        </a:ln>
      </dgm:spPr>
      <dgm:t>
        <a:bodyPr/>
        <a:lstStyle/>
        <a:p>
          <a:r>
            <a:rPr lang="es-MX" dirty="0" smtClean="0"/>
            <a:t>Reclutamiento, formación, selección, evaluación, equipamiento y depuración de la policía; Percepciones extraordinarias; Seguimiento y evaluación de los programas.</a:t>
          </a:r>
          <a:endParaRPr lang="es-MX" dirty="0"/>
        </a:p>
      </dgm:t>
    </dgm:pt>
    <dgm:pt modelId="{CCBE005B-CEC4-4EEC-9056-9723A3606991}" type="parTrans" cxnId="{EAB43541-DC59-414E-8368-FA4DE735B6B8}">
      <dgm:prSet/>
      <dgm:spPr/>
      <dgm:t>
        <a:bodyPr/>
        <a:lstStyle/>
        <a:p>
          <a:endParaRPr lang="es-MX"/>
        </a:p>
      </dgm:t>
    </dgm:pt>
    <dgm:pt modelId="{5396A3DB-15F3-4ACD-AF6E-1FF997CC944D}" type="sibTrans" cxnId="{EAB43541-DC59-414E-8368-FA4DE735B6B8}">
      <dgm:prSet/>
      <dgm:spPr/>
      <dgm:t>
        <a:bodyPr/>
        <a:lstStyle/>
        <a:p>
          <a:endParaRPr lang="es-MX"/>
        </a:p>
      </dgm:t>
    </dgm:pt>
    <dgm:pt modelId="{680841F4-A747-416B-B0E4-9B37E5B64A02}" type="pres">
      <dgm:prSet presAssocID="{2B062CDA-825F-4199-93D6-B984F39F0DAA}" presName="linearFlow" presStyleCnt="0">
        <dgm:presLayoutVars>
          <dgm:dir/>
          <dgm:animLvl val="lvl"/>
          <dgm:resizeHandles val="exact"/>
        </dgm:presLayoutVars>
      </dgm:prSet>
      <dgm:spPr/>
      <dgm:t>
        <a:bodyPr/>
        <a:lstStyle/>
        <a:p>
          <a:endParaRPr lang="es-MX"/>
        </a:p>
      </dgm:t>
    </dgm:pt>
    <dgm:pt modelId="{47673B3D-9B72-4A83-A07C-064AA5A5373C}" type="pres">
      <dgm:prSet presAssocID="{52DD8554-E7F9-4311-A232-D04F2CFB1F50}" presName="composite" presStyleCnt="0"/>
      <dgm:spPr/>
    </dgm:pt>
    <dgm:pt modelId="{9B9DA173-3B8B-458F-88F5-36A606701F36}" type="pres">
      <dgm:prSet presAssocID="{52DD8554-E7F9-4311-A232-D04F2CFB1F50}" presName="parentText" presStyleLbl="alignNode1" presStyleIdx="0" presStyleCnt="1">
        <dgm:presLayoutVars>
          <dgm:chMax val="1"/>
          <dgm:bulletEnabled val="1"/>
        </dgm:presLayoutVars>
      </dgm:prSet>
      <dgm:spPr/>
      <dgm:t>
        <a:bodyPr/>
        <a:lstStyle/>
        <a:p>
          <a:endParaRPr lang="es-MX"/>
        </a:p>
      </dgm:t>
    </dgm:pt>
    <dgm:pt modelId="{29301433-A5FD-4BA6-B4E7-90F6C9EB79C4}" type="pres">
      <dgm:prSet presAssocID="{52DD8554-E7F9-4311-A232-D04F2CFB1F50}" presName="descendantText" presStyleLbl="alignAcc1" presStyleIdx="0" presStyleCnt="1">
        <dgm:presLayoutVars>
          <dgm:bulletEnabled val="1"/>
        </dgm:presLayoutVars>
      </dgm:prSet>
      <dgm:spPr/>
      <dgm:t>
        <a:bodyPr/>
        <a:lstStyle/>
        <a:p>
          <a:endParaRPr lang="es-MX"/>
        </a:p>
      </dgm:t>
    </dgm:pt>
  </dgm:ptLst>
  <dgm:cxnLst>
    <dgm:cxn modelId="{C7510494-DD3D-4EEB-928C-AF0D6C28AEB7}" type="presOf" srcId="{2B062CDA-825F-4199-93D6-B984F39F0DAA}" destId="{680841F4-A747-416B-B0E4-9B37E5B64A02}" srcOrd="0" destOrd="0" presId="urn:microsoft.com/office/officeart/2005/8/layout/chevron2"/>
    <dgm:cxn modelId="{EAB43541-DC59-414E-8368-FA4DE735B6B8}" srcId="{52DD8554-E7F9-4311-A232-D04F2CFB1F50}" destId="{54310012-5CCE-4C00-89F7-59EE6ADE0DF0}" srcOrd="0" destOrd="0" parTransId="{CCBE005B-CEC4-4EEC-9056-9723A3606991}" sibTransId="{5396A3DB-15F3-4ACD-AF6E-1FF997CC944D}"/>
    <dgm:cxn modelId="{839DD66D-7CC8-4A24-97AA-E246EDDB065D}" type="presOf" srcId="{52DD8554-E7F9-4311-A232-D04F2CFB1F50}" destId="{9B9DA173-3B8B-458F-88F5-36A606701F36}" srcOrd="0" destOrd="0" presId="urn:microsoft.com/office/officeart/2005/8/layout/chevron2"/>
    <dgm:cxn modelId="{D599BC85-5BD9-4BB2-AA26-AC8B42F2E2BA}" srcId="{2B062CDA-825F-4199-93D6-B984F39F0DAA}" destId="{52DD8554-E7F9-4311-A232-D04F2CFB1F50}" srcOrd="0" destOrd="0" parTransId="{962ECA46-4B74-4905-A725-0A2C5510A8C9}" sibTransId="{E96E6E5B-C687-437C-9E69-4E95111B866A}"/>
    <dgm:cxn modelId="{4512C34E-738C-4D47-B712-A238C3EAF559}" type="presOf" srcId="{54310012-5CCE-4C00-89F7-59EE6ADE0DF0}" destId="{29301433-A5FD-4BA6-B4E7-90F6C9EB79C4}" srcOrd="0" destOrd="0" presId="urn:microsoft.com/office/officeart/2005/8/layout/chevron2"/>
    <dgm:cxn modelId="{1D801923-746D-4B00-BCB8-A789A998FF53}" type="presParOf" srcId="{680841F4-A747-416B-B0E4-9B37E5B64A02}" destId="{47673B3D-9B72-4A83-A07C-064AA5A5373C}" srcOrd="0" destOrd="0" presId="urn:microsoft.com/office/officeart/2005/8/layout/chevron2"/>
    <dgm:cxn modelId="{E44B253D-9073-4672-9D71-9A68D87CCE69}" type="presParOf" srcId="{47673B3D-9B72-4A83-A07C-064AA5A5373C}" destId="{9B9DA173-3B8B-458F-88F5-36A606701F36}" srcOrd="0" destOrd="0" presId="urn:microsoft.com/office/officeart/2005/8/layout/chevron2"/>
    <dgm:cxn modelId="{4B73E413-CFB0-4913-B15F-426318DCC049}" type="presParOf" srcId="{47673B3D-9B72-4A83-A07C-064AA5A5373C}" destId="{29301433-A5FD-4BA6-B4E7-90F6C9EB79C4}"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B062CDA-825F-4199-93D6-B984F39F0DA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52DD8554-E7F9-4311-A232-D04F2CFB1F50}">
      <dgm:prSet phldrT="[Texto]" custT="1"/>
      <dgm:spPr>
        <a:solidFill>
          <a:srgbClr val="7030A0"/>
        </a:solidFill>
        <a:ln>
          <a:solidFill>
            <a:srgbClr val="7030A0"/>
          </a:solidFill>
        </a:ln>
      </dgm:spPr>
      <dgm:t>
        <a:bodyPr/>
        <a:lstStyle/>
        <a:p>
          <a:r>
            <a:rPr lang="es-MX" sz="1800" b="1" dirty="0" smtClean="0"/>
            <a:t>FAIS</a:t>
          </a:r>
          <a:endParaRPr lang="es-MX" sz="1800" b="1" dirty="0"/>
        </a:p>
      </dgm:t>
    </dgm:pt>
    <dgm:pt modelId="{962ECA46-4B74-4905-A725-0A2C5510A8C9}" type="parTrans" cxnId="{D599BC85-5BD9-4BB2-AA26-AC8B42F2E2BA}">
      <dgm:prSet/>
      <dgm:spPr/>
      <dgm:t>
        <a:bodyPr/>
        <a:lstStyle/>
        <a:p>
          <a:endParaRPr lang="es-MX"/>
        </a:p>
      </dgm:t>
    </dgm:pt>
    <dgm:pt modelId="{E96E6E5B-C687-437C-9E69-4E95111B866A}" type="sibTrans" cxnId="{D599BC85-5BD9-4BB2-AA26-AC8B42F2E2BA}">
      <dgm:prSet/>
      <dgm:spPr>
        <a:solidFill>
          <a:srgbClr val="DEDDA3">
            <a:alpha val="89804"/>
          </a:srgbClr>
        </a:solidFill>
      </dgm:spPr>
      <dgm:t>
        <a:bodyPr/>
        <a:lstStyle/>
        <a:p>
          <a:endParaRPr lang="es-MX"/>
        </a:p>
      </dgm:t>
    </dgm:pt>
    <dgm:pt modelId="{54310012-5CCE-4C00-89F7-59EE6ADE0DF0}">
      <dgm:prSet/>
      <dgm:spPr>
        <a:ln>
          <a:solidFill>
            <a:srgbClr val="7030A0"/>
          </a:solidFill>
        </a:ln>
      </dgm:spPr>
      <dgm:t>
        <a:bodyPr/>
        <a:lstStyle/>
        <a:p>
          <a:r>
            <a:rPr lang="es-MX" dirty="0" smtClean="0"/>
            <a:t>Financiamiento de obras, acciones sociales básicas y a inversiones que beneficien directamente a sectores de su población que se encuentren en condiciones de rezago social y pobreza extrema.</a:t>
          </a:r>
          <a:endParaRPr lang="es-MX" dirty="0"/>
        </a:p>
      </dgm:t>
    </dgm:pt>
    <dgm:pt modelId="{CCBE005B-CEC4-4EEC-9056-9723A3606991}" type="parTrans" cxnId="{EAB43541-DC59-414E-8368-FA4DE735B6B8}">
      <dgm:prSet/>
      <dgm:spPr/>
      <dgm:t>
        <a:bodyPr/>
        <a:lstStyle/>
        <a:p>
          <a:endParaRPr lang="es-MX"/>
        </a:p>
      </dgm:t>
    </dgm:pt>
    <dgm:pt modelId="{5396A3DB-15F3-4ACD-AF6E-1FF997CC944D}" type="sibTrans" cxnId="{EAB43541-DC59-414E-8368-FA4DE735B6B8}">
      <dgm:prSet/>
      <dgm:spPr/>
      <dgm:t>
        <a:bodyPr/>
        <a:lstStyle/>
        <a:p>
          <a:endParaRPr lang="es-MX"/>
        </a:p>
      </dgm:t>
    </dgm:pt>
    <dgm:pt modelId="{680841F4-A747-416B-B0E4-9B37E5B64A02}" type="pres">
      <dgm:prSet presAssocID="{2B062CDA-825F-4199-93D6-B984F39F0DAA}" presName="linearFlow" presStyleCnt="0">
        <dgm:presLayoutVars>
          <dgm:dir/>
          <dgm:animLvl val="lvl"/>
          <dgm:resizeHandles val="exact"/>
        </dgm:presLayoutVars>
      </dgm:prSet>
      <dgm:spPr/>
      <dgm:t>
        <a:bodyPr/>
        <a:lstStyle/>
        <a:p>
          <a:endParaRPr lang="es-MX"/>
        </a:p>
      </dgm:t>
    </dgm:pt>
    <dgm:pt modelId="{47673B3D-9B72-4A83-A07C-064AA5A5373C}" type="pres">
      <dgm:prSet presAssocID="{52DD8554-E7F9-4311-A232-D04F2CFB1F50}" presName="composite" presStyleCnt="0"/>
      <dgm:spPr/>
    </dgm:pt>
    <dgm:pt modelId="{9B9DA173-3B8B-458F-88F5-36A606701F36}" type="pres">
      <dgm:prSet presAssocID="{52DD8554-E7F9-4311-A232-D04F2CFB1F50}" presName="parentText" presStyleLbl="alignNode1" presStyleIdx="0" presStyleCnt="1">
        <dgm:presLayoutVars>
          <dgm:chMax val="1"/>
          <dgm:bulletEnabled val="1"/>
        </dgm:presLayoutVars>
      </dgm:prSet>
      <dgm:spPr/>
      <dgm:t>
        <a:bodyPr/>
        <a:lstStyle/>
        <a:p>
          <a:endParaRPr lang="es-MX"/>
        </a:p>
      </dgm:t>
    </dgm:pt>
    <dgm:pt modelId="{29301433-A5FD-4BA6-B4E7-90F6C9EB79C4}" type="pres">
      <dgm:prSet presAssocID="{52DD8554-E7F9-4311-A232-D04F2CFB1F50}" presName="descendantText" presStyleLbl="alignAcc1" presStyleIdx="0" presStyleCnt="1">
        <dgm:presLayoutVars>
          <dgm:bulletEnabled val="1"/>
        </dgm:presLayoutVars>
      </dgm:prSet>
      <dgm:spPr/>
      <dgm:t>
        <a:bodyPr/>
        <a:lstStyle/>
        <a:p>
          <a:endParaRPr lang="es-MX"/>
        </a:p>
      </dgm:t>
    </dgm:pt>
  </dgm:ptLst>
  <dgm:cxnLst>
    <dgm:cxn modelId="{08EBAAD6-4083-4917-9D96-B3A15F510E46}" type="presOf" srcId="{52DD8554-E7F9-4311-A232-D04F2CFB1F50}" destId="{9B9DA173-3B8B-458F-88F5-36A606701F36}" srcOrd="0" destOrd="0" presId="urn:microsoft.com/office/officeart/2005/8/layout/chevron2"/>
    <dgm:cxn modelId="{EAB43541-DC59-414E-8368-FA4DE735B6B8}" srcId="{52DD8554-E7F9-4311-A232-D04F2CFB1F50}" destId="{54310012-5CCE-4C00-89F7-59EE6ADE0DF0}" srcOrd="0" destOrd="0" parTransId="{CCBE005B-CEC4-4EEC-9056-9723A3606991}" sibTransId="{5396A3DB-15F3-4ACD-AF6E-1FF997CC944D}"/>
    <dgm:cxn modelId="{D391E880-6B04-48DF-82F3-11ADABD24650}" type="presOf" srcId="{54310012-5CCE-4C00-89F7-59EE6ADE0DF0}" destId="{29301433-A5FD-4BA6-B4E7-90F6C9EB79C4}" srcOrd="0" destOrd="0" presId="urn:microsoft.com/office/officeart/2005/8/layout/chevron2"/>
    <dgm:cxn modelId="{D599BC85-5BD9-4BB2-AA26-AC8B42F2E2BA}" srcId="{2B062CDA-825F-4199-93D6-B984F39F0DAA}" destId="{52DD8554-E7F9-4311-A232-D04F2CFB1F50}" srcOrd="0" destOrd="0" parTransId="{962ECA46-4B74-4905-A725-0A2C5510A8C9}" sibTransId="{E96E6E5B-C687-437C-9E69-4E95111B866A}"/>
    <dgm:cxn modelId="{C3CC7B11-CA0F-4CD1-B41A-EF5B5534E7C2}" type="presOf" srcId="{2B062CDA-825F-4199-93D6-B984F39F0DAA}" destId="{680841F4-A747-416B-B0E4-9B37E5B64A02}" srcOrd="0" destOrd="0" presId="urn:microsoft.com/office/officeart/2005/8/layout/chevron2"/>
    <dgm:cxn modelId="{9C2AD3B2-6644-4CA8-9C12-3C02EBFB65E1}" type="presParOf" srcId="{680841F4-A747-416B-B0E4-9B37E5B64A02}" destId="{47673B3D-9B72-4A83-A07C-064AA5A5373C}" srcOrd="0" destOrd="0" presId="urn:microsoft.com/office/officeart/2005/8/layout/chevron2"/>
    <dgm:cxn modelId="{89F545C9-CA8E-4A37-A8F3-E20B7EAF2923}" type="presParOf" srcId="{47673B3D-9B72-4A83-A07C-064AA5A5373C}" destId="{9B9DA173-3B8B-458F-88F5-36A606701F36}" srcOrd="0" destOrd="0" presId="urn:microsoft.com/office/officeart/2005/8/layout/chevron2"/>
    <dgm:cxn modelId="{1A82B9C3-59D3-4412-B6D2-C2DB993B1231}" type="presParOf" srcId="{47673B3D-9B72-4A83-A07C-064AA5A5373C}" destId="{29301433-A5FD-4BA6-B4E7-90F6C9EB79C4}"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B062CDA-825F-4199-93D6-B984F39F0DA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52DD8554-E7F9-4311-A232-D04F2CFB1F50}">
      <dgm:prSet phldrT="[Texto]" custT="1"/>
      <dgm:spPr>
        <a:solidFill>
          <a:srgbClr val="002060"/>
        </a:solidFill>
        <a:ln>
          <a:solidFill>
            <a:srgbClr val="002060"/>
          </a:solidFill>
        </a:ln>
      </dgm:spPr>
      <dgm:t>
        <a:bodyPr/>
        <a:lstStyle/>
        <a:p>
          <a:r>
            <a:rPr lang="es-MX" sz="1800" b="1" dirty="0" smtClean="0"/>
            <a:t>FAM</a:t>
          </a:r>
          <a:endParaRPr lang="es-MX" sz="1800" b="1" dirty="0"/>
        </a:p>
      </dgm:t>
    </dgm:pt>
    <dgm:pt modelId="{962ECA46-4B74-4905-A725-0A2C5510A8C9}" type="parTrans" cxnId="{D599BC85-5BD9-4BB2-AA26-AC8B42F2E2BA}">
      <dgm:prSet/>
      <dgm:spPr/>
      <dgm:t>
        <a:bodyPr/>
        <a:lstStyle/>
        <a:p>
          <a:endParaRPr lang="es-MX"/>
        </a:p>
      </dgm:t>
    </dgm:pt>
    <dgm:pt modelId="{E96E6E5B-C687-437C-9E69-4E95111B866A}" type="sibTrans" cxnId="{D599BC85-5BD9-4BB2-AA26-AC8B42F2E2BA}">
      <dgm:prSet/>
      <dgm:spPr>
        <a:solidFill>
          <a:srgbClr val="DEDDA3">
            <a:alpha val="89804"/>
          </a:srgbClr>
        </a:solidFill>
      </dgm:spPr>
      <dgm:t>
        <a:bodyPr/>
        <a:lstStyle/>
        <a:p>
          <a:endParaRPr lang="es-MX"/>
        </a:p>
      </dgm:t>
    </dgm:pt>
    <dgm:pt modelId="{54310012-5CCE-4C00-89F7-59EE6ADE0DF0}">
      <dgm:prSet/>
      <dgm:spPr>
        <a:ln>
          <a:solidFill>
            <a:srgbClr val="002060"/>
          </a:solidFill>
        </a:ln>
      </dgm:spPr>
      <dgm:t>
        <a:bodyPr/>
        <a:lstStyle/>
        <a:p>
          <a:r>
            <a:rPr lang="es-MX" dirty="0" smtClean="0"/>
            <a:t>Otorgamiento de desayunos escolares, Apoyos alimentarios y de asistencia social; Apoyos a la población en desamparo; Infraestructura educativa básica, media superior y superior.</a:t>
          </a:r>
          <a:endParaRPr lang="es-MX" dirty="0"/>
        </a:p>
      </dgm:t>
    </dgm:pt>
    <dgm:pt modelId="{CCBE005B-CEC4-4EEC-9056-9723A3606991}" type="parTrans" cxnId="{EAB43541-DC59-414E-8368-FA4DE735B6B8}">
      <dgm:prSet/>
      <dgm:spPr/>
      <dgm:t>
        <a:bodyPr/>
        <a:lstStyle/>
        <a:p>
          <a:endParaRPr lang="es-MX"/>
        </a:p>
      </dgm:t>
    </dgm:pt>
    <dgm:pt modelId="{5396A3DB-15F3-4ACD-AF6E-1FF997CC944D}" type="sibTrans" cxnId="{EAB43541-DC59-414E-8368-FA4DE735B6B8}">
      <dgm:prSet/>
      <dgm:spPr/>
      <dgm:t>
        <a:bodyPr/>
        <a:lstStyle/>
        <a:p>
          <a:endParaRPr lang="es-MX"/>
        </a:p>
      </dgm:t>
    </dgm:pt>
    <dgm:pt modelId="{680841F4-A747-416B-B0E4-9B37E5B64A02}" type="pres">
      <dgm:prSet presAssocID="{2B062CDA-825F-4199-93D6-B984F39F0DAA}" presName="linearFlow" presStyleCnt="0">
        <dgm:presLayoutVars>
          <dgm:dir/>
          <dgm:animLvl val="lvl"/>
          <dgm:resizeHandles val="exact"/>
        </dgm:presLayoutVars>
      </dgm:prSet>
      <dgm:spPr/>
      <dgm:t>
        <a:bodyPr/>
        <a:lstStyle/>
        <a:p>
          <a:endParaRPr lang="es-MX"/>
        </a:p>
      </dgm:t>
    </dgm:pt>
    <dgm:pt modelId="{47673B3D-9B72-4A83-A07C-064AA5A5373C}" type="pres">
      <dgm:prSet presAssocID="{52DD8554-E7F9-4311-A232-D04F2CFB1F50}" presName="composite" presStyleCnt="0"/>
      <dgm:spPr/>
    </dgm:pt>
    <dgm:pt modelId="{9B9DA173-3B8B-458F-88F5-36A606701F36}" type="pres">
      <dgm:prSet presAssocID="{52DD8554-E7F9-4311-A232-D04F2CFB1F50}" presName="parentText" presStyleLbl="alignNode1" presStyleIdx="0" presStyleCnt="1">
        <dgm:presLayoutVars>
          <dgm:chMax val="1"/>
          <dgm:bulletEnabled val="1"/>
        </dgm:presLayoutVars>
      </dgm:prSet>
      <dgm:spPr/>
      <dgm:t>
        <a:bodyPr/>
        <a:lstStyle/>
        <a:p>
          <a:endParaRPr lang="es-MX"/>
        </a:p>
      </dgm:t>
    </dgm:pt>
    <dgm:pt modelId="{29301433-A5FD-4BA6-B4E7-90F6C9EB79C4}" type="pres">
      <dgm:prSet presAssocID="{52DD8554-E7F9-4311-A232-D04F2CFB1F50}" presName="descendantText" presStyleLbl="alignAcc1" presStyleIdx="0" presStyleCnt="1">
        <dgm:presLayoutVars>
          <dgm:bulletEnabled val="1"/>
        </dgm:presLayoutVars>
      </dgm:prSet>
      <dgm:spPr/>
      <dgm:t>
        <a:bodyPr/>
        <a:lstStyle/>
        <a:p>
          <a:endParaRPr lang="es-MX"/>
        </a:p>
      </dgm:t>
    </dgm:pt>
  </dgm:ptLst>
  <dgm:cxnLst>
    <dgm:cxn modelId="{C4E11973-0231-41C4-9B2A-737E3F658DFB}" type="presOf" srcId="{52DD8554-E7F9-4311-A232-D04F2CFB1F50}" destId="{9B9DA173-3B8B-458F-88F5-36A606701F36}" srcOrd="0" destOrd="0" presId="urn:microsoft.com/office/officeart/2005/8/layout/chevron2"/>
    <dgm:cxn modelId="{EAB43541-DC59-414E-8368-FA4DE735B6B8}" srcId="{52DD8554-E7F9-4311-A232-D04F2CFB1F50}" destId="{54310012-5CCE-4C00-89F7-59EE6ADE0DF0}" srcOrd="0" destOrd="0" parTransId="{CCBE005B-CEC4-4EEC-9056-9723A3606991}" sibTransId="{5396A3DB-15F3-4ACD-AF6E-1FF997CC944D}"/>
    <dgm:cxn modelId="{9B71AC9F-1B74-4F03-84B9-C478AE12DE6D}" type="presOf" srcId="{2B062CDA-825F-4199-93D6-B984F39F0DAA}" destId="{680841F4-A747-416B-B0E4-9B37E5B64A02}" srcOrd="0" destOrd="0" presId="urn:microsoft.com/office/officeart/2005/8/layout/chevron2"/>
    <dgm:cxn modelId="{D599BC85-5BD9-4BB2-AA26-AC8B42F2E2BA}" srcId="{2B062CDA-825F-4199-93D6-B984F39F0DAA}" destId="{52DD8554-E7F9-4311-A232-D04F2CFB1F50}" srcOrd="0" destOrd="0" parTransId="{962ECA46-4B74-4905-A725-0A2C5510A8C9}" sibTransId="{E96E6E5B-C687-437C-9E69-4E95111B866A}"/>
    <dgm:cxn modelId="{8051FC87-68F2-4350-AFAD-08A8BA153B53}" type="presOf" srcId="{54310012-5CCE-4C00-89F7-59EE6ADE0DF0}" destId="{29301433-A5FD-4BA6-B4E7-90F6C9EB79C4}" srcOrd="0" destOrd="0" presId="urn:microsoft.com/office/officeart/2005/8/layout/chevron2"/>
    <dgm:cxn modelId="{B2DD69FC-E7D3-4B96-AC9B-6D8F35812046}" type="presParOf" srcId="{680841F4-A747-416B-B0E4-9B37E5B64A02}" destId="{47673B3D-9B72-4A83-A07C-064AA5A5373C}" srcOrd="0" destOrd="0" presId="urn:microsoft.com/office/officeart/2005/8/layout/chevron2"/>
    <dgm:cxn modelId="{2A36B2FF-E50C-49EE-8E1A-E86B0CD14421}" type="presParOf" srcId="{47673B3D-9B72-4A83-A07C-064AA5A5373C}" destId="{9B9DA173-3B8B-458F-88F5-36A606701F36}" srcOrd="0" destOrd="0" presId="urn:microsoft.com/office/officeart/2005/8/layout/chevron2"/>
    <dgm:cxn modelId="{469D516D-4FF9-4FF6-9FDE-A076AB44A5C8}" type="presParOf" srcId="{47673B3D-9B72-4A83-A07C-064AA5A5373C}" destId="{29301433-A5FD-4BA6-B4E7-90F6C9EB79C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B062CDA-825F-4199-93D6-B984F39F0DA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52DD8554-E7F9-4311-A232-D04F2CFB1F50}">
      <dgm:prSet phldrT="[Texto]" custT="1"/>
      <dgm:spPr>
        <a:solidFill>
          <a:srgbClr val="00642D"/>
        </a:solidFill>
        <a:ln>
          <a:solidFill>
            <a:srgbClr val="00642D"/>
          </a:solidFill>
        </a:ln>
      </dgm:spPr>
      <dgm:t>
        <a:bodyPr/>
        <a:lstStyle/>
        <a:p>
          <a:r>
            <a:rPr lang="es-MX" sz="1800" b="1" dirty="0" smtClean="0"/>
            <a:t>FORTAMUN</a:t>
          </a:r>
          <a:endParaRPr lang="es-MX" sz="1800" b="1" dirty="0"/>
        </a:p>
      </dgm:t>
    </dgm:pt>
    <dgm:pt modelId="{962ECA46-4B74-4905-A725-0A2C5510A8C9}" type="parTrans" cxnId="{D599BC85-5BD9-4BB2-AA26-AC8B42F2E2BA}">
      <dgm:prSet/>
      <dgm:spPr/>
      <dgm:t>
        <a:bodyPr/>
        <a:lstStyle/>
        <a:p>
          <a:endParaRPr lang="es-MX"/>
        </a:p>
      </dgm:t>
    </dgm:pt>
    <dgm:pt modelId="{E96E6E5B-C687-437C-9E69-4E95111B866A}" type="sibTrans" cxnId="{D599BC85-5BD9-4BB2-AA26-AC8B42F2E2BA}">
      <dgm:prSet/>
      <dgm:spPr>
        <a:solidFill>
          <a:srgbClr val="DEDDA3">
            <a:alpha val="89804"/>
          </a:srgbClr>
        </a:solidFill>
      </dgm:spPr>
      <dgm:t>
        <a:bodyPr/>
        <a:lstStyle/>
        <a:p>
          <a:endParaRPr lang="es-MX"/>
        </a:p>
      </dgm:t>
    </dgm:pt>
    <dgm:pt modelId="{54310012-5CCE-4C00-89F7-59EE6ADE0DF0}">
      <dgm:prSet/>
      <dgm:spPr>
        <a:ln>
          <a:solidFill>
            <a:srgbClr val="00642D"/>
          </a:solidFill>
        </a:ln>
      </dgm:spPr>
      <dgm:t>
        <a:bodyPr/>
        <a:lstStyle/>
        <a:p>
          <a:r>
            <a:rPr lang="es-MX" dirty="0" smtClean="0"/>
            <a:t>El 100% es para los municipios se destina al cumplimiento de obligaciones financieras; Pago de derechos y aprovechamientos por concepto de agua; Seguridad pública municipal; y pago de deuda.</a:t>
          </a:r>
          <a:endParaRPr lang="es-MX" dirty="0"/>
        </a:p>
      </dgm:t>
    </dgm:pt>
    <dgm:pt modelId="{CCBE005B-CEC4-4EEC-9056-9723A3606991}" type="parTrans" cxnId="{EAB43541-DC59-414E-8368-FA4DE735B6B8}">
      <dgm:prSet/>
      <dgm:spPr/>
      <dgm:t>
        <a:bodyPr/>
        <a:lstStyle/>
        <a:p>
          <a:endParaRPr lang="es-MX"/>
        </a:p>
      </dgm:t>
    </dgm:pt>
    <dgm:pt modelId="{5396A3DB-15F3-4ACD-AF6E-1FF997CC944D}" type="sibTrans" cxnId="{EAB43541-DC59-414E-8368-FA4DE735B6B8}">
      <dgm:prSet/>
      <dgm:spPr/>
      <dgm:t>
        <a:bodyPr/>
        <a:lstStyle/>
        <a:p>
          <a:endParaRPr lang="es-MX"/>
        </a:p>
      </dgm:t>
    </dgm:pt>
    <dgm:pt modelId="{680841F4-A747-416B-B0E4-9B37E5B64A02}" type="pres">
      <dgm:prSet presAssocID="{2B062CDA-825F-4199-93D6-B984F39F0DAA}" presName="linearFlow" presStyleCnt="0">
        <dgm:presLayoutVars>
          <dgm:dir/>
          <dgm:animLvl val="lvl"/>
          <dgm:resizeHandles val="exact"/>
        </dgm:presLayoutVars>
      </dgm:prSet>
      <dgm:spPr/>
      <dgm:t>
        <a:bodyPr/>
        <a:lstStyle/>
        <a:p>
          <a:endParaRPr lang="es-MX"/>
        </a:p>
      </dgm:t>
    </dgm:pt>
    <dgm:pt modelId="{47673B3D-9B72-4A83-A07C-064AA5A5373C}" type="pres">
      <dgm:prSet presAssocID="{52DD8554-E7F9-4311-A232-D04F2CFB1F50}" presName="composite" presStyleCnt="0"/>
      <dgm:spPr/>
    </dgm:pt>
    <dgm:pt modelId="{9B9DA173-3B8B-458F-88F5-36A606701F36}" type="pres">
      <dgm:prSet presAssocID="{52DD8554-E7F9-4311-A232-D04F2CFB1F50}" presName="parentText" presStyleLbl="alignNode1" presStyleIdx="0" presStyleCnt="1">
        <dgm:presLayoutVars>
          <dgm:chMax val="1"/>
          <dgm:bulletEnabled val="1"/>
        </dgm:presLayoutVars>
      </dgm:prSet>
      <dgm:spPr/>
      <dgm:t>
        <a:bodyPr/>
        <a:lstStyle/>
        <a:p>
          <a:endParaRPr lang="es-MX"/>
        </a:p>
      </dgm:t>
    </dgm:pt>
    <dgm:pt modelId="{29301433-A5FD-4BA6-B4E7-90F6C9EB79C4}" type="pres">
      <dgm:prSet presAssocID="{52DD8554-E7F9-4311-A232-D04F2CFB1F50}" presName="descendantText" presStyleLbl="alignAcc1" presStyleIdx="0" presStyleCnt="1">
        <dgm:presLayoutVars>
          <dgm:bulletEnabled val="1"/>
        </dgm:presLayoutVars>
      </dgm:prSet>
      <dgm:spPr/>
      <dgm:t>
        <a:bodyPr/>
        <a:lstStyle/>
        <a:p>
          <a:endParaRPr lang="es-MX"/>
        </a:p>
      </dgm:t>
    </dgm:pt>
  </dgm:ptLst>
  <dgm:cxnLst>
    <dgm:cxn modelId="{B5BBEB11-2924-4E90-A795-B5E0DEE038B5}" type="presOf" srcId="{2B062CDA-825F-4199-93D6-B984F39F0DAA}" destId="{680841F4-A747-416B-B0E4-9B37E5B64A02}" srcOrd="0" destOrd="0" presId="urn:microsoft.com/office/officeart/2005/8/layout/chevron2"/>
    <dgm:cxn modelId="{EAB43541-DC59-414E-8368-FA4DE735B6B8}" srcId="{52DD8554-E7F9-4311-A232-D04F2CFB1F50}" destId="{54310012-5CCE-4C00-89F7-59EE6ADE0DF0}" srcOrd="0" destOrd="0" parTransId="{CCBE005B-CEC4-4EEC-9056-9723A3606991}" sibTransId="{5396A3DB-15F3-4ACD-AF6E-1FF997CC944D}"/>
    <dgm:cxn modelId="{D599BC85-5BD9-4BB2-AA26-AC8B42F2E2BA}" srcId="{2B062CDA-825F-4199-93D6-B984F39F0DAA}" destId="{52DD8554-E7F9-4311-A232-D04F2CFB1F50}" srcOrd="0" destOrd="0" parTransId="{962ECA46-4B74-4905-A725-0A2C5510A8C9}" sibTransId="{E96E6E5B-C687-437C-9E69-4E95111B866A}"/>
    <dgm:cxn modelId="{74971FFE-038C-405A-9495-5254275194FE}" type="presOf" srcId="{54310012-5CCE-4C00-89F7-59EE6ADE0DF0}" destId="{29301433-A5FD-4BA6-B4E7-90F6C9EB79C4}" srcOrd="0" destOrd="0" presId="urn:microsoft.com/office/officeart/2005/8/layout/chevron2"/>
    <dgm:cxn modelId="{FD362D11-7FC6-426F-A775-E432852914C0}" type="presOf" srcId="{52DD8554-E7F9-4311-A232-D04F2CFB1F50}" destId="{9B9DA173-3B8B-458F-88F5-36A606701F36}" srcOrd="0" destOrd="0" presId="urn:microsoft.com/office/officeart/2005/8/layout/chevron2"/>
    <dgm:cxn modelId="{CF64C2BF-A355-4968-BAD5-AAC7AEB8713C}" type="presParOf" srcId="{680841F4-A747-416B-B0E4-9B37E5B64A02}" destId="{47673B3D-9B72-4A83-A07C-064AA5A5373C}" srcOrd="0" destOrd="0" presId="urn:microsoft.com/office/officeart/2005/8/layout/chevron2"/>
    <dgm:cxn modelId="{AAB6F438-D424-4B13-A912-F9F893B2703C}" type="presParOf" srcId="{47673B3D-9B72-4A83-A07C-064AA5A5373C}" destId="{9B9DA173-3B8B-458F-88F5-36A606701F36}" srcOrd="0" destOrd="0" presId="urn:microsoft.com/office/officeart/2005/8/layout/chevron2"/>
    <dgm:cxn modelId="{921E1A7F-AC76-419A-8357-4355E31CEBFD}" type="presParOf" srcId="{47673B3D-9B72-4A83-A07C-064AA5A5373C}" destId="{29301433-A5FD-4BA6-B4E7-90F6C9EB79C4}"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B062CDA-825F-4199-93D6-B984F39F0DA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52DD8554-E7F9-4311-A232-D04F2CFB1F50}">
      <dgm:prSet phldrT="[Texto]" custT="1"/>
      <dgm:spPr>
        <a:solidFill>
          <a:srgbClr val="7030A0"/>
        </a:solidFill>
        <a:ln>
          <a:solidFill>
            <a:srgbClr val="7030A0"/>
          </a:solidFill>
        </a:ln>
      </dgm:spPr>
      <dgm:t>
        <a:bodyPr/>
        <a:lstStyle/>
        <a:p>
          <a:r>
            <a:rPr lang="es-MX" sz="1800" b="1" dirty="0" smtClean="0"/>
            <a:t>FAFEF</a:t>
          </a:r>
          <a:endParaRPr lang="es-MX" sz="1800" b="1" dirty="0"/>
        </a:p>
      </dgm:t>
    </dgm:pt>
    <dgm:pt modelId="{962ECA46-4B74-4905-A725-0A2C5510A8C9}" type="parTrans" cxnId="{D599BC85-5BD9-4BB2-AA26-AC8B42F2E2BA}">
      <dgm:prSet/>
      <dgm:spPr/>
      <dgm:t>
        <a:bodyPr/>
        <a:lstStyle/>
        <a:p>
          <a:endParaRPr lang="es-MX"/>
        </a:p>
      </dgm:t>
    </dgm:pt>
    <dgm:pt modelId="{E96E6E5B-C687-437C-9E69-4E95111B866A}" type="sibTrans" cxnId="{D599BC85-5BD9-4BB2-AA26-AC8B42F2E2BA}">
      <dgm:prSet/>
      <dgm:spPr>
        <a:solidFill>
          <a:srgbClr val="DEDDA3">
            <a:alpha val="89804"/>
          </a:srgbClr>
        </a:solidFill>
      </dgm:spPr>
      <dgm:t>
        <a:bodyPr/>
        <a:lstStyle/>
        <a:p>
          <a:endParaRPr lang="es-MX"/>
        </a:p>
      </dgm:t>
    </dgm:pt>
    <dgm:pt modelId="{54310012-5CCE-4C00-89F7-59EE6ADE0DF0}">
      <dgm:prSet/>
      <dgm:spPr>
        <a:ln>
          <a:solidFill>
            <a:srgbClr val="7030A0"/>
          </a:solidFill>
        </a:ln>
      </dgm:spPr>
      <dgm:t>
        <a:bodyPr/>
        <a:lstStyle/>
        <a:p>
          <a:r>
            <a:rPr lang="es-MX" dirty="0" smtClean="0"/>
            <a:t>Saneamiento financiero y de pensiones; Sistemas locales de protección civil y apoyo a educación pública;  Modernización de registros públicos de la propiedad y del comercio local y de los Sistemas de recaudación locales...</a:t>
          </a:r>
          <a:endParaRPr lang="es-MX" dirty="0"/>
        </a:p>
      </dgm:t>
    </dgm:pt>
    <dgm:pt modelId="{CCBE005B-CEC4-4EEC-9056-9723A3606991}" type="parTrans" cxnId="{EAB43541-DC59-414E-8368-FA4DE735B6B8}">
      <dgm:prSet/>
      <dgm:spPr/>
      <dgm:t>
        <a:bodyPr/>
        <a:lstStyle/>
        <a:p>
          <a:endParaRPr lang="es-MX"/>
        </a:p>
      </dgm:t>
    </dgm:pt>
    <dgm:pt modelId="{5396A3DB-15F3-4ACD-AF6E-1FF997CC944D}" type="sibTrans" cxnId="{EAB43541-DC59-414E-8368-FA4DE735B6B8}">
      <dgm:prSet/>
      <dgm:spPr/>
      <dgm:t>
        <a:bodyPr/>
        <a:lstStyle/>
        <a:p>
          <a:endParaRPr lang="es-MX"/>
        </a:p>
      </dgm:t>
    </dgm:pt>
    <dgm:pt modelId="{680841F4-A747-416B-B0E4-9B37E5B64A02}" type="pres">
      <dgm:prSet presAssocID="{2B062CDA-825F-4199-93D6-B984F39F0DAA}" presName="linearFlow" presStyleCnt="0">
        <dgm:presLayoutVars>
          <dgm:dir/>
          <dgm:animLvl val="lvl"/>
          <dgm:resizeHandles val="exact"/>
        </dgm:presLayoutVars>
      </dgm:prSet>
      <dgm:spPr/>
      <dgm:t>
        <a:bodyPr/>
        <a:lstStyle/>
        <a:p>
          <a:endParaRPr lang="es-MX"/>
        </a:p>
      </dgm:t>
    </dgm:pt>
    <dgm:pt modelId="{47673B3D-9B72-4A83-A07C-064AA5A5373C}" type="pres">
      <dgm:prSet presAssocID="{52DD8554-E7F9-4311-A232-D04F2CFB1F50}" presName="composite" presStyleCnt="0"/>
      <dgm:spPr/>
    </dgm:pt>
    <dgm:pt modelId="{9B9DA173-3B8B-458F-88F5-36A606701F36}" type="pres">
      <dgm:prSet presAssocID="{52DD8554-E7F9-4311-A232-D04F2CFB1F50}" presName="parentText" presStyleLbl="alignNode1" presStyleIdx="0" presStyleCnt="1">
        <dgm:presLayoutVars>
          <dgm:chMax val="1"/>
          <dgm:bulletEnabled val="1"/>
        </dgm:presLayoutVars>
      </dgm:prSet>
      <dgm:spPr/>
      <dgm:t>
        <a:bodyPr/>
        <a:lstStyle/>
        <a:p>
          <a:endParaRPr lang="es-MX"/>
        </a:p>
      </dgm:t>
    </dgm:pt>
    <dgm:pt modelId="{29301433-A5FD-4BA6-B4E7-90F6C9EB79C4}" type="pres">
      <dgm:prSet presAssocID="{52DD8554-E7F9-4311-A232-D04F2CFB1F50}" presName="descendantText" presStyleLbl="alignAcc1" presStyleIdx="0" presStyleCnt="1">
        <dgm:presLayoutVars>
          <dgm:bulletEnabled val="1"/>
        </dgm:presLayoutVars>
      </dgm:prSet>
      <dgm:spPr/>
      <dgm:t>
        <a:bodyPr/>
        <a:lstStyle/>
        <a:p>
          <a:endParaRPr lang="es-MX"/>
        </a:p>
      </dgm:t>
    </dgm:pt>
  </dgm:ptLst>
  <dgm:cxnLst>
    <dgm:cxn modelId="{B2B87533-2CAD-485F-93F0-081733831E5A}" type="presOf" srcId="{54310012-5CCE-4C00-89F7-59EE6ADE0DF0}" destId="{29301433-A5FD-4BA6-B4E7-90F6C9EB79C4}" srcOrd="0" destOrd="0" presId="urn:microsoft.com/office/officeart/2005/8/layout/chevron2"/>
    <dgm:cxn modelId="{6A514AD0-82F2-4346-AD35-31B95342FDAA}" type="presOf" srcId="{2B062CDA-825F-4199-93D6-B984F39F0DAA}" destId="{680841F4-A747-416B-B0E4-9B37E5B64A02}" srcOrd="0" destOrd="0" presId="urn:microsoft.com/office/officeart/2005/8/layout/chevron2"/>
    <dgm:cxn modelId="{EAB43541-DC59-414E-8368-FA4DE735B6B8}" srcId="{52DD8554-E7F9-4311-A232-D04F2CFB1F50}" destId="{54310012-5CCE-4C00-89F7-59EE6ADE0DF0}" srcOrd="0" destOrd="0" parTransId="{CCBE005B-CEC4-4EEC-9056-9723A3606991}" sibTransId="{5396A3DB-15F3-4ACD-AF6E-1FF997CC944D}"/>
    <dgm:cxn modelId="{D599BC85-5BD9-4BB2-AA26-AC8B42F2E2BA}" srcId="{2B062CDA-825F-4199-93D6-B984F39F0DAA}" destId="{52DD8554-E7F9-4311-A232-D04F2CFB1F50}" srcOrd="0" destOrd="0" parTransId="{962ECA46-4B74-4905-A725-0A2C5510A8C9}" sibTransId="{E96E6E5B-C687-437C-9E69-4E95111B866A}"/>
    <dgm:cxn modelId="{77CB1679-6C13-49B8-BAC3-0E193A5BDE0E}" type="presOf" srcId="{52DD8554-E7F9-4311-A232-D04F2CFB1F50}" destId="{9B9DA173-3B8B-458F-88F5-36A606701F36}" srcOrd="0" destOrd="0" presId="urn:microsoft.com/office/officeart/2005/8/layout/chevron2"/>
    <dgm:cxn modelId="{69F90578-9DF2-466A-AC51-E68CD0BB10CA}" type="presParOf" srcId="{680841F4-A747-416B-B0E4-9B37E5B64A02}" destId="{47673B3D-9B72-4A83-A07C-064AA5A5373C}" srcOrd="0" destOrd="0" presId="urn:microsoft.com/office/officeart/2005/8/layout/chevron2"/>
    <dgm:cxn modelId="{E7FD6F29-43D9-4912-BE50-C47CC1CDC8AA}" type="presParOf" srcId="{47673B3D-9B72-4A83-A07C-064AA5A5373C}" destId="{9B9DA173-3B8B-458F-88F5-36A606701F36}" srcOrd="0" destOrd="0" presId="urn:microsoft.com/office/officeart/2005/8/layout/chevron2"/>
    <dgm:cxn modelId="{4BF79730-7288-4930-8F2E-FED243909AB3}" type="presParOf" srcId="{47673B3D-9B72-4A83-A07C-064AA5A5373C}" destId="{29301433-A5FD-4BA6-B4E7-90F6C9EB79C4}"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560EEB5-D89B-45F0-8443-1A8D0F36A50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3FDCE4D0-A783-4D6B-A89E-5E4E43DCC018}">
      <dgm:prSet phldrT="[Texto]"/>
      <dgm:spPr/>
      <dgm:t>
        <a:bodyPr/>
        <a:lstStyle/>
        <a:p>
          <a:r>
            <a:rPr lang="es-MX" dirty="0" smtClean="0"/>
            <a:t>Proyectos de Desarrollo Regional</a:t>
          </a:r>
          <a:endParaRPr lang="es-MX" dirty="0"/>
        </a:p>
      </dgm:t>
    </dgm:pt>
    <dgm:pt modelId="{88EADD72-BE87-4F36-B728-3E7A51A21F8C}" type="parTrans" cxnId="{E134DED3-59B7-48BE-88A9-89CA28C849E6}">
      <dgm:prSet/>
      <dgm:spPr/>
      <dgm:t>
        <a:bodyPr/>
        <a:lstStyle/>
        <a:p>
          <a:endParaRPr lang="es-MX"/>
        </a:p>
      </dgm:t>
    </dgm:pt>
    <dgm:pt modelId="{A6723A7C-F80D-4D3C-8559-9CBED83B87AC}" type="sibTrans" cxnId="{E134DED3-59B7-48BE-88A9-89CA28C849E6}">
      <dgm:prSet/>
      <dgm:spPr/>
      <dgm:t>
        <a:bodyPr/>
        <a:lstStyle/>
        <a:p>
          <a:endParaRPr lang="es-MX"/>
        </a:p>
      </dgm:t>
    </dgm:pt>
    <dgm:pt modelId="{723464EB-8F76-470E-9D4E-CA6C72A3F045}">
      <dgm:prSet phldrT="[Texto]"/>
      <dgm:spPr/>
      <dgm:t>
        <a:bodyPr/>
        <a:lstStyle/>
        <a:p>
          <a:r>
            <a:rPr lang="es-MX" dirty="0" smtClean="0"/>
            <a:t>Obras para el </a:t>
          </a:r>
          <a:r>
            <a:rPr lang="es-ES_tradnl" dirty="0" smtClean="0"/>
            <a:t>desarrollo económico; proyectos de pavimentación; e infraestructura social, gubernamental, municipal, regional, de vialidad vehicular y peatonal</a:t>
          </a:r>
          <a:r>
            <a:rPr lang="es-MX" dirty="0" smtClean="0"/>
            <a:t> etc.</a:t>
          </a:r>
          <a:endParaRPr lang="es-MX" dirty="0"/>
        </a:p>
      </dgm:t>
    </dgm:pt>
    <dgm:pt modelId="{30AAC6C6-6614-4521-B1A8-8D0FCA67054B}" type="parTrans" cxnId="{439D553E-A06D-4B52-9990-BA735E94F1CF}">
      <dgm:prSet/>
      <dgm:spPr/>
      <dgm:t>
        <a:bodyPr/>
        <a:lstStyle/>
        <a:p>
          <a:endParaRPr lang="es-MX"/>
        </a:p>
      </dgm:t>
    </dgm:pt>
    <dgm:pt modelId="{3A0C3D61-3BFF-40A4-AC9E-40DCEDDAB257}" type="sibTrans" cxnId="{439D553E-A06D-4B52-9990-BA735E94F1CF}">
      <dgm:prSet/>
      <dgm:spPr/>
      <dgm:t>
        <a:bodyPr/>
        <a:lstStyle/>
        <a:p>
          <a:endParaRPr lang="es-MX"/>
        </a:p>
      </dgm:t>
    </dgm:pt>
    <dgm:pt modelId="{A3A360BF-780D-449D-86FE-2E4A41485079}">
      <dgm:prSet phldrT="[Texto]"/>
      <dgm:spPr/>
      <dgm:t>
        <a:bodyPr/>
        <a:lstStyle/>
        <a:p>
          <a:r>
            <a:rPr lang="es-MX" dirty="0" smtClean="0"/>
            <a:t>Fondo Regional</a:t>
          </a:r>
          <a:endParaRPr lang="es-MX" dirty="0"/>
        </a:p>
      </dgm:t>
    </dgm:pt>
    <dgm:pt modelId="{AB57AC49-7816-47D4-8D0A-E69EF683A626}" type="parTrans" cxnId="{43450518-EF1B-4906-B5FA-6EF66AAB6616}">
      <dgm:prSet/>
      <dgm:spPr/>
      <dgm:t>
        <a:bodyPr/>
        <a:lstStyle/>
        <a:p>
          <a:endParaRPr lang="es-MX"/>
        </a:p>
      </dgm:t>
    </dgm:pt>
    <dgm:pt modelId="{8F407851-6829-439D-AB5C-3EDDDEFD6000}" type="sibTrans" cxnId="{43450518-EF1B-4906-B5FA-6EF66AAB6616}">
      <dgm:prSet/>
      <dgm:spPr/>
      <dgm:t>
        <a:bodyPr/>
        <a:lstStyle/>
        <a:p>
          <a:endParaRPr lang="es-MX"/>
        </a:p>
      </dgm:t>
    </dgm:pt>
    <dgm:pt modelId="{AC8423FF-8D5E-4851-8201-F25E38261A82}">
      <dgm:prSet phldrT="[Texto]"/>
      <dgm:spPr/>
      <dgm:t>
        <a:bodyPr/>
        <a:lstStyle/>
        <a:p>
          <a:r>
            <a:rPr lang="es-MX" smtClean="0"/>
            <a:t>10 estados con menor IDH</a:t>
          </a:r>
          <a:endParaRPr lang="es-MX" dirty="0"/>
        </a:p>
      </dgm:t>
    </dgm:pt>
    <dgm:pt modelId="{C589E19F-E9B1-44B7-90A4-8B32E08BB645}" type="parTrans" cxnId="{DBC4252B-05CF-42DA-B7F3-FE66C974A74F}">
      <dgm:prSet/>
      <dgm:spPr/>
      <dgm:t>
        <a:bodyPr/>
        <a:lstStyle/>
        <a:p>
          <a:endParaRPr lang="es-MX"/>
        </a:p>
      </dgm:t>
    </dgm:pt>
    <dgm:pt modelId="{663AFF9F-B15F-45D2-8F0F-3C1A21C5A09E}" type="sibTrans" cxnId="{DBC4252B-05CF-42DA-B7F3-FE66C974A74F}">
      <dgm:prSet/>
      <dgm:spPr/>
      <dgm:t>
        <a:bodyPr/>
        <a:lstStyle/>
        <a:p>
          <a:endParaRPr lang="es-MX"/>
        </a:p>
      </dgm:t>
    </dgm:pt>
    <dgm:pt modelId="{EB1855BF-0D5F-4547-9CF7-1BF2F4D9E641}">
      <dgm:prSet/>
      <dgm:spPr/>
      <dgm:t>
        <a:bodyPr/>
        <a:lstStyle/>
        <a:p>
          <a:r>
            <a:rPr lang="es-MX" dirty="0" smtClean="0"/>
            <a:t>Proyectos de infraestructura y equipamiento</a:t>
          </a:r>
          <a:endParaRPr lang="es-MX" dirty="0"/>
        </a:p>
      </dgm:t>
    </dgm:pt>
    <dgm:pt modelId="{C658D4C3-7C51-4D71-835D-934FBBB10001}" type="parTrans" cxnId="{13B9A64D-FF2D-4169-92E6-179F63B5021D}">
      <dgm:prSet/>
      <dgm:spPr/>
      <dgm:t>
        <a:bodyPr/>
        <a:lstStyle/>
        <a:p>
          <a:endParaRPr lang="es-MX"/>
        </a:p>
      </dgm:t>
    </dgm:pt>
    <dgm:pt modelId="{8B196E83-37FE-47F6-B66C-AE9BABB375D1}" type="sibTrans" cxnId="{13B9A64D-FF2D-4169-92E6-179F63B5021D}">
      <dgm:prSet/>
      <dgm:spPr/>
      <dgm:t>
        <a:bodyPr/>
        <a:lstStyle/>
        <a:p>
          <a:endParaRPr lang="es-MX"/>
        </a:p>
      </dgm:t>
    </dgm:pt>
    <dgm:pt modelId="{827CF62A-ABD8-4383-978A-2F19EACD0208}">
      <dgm:prSet/>
      <dgm:spPr/>
      <dgm:t>
        <a:bodyPr/>
        <a:lstStyle/>
        <a:p>
          <a:r>
            <a:rPr lang="es-MX" dirty="0" smtClean="0"/>
            <a:t>Fondos Metropolitanos</a:t>
          </a:r>
          <a:endParaRPr lang="es-MX" dirty="0"/>
        </a:p>
      </dgm:t>
    </dgm:pt>
    <dgm:pt modelId="{93BAD949-FE6F-43CB-AC61-A71EA28A8185}" type="parTrans" cxnId="{568EB6CB-E3FE-4075-82D7-7E8B0AD03109}">
      <dgm:prSet/>
      <dgm:spPr/>
      <dgm:t>
        <a:bodyPr/>
        <a:lstStyle/>
        <a:p>
          <a:endParaRPr lang="es-MX"/>
        </a:p>
      </dgm:t>
    </dgm:pt>
    <dgm:pt modelId="{5EDFB1F7-FF92-40CC-984D-FFEF4EE65BBD}" type="sibTrans" cxnId="{568EB6CB-E3FE-4075-82D7-7E8B0AD03109}">
      <dgm:prSet/>
      <dgm:spPr/>
      <dgm:t>
        <a:bodyPr/>
        <a:lstStyle/>
        <a:p>
          <a:endParaRPr lang="es-MX"/>
        </a:p>
      </dgm:t>
    </dgm:pt>
    <dgm:pt modelId="{E5435C41-92DD-4F00-A5C4-96831DE8C733}">
      <dgm:prSet/>
      <dgm:spPr/>
      <dgm:t>
        <a:bodyPr/>
        <a:lstStyle/>
        <a:p>
          <a:r>
            <a:rPr lang="es-MX" smtClean="0"/>
            <a:t>Zonas metropolitanas incluidas en el PEF</a:t>
          </a:r>
          <a:endParaRPr lang="es-MX"/>
        </a:p>
      </dgm:t>
    </dgm:pt>
    <dgm:pt modelId="{0EB696DB-FA1B-43FF-BE5B-34C8F5D40F5F}" type="parTrans" cxnId="{3D2B12CE-E5F5-4FD7-842E-2AE939B6C661}">
      <dgm:prSet/>
      <dgm:spPr/>
      <dgm:t>
        <a:bodyPr/>
        <a:lstStyle/>
        <a:p>
          <a:endParaRPr lang="es-MX"/>
        </a:p>
      </dgm:t>
    </dgm:pt>
    <dgm:pt modelId="{D6E97E9C-F5CC-4425-8752-1903944AB336}" type="sibTrans" cxnId="{3D2B12CE-E5F5-4FD7-842E-2AE939B6C661}">
      <dgm:prSet/>
      <dgm:spPr/>
      <dgm:t>
        <a:bodyPr/>
        <a:lstStyle/>
        <a:p>
          <a:endParaRPr lang="es-MX"/>
        </a:p>
      </dgm:t>
    </dgm:pt>
    <dgm:pt modelId="{F2F98760-2BFB-4BE5-B3EE-4F5159F52FA3}">
      <dgm:prSet/>
      <dgm:spPr/>
      <dgm:t>
        <a:bodyPr/>
        <a:lstStyle/>
        <a:p>
          <a:r>
            <a:rPr lang="es-MX" dirty="0" smtClean="0"/>
            <a:t>Ejecución de estudios, programas, proyectos, acciones y obras públicas de infraestructura</a:t>
          </a:r>
          <a:endParaRPr lang="es-MX" dirty="0"/>
        </a:p>
      </dgm:t>
    </dgm:pt>
    <dgm:pt modelId="{8550C7CB-8BB6-493D-9D55-D5649CA4475F}" type="parTrans" cxnId="{1BB4E294-B28D-41EB-9756-DE6BEFE89B63}">
      <dgm:prSet/>
      <dgm:spPr/>
      <dgm:t>
        <a:bodyPr/>
        <a:lstStyle/>
        <a:p>
          <a:endParaRPr lang="es-MX"/>
        </a:p>
      </dgm:t>
    </dgm:pt>
    <dgm:pt modelId="{DEDE4803-74E9-49FF-8A96-45B3322837FB}" type="sibTrans" cxnId="{1BB4E294-B28D-41EB-9756-DE6BEFE89B63}">
      <dgm:prSet/>
      <dgm:spPr/>
      <dgm:t>
        <a:bodyPr/>
        <a:lstStyle/>
        <a:p>
          <a:endParaRPr lang="es-MX"/>
        </a:p>
      </dgm:t>
    </dgm:pt>
    <dgm:pt modelId="{D74B6508-ABDA-4611-8C35-232BE3924DE5}">
      <dgm:prSet/>
      <dgm:spPr/>
      <dgm:t>
        <a:bodyPr/>
        <a:lstStyle/>
        <a:p>
          <a:r>
            <a:rPr lang="es-MX" dirty="0" smtClean="0"/>
            <a:t>Ampliaciones otorgadas por los legisladores</a:t>
          </a:r>
          <a:endParaRPr lang="es-MX" dirty="0"/>
        </a:p>
      </dgm:t>
    </dgm:pt>
    <dgm:pt modelId="{F34D4721-159A-40C0-9475-5FB0764520BB}" type="parTrans" cxnId="{C1E44202-242A-428F-AA96-35A29462D83F}">
      <dgm:prSet/>
      <dgm:spPr/>
      <dgm:t>
        <a:bodyPr/>
        <a:lstStyle/>
        <a:p>
          <a:endParaRPr lang="es-MX"/>
        </a:p>
      </dgm:t>
    </dgm:pt>
    <dgm:pt modelId="{85DB43EC-E4F8-4E96-AD4C-A5A9E57A7AD8}" type="sibTrans" cxnId="{C1E44202-242A-428F-AA96-35A29462D83F}">
      <dgm:prSet/>
      <dgm:spPr/>
      <dgm:t>
        <a:bodyPr/>
        <a:lstStyle/>
        <a:p>
          <a:endParaRPr lang="es-MX"/>
        </a:p>
      </dgm:t>
    </dgm:pt>
    <dgm:pt modelId="{91DC0899-1852-42AF-80C4-53504D6AFF19}" type="pres">
      <dgm:prSet presAssocID="{F560EEB5-D89B-45F0-8443-1A8D0F36A502}" presName="Name0" presStyleCnt="0">
        <dgm:presLayoutVars>
          <dgm:dir/>
          <dgm:animLvl val="lvl"/>
          <dgm:resizeHandles val="exact"/>
        </dgm:presLayoutVars>
      </dgm:prSet>
      <dgm:spPr/>
      <dgm:t>
        <a:bodyPr/>
        <a:lstStyle/>
        <a:p>
          <a:endParaRPr lang="es-MX"/>
        </a:p>
      </dgm:t>
    </dgm:pt>
    <dgm:pt modelId="{33A132D9-59D6-4F2C-97D6-E9BD764C517A}" type="pres">
      <dgm:prSet presAssocID="{3FDCE4D0-A783-4D6B-A89E-5E4E43DCC018}" presName="composite" presStyleCnt="0"/>
      <dgm:spPr/>
      <dgm:t>
        <a:bodyPr/>
        <a:lstStyle/>
        <a:p>
          <a:endParaRPr lang="es-MX"/>
        </a:p>
      </dgm:t>
    </dgm:pt>
    <dgm:pt modelId="{30F22395-C3AA-4F7B-8BA4-5B94B80EFAC6}" type="pres">
      <dgm:prSet presAssocID="{3FDCE4D0-A783-4D6B-A89E-5E4E43DCC018}" presName="parTx" presStyleLbl="alignNode1" presStyleIdx="0" presStyleCnt="3">
        <dgm:presLayoutVars>
          <dgm:chMax val="0"/>
          <dgm:chPref val="0"/>
          <dgm:bulletEnabled val="1"/>
        </dgm:presLayoutVars>
      </dgm:prSet>
      <dgm:spPr/>
      <dgm:t>
        <a:bodyPr/>
        <a:lstStyle/>
        <a:p>
          <a:endParaRPr lang="es-MX"/>
        </a:p>
      </dgm:t>
    </dgm:pt>
    <dgm:pt modelId="{2C6D0B3F-0E5A-4F23-9514-F78C90E87745}" type="pres">
      <dgm:prSet presAssocID="{3FDCE4D0-A783-4D6B-A89E-5E4E43DCC018}" presName="desTx" presStyleLbl="alignAccFollowNode1" presStyleIdx="0" presStyleCnt="3">
        <dgm:presLayoutVars>
          <dgm:bulletEnabled val="1"/>
        </dgm:presLayoutVars>
      </dgm:prSet>
      <dgm:spPr/>
      <dgm:t>
        <a:bodyPr/>
        <a:lstStyle/>
        <a:p>
          <a:endParaRPr lang="es-MX"/>
        </a:p>
      </dgm:t>
    </dgm:pt>
    <dgm:pt modelId="{318E4FD7-0488-42FC-9968-97A628DB134D}" type="pres">
      <dgm:prSet presAssocID="{A6723A7C-F80D-4D3C-8559-9CBED83B87AC}" presName="space" presStyleCnt="0"/>
      <dgm:spPr/>
      <dgm:t>
        <a:bodyPr/>
        <a:lstStyle/>
        <a:p>
          <a:endParaRPr lang="es-MX"/>
        </a:p>
      </dgm:t>
    </dgm:pt>
    <dgm:pt modelId="{818C254C-C625-4983-B736-40CFF4097A21}" type="pres">
      <dgm:prSet presAssocID="{827CF62A-ABD8-4383-978A-2F19EACD0208}" presName="composite" presStyleCnt="0"/>
      <dgm:spPr/>
      <dgm:t>
        <a:bodyPr/>
        <a:lstStyle/>
        <a:p>
          <a:endParaRPr lang="es-MX"/>
        </a:p>
      </dgm:t>
    </dgm:pt>
    <dgm:pt modelId="{F34A1152-612D-4C4C-A5B0-6D712ECF5EB6}" type="pres">
      <dgm:prSet presAssocID="{827CF62A-ABD8-4383-978A-2F19EACD0208}" presName="parTx" presStyleLbl="alignNode1" presStyleIdx="1" presStyleCnt="3">
        <dgm:presLayoutVars>
          <dgm:chMax val="0"/>
          <dgm:chPref val="0"/>
          <dgm:bulletEnabled val="1"/>
        </dgm:presLayoutVars>
      </dgm:prSet>
      <dgm:spPr/>
      <dgm:t>
        <a:bodyPr/>
        <a:lstStyle/>
        <a:p>
          <a:endParaRPr lang="es-MX"/>
        </a:p>
      </dgm:t>
    </dgm:pt>
    <dgm:pt modelId="{D9E6CECB-4596-4D12-B88B-0FF66D9A1D07}" type="pres">
      <dgm:prSet presAssocID="{827CF62A-ABD8-4383-978A-2F19EACD0208}" presName="desTx" presStyleLbl="alignAccFollowNode1" presStyleIdx="1" presStyleCnt="3">
        <dgm:presLayoutVars>
          <dgm:bulletEnabled val="1"/>
        </dgm:presLayoutVars>
      </dgm:prSet>
      <dgm:spPr/>
      <dgm:t>
        <a:bodyPr/>
        <a:lstStyle/>
        <a:p>
          <a:endParaRPr lang="es-MX"/>
        </a:p>
      </dgm:t>
    </dgm:pt>
    <dgm:pt modelId="{367A9A80-01FA-454A-AEE7-A403BD66CE18}" type="pres">
      <dgm:prSet presAssocID="{5EDFB1F7-FF92-40CC-984D-FFEF4EE65BBD}" presName="space" presStyleCnt="0"/>
      <dgm:spPr/>
      <dgm:t>
        <a:bodyPr/>
        <a:lstStyle/>
        <a:p>
          <a:endParaRPr lang="es-MX"/>
        </a:p>
      </dgm:t>
    </dgm:pt>
    <dgm:pt modelId="{DB2ED511-46DE-46D3-975B-ACFED094D89B}" type="pres">
      <dgm:prSet presAssocID="{A3A360BF-780D-449D-86FE-2E4A41485079}" presName="composite" presStyleCnt="0"/>
      <dgm:spPr/>
      <dgm:t>
        <a:bodyPr/>
        <a:lstStyle/>
        <a:p>
          <a:endParaRPr lang="es-MX"/>
        </a:p>
      </dgm:t>
    </dgm:pt>
    <dgm:pt modelId="{B8505729-3018-4F43-956F-BF605966390B}" type="pres">
      <dgm:prSet presAssocID="{A3A360BF-780D-449D-86FE-2E4A41485079}" presName="parTx" presStyleLbl="alignNode1" presStyleIdx="2" presStyleCnt="3">
        <dgm:presLayoutVars>
          <dgm:chMax val="0"/>
          <dgm:chPref val="0"/>
          <dgm:bulletEnabled val="1"/>
        </dgm:presLayoutVars>
      </dgm:prSet>
      <dgm:spPr/>
      <dgm:t>
        <a:bodyPr/>
        <a:lstStyle/>
        <a:p>
          <a:endParaRPr lang="es-MX"/>
        </a:p>
      </dgm:t>
    </dgm:pt>
    <dgm:pt modelId="{A740D7C3-8DE0-4732-9834-B39075A88962}" type="pres">
      <dgm:prSet presAssocID="{A3A360BF-780D-449D-86FE-2E4A41485079}" presName="desTx" presStyleLbl="alignAccFollowNode1" presStyleIdx="2" presStyleCnt="3">
        <dgm:presLayoutVars>
          <dgm:bulletEnabled val="1"/>
        </dgm:presLayoutVars>
      </dgm:prSet>
      <dgm:spPr/>
      <dgm:t>
        <a:bodyPr/>
        <a:lstStyle/>
        <a:p>
          <a:endParaRPr lang="es-MX"/>
        </a:p>
      </dgm:t>
    </dgm:pt>
  </dgm:ptLst>
  <dgm:cxnLst>
    <dgm:cxn modelId="{568EB6CB-E3FE-4075-82D7-7E8B0AD03109}" srcId="{F560EEB5-D89B-45F0-8443-1A8D0F36A502}" destId="{827CF62A-ABD8-4383-978A-2F19EACD0208}" srcOrd="1" destOrd="0" parTransId="{93BAD949-FE6F-43CB-AC61-A71EA28A8185}" sibTransId="{5EDFB1F7-FF92-40CC-984D-FFEF4EE65BBD}"/>
    <dgm:cxn modelId="{439D553E-A06D-4B52-9990-BA735E94F1CF}" srcId="{3FDCE4D0-A783-4D6B-A89E-5E4E43DCC018}" destId="{723464EB-8F76-470E-9D4E-CA6C72A3F045}" srcOrd="0" destOrd="0" parTransId="{30AAC6C6-6614-4521-B1A8-8D0FCA67054B}" sibTransId="{3A0C3D61-3BFF-40A4-AC9E-40DCEDDAB257}"/>
    <dgm:cxn modelId="{4375A3F2-7A47-4899-8B53-8A1F0D66BE8E}" type="presOf" srcId="{A3A360BF-780D-449D-86FE-2E4A41485079}" destId="{B8505729-3018-4F43-956F-BF605966390B}" srcOrd="0" destOrd="0" presId="urn:microsoft.com/office/officeart/2005/8/layout/hList1"/>
    <dgm:cxn modelId="{1BB4E294-B28D-41EB-9756-DE6BEFE89B63}" srcId="{827CF62A-ABD8-4383-978A-2F19EACD0208}" destId="{F2F98760-2BFB-4BE5-B3EE-4F5159F52FA3}" srcOrd="1" destOrd="0" parTransId="{8550C7CB-8BB6-493D-9D55-D5649CA4475F}" sibTransId="{DEDE4803-74E9-49FF-8A96-45B3322837FB}"/>
    <dgm:cxn modelId="{C8F7F191-9A4F-4E5C-8AE8-9CC81CC7C1A7}" type="presOf" srcId="{D74B6508-ABDA-4611-8C35-232BE3924DE5}" destId="{2C6D0B3F-0E5A-4F23-9514-F78C90E87745}" srcOrd="0" destOrd="1" presId="urn:microsoft.com/office/officeart/2005/8/layout/hList1"/>
    <dgm:cxn modelId="{A4F2CBFD-AF9A-42B4-BEB6-F686354B6DD8}" type="presOf" srcId="{F2F98760-2BFB-4BE5-B3EE-4F5159F52FA3}" destId="{D9E6CECB-4596-4D12-B88B-0FF66D9A1D07}" srcOrd="0" destOrd="1" presId="urn:microsoft.com/office/officeart/2005/8/layout/hList1"/>
    <dgm:cxn modelId="{4791665E-65BD-4D9B-8810-EA367D2448A3}" type="presOf" srcId="{F560EEB5-D89B-45F0-8443-1A8D0F36A502}" destId="{91DC0899-1852-42AF-80C4-53504D6AFF19}" srcOrd="0" destOrd="0" presId="urn:microsoft.com/office/officeart/2005/8/layout/hList1"/>
    <dgm:cxn modelId="{761DA0B4-D333-4D7A-8AF2-007D13E106F2}" type="presOf" srcId="{3FDCE4D0-A783-4D6B-A89E-5E4E43DCC018}" destId="{30F22395-C3AA-4F7B-8BA4-5B94B80EFAC6}" srcOrd="0" destOrd="0" presId="urn:microsoft.com/office/officeart/2005/8/layout/hList1"/>
    <dgm:cxn modelId="{43450518-EF1B-4906-B5FA-6EF66AAB6616}" srcId="{F560EEB5-D89B-45F0-8443-1A8D0F36A502}" destId="{A3A360BF-780D-449D-86FE-2E4A41485079}" srcOrd="2" destOrd="0" parTransId="{AB57AC49-7816-47D4-8D0A-E69EF683A626}" sibTransId="{8F407851-6829-439D-AB5C-3EDDDEFD6000}"/>
    <dgm:cxn modelId="{3D2B12CE-E5F5-4FD7-842E-2AE939B6C661}" srcId="{827CF62A-ABD8-4383-978A-2F19EACD0208}" destId="{E5435C41-92DD-4F00-A5C4-96831DE8C733}" srcOrd="0" destOrd="0" parTransId="{0EB696DB-FA1B-43FF-BE5B-34C8F5D40F5F}" sibTransId="{D6E97E9C-F5CC-4425-8752-1903944AB336}"/>
    <dgm:cxn modelId="{8B11E127-0763-4EC6-B33D-BFC1C963BD93}" type="presOf" srcId="{723464EB-8F76-470E-9D4E-CA6C72A3F045}" destId="{2C6D0B3F-0E5A-4F23-9514-F78C90E87745}" srcOrd="0" destOrd="0" presId="urn:microsoft.com/office/officeart/2005/8/layout/hList1"/>
    <dgm:cxn modelId="{C1E44202-242A-428F-AA96-35A29462D83F}" srcId="{3FDCE4D0-A783-4D6B-A89E-5E4E43DCC018}" destId="{D74B6508-ABDA-4611-8C35-232BE3924DE5}" srcOrd="1" destOrd="0" parTransId="{F34D4721-159A-40C0-9475-5FB0764520BB}" sibTransId="{85DB43EC-E4F8-4E96-AD4C-A5A9E57A7AD8}"/>
    <dgm:cxn modelId="{13B9A64D-FF2D-4169-92E6-179F63B5021D}" srcId="{A3A360BF-780D-449D-86FE-2E4A41485079}" destId="{EB1855BF-0D5F-4547-9CF7-1BF2F4D9E641}" srcOrd="1" destOrd="0" parTransId="{C658D4C3-7C51-4D71-835D-934FBBB10001}" sibTransId="{8B196E83-37FE-47F6-B66C-AE9BABB375D1}"/>
    <dgm:cxn modelId="{39A1EEA2-8F2A-4510-99D3-018F8A723FC6}" type="presOf" srcId="{EB1855BF-0D5F-4547-9CF7-1BF2F4D9E641}" destId="{A740D7C3-8DE0-4732-9834-B39075A88962}" srcOrd="0" destOrd="1" presId="urn:microsoft.com/office/officeart/2005/8/layout/hList1"/>
    <dgm:cxn modelId="{DBC4252B-05CF-42DA-B7F3-FE66C974A74F}" srcId="{A3A360BF-780D-449D-86FE-2E4A41485079}" destId="{AC8423FF-8D5E-4851-8201-F25E38261A82}" srcOrd="0" destOrd="0" parTransId="{C589E19F-E9B1-44B7-90A4-8B32E08BB645}" sibTransId="{663AFF9F-B15F-45D2-8F0F-3C1A21C5A09E}"/>
    <dgm:cxn modelId="{5D9E0C8C-9DD1-4ED8-98AB-F1AE89D3BBFA}" type="presOf" srcId="{827CF62A-ABD8-4383-978A-2F19EACD0208}" destId="{F34A1152-612D-4C4C-A5B0-6D712ECF5EB6}" srcOrd="0" destOrd="0" presId="urn:microsoft.com/office/officeart/2005/8/layout/hList1"/>
    <dgm:cxn modelId="{CE1E6E3F-7378-4134-9D7B-33F44F88B484}" type="presOf" srcId="{E5435C41-92DD-4F00-A5C4-96831DE8C733}" destId="{D9E6CECB-4596-4D12-B88B-0FF66D9A1D07}" srcOrd="0" destOrd="0" presId="urn:microsoft.com/office/officeart/2005/8/layout/hList1"/>
    <dgm:cxn modelId="{BD74DDC9-8035-483C-991F-131D3F578D5C}" type="presOf" srcId="{AC8423FF-8D5E-4851-8201-F25E38261A82}" destId="{A740D7C3-8DE0-4732-9834-B39075A88962}" srcOrd="0" destOrd="0" presId="urn:microsoft.com/office/officeart/2005/8/layout/hList1"/>
    <dgm:cxn modelId="{E134DED3-59B7-48BE-88A9-89CA28C849E6}" srcId="{F560EEB5-D89B-45F0-8443-1A8D0F36A502}" destId="{3FDCE4D0-A783-4D6B-A89E-5E4E43DCC018}" srcOrd="0" destOrd="0" parTransId="{88EADD72-BE87-4F36-B728-3E7A51A21F8C}" sibTransId="{A6723A7C-F80D-4D3C-8559-9CBED83B87AC}"/>
    <dgm:cxn modelId="{D8E07038-76FD-44A0-A1DC-AD684B71A54F}" type="presParOf" srcId="{91DC0899-1852-42AF-80C4-53504D6AFF19}" destId="{33A132D9-59D6-4F2C-97D6-E9BD764C517A}" srcOrd="0" destOrd="0" presId="urn:microsoft.com/office/officeart/2005/8/layout/hList1"/>
    <dgm:cxn modelId="{35973305-7094-454E-BF40-990B4685DC8D}" type="presParOf" srcId="{33A132D9-59D6-4F2C-97D6-E9BD764C517A}" destId="{30F22395-C3AA-4F7B-8BA4-5B94B80EFAC6}" srcOrd="0" destOrd="0" presId="urn:microsoft.com/office/officeart/2005/8/layout/hList1"/>
    <dgm:cxn modelId="{DBBB0D78-9801-4C6B-BE90-920D9A416B51}" type="presParOf" srcId="{33A132D9-59D6-4F2C-97D6-E9BD764C517A}" destId="{2C6D0B3F-0E5A-4F23-9514-F78C90E87745}" srcOrd="1" destOrd="0" presId="urn:microsoft.com/office/officeart/2005/8/layout/hList1"/>
    <dgm:cxn modelId="{CCA3FF40-081B-4F92-988F-5A8ABADCEBB3}" type="presParOf" srcId="{91DC0899-1852-42AF-80C4-53504D6AFF19}" destId="{318E4FD7-0488-42FC-9968-97A628DB134D}" srcOrd="1" destOrd="0" presId="urn:microsoft.com/office/officeart/2005/8/layout/hList1"/>
    <dgm:cxn modelId="{B2B66C0F-8FA0-4AE4-B096-CE521A218C01}" type="presParOf" srcId="{91DC0899-1852-42AF-80C4-53504D6AFF19}" destId="{818C254C-C625-4983-B736-40CFF4097A21}" srcOrd="2" destOrd="0" presId="urn:microsoft.com/office/officeart/2005/8/layout/hList1"/>
    <dgm:cxn modelId="{87915C0F-C2C7-4950-B928-FAED61941EBA}" type="presParOf" srcId="{818C254C-C625-4983-B736-40CFF4097A21}" destId="{F34A1152-612D-4C4C-A5B0-6D712ECF5EB6}" srcOrd="0" destOrd="0" presId="urn:microsoft.com/office/officeart/2005/8/layout/hList1"/>
    <dgm:cxn modelId="{939B4AB6-5162-4660-8A6E-913796F40DD7}" type="presParOf" srcId="{818C254C-C625-4983-B736-40CFF4097A21}" destId="{D9E6CECB-4596-4D12-B88B-0FF66D9A1D07}" srcOrd="1" destOrd="0" presId="urn:microsoft.com/office/officeart/2005/8/layout/hList1"/>
    <dgm:cxn modelId="{FA32E90C-57C6-4BD4-88B9-A15FDE929BE8}" type="presParOf" srcId="{91DC0899-1852-42AF-80C4-53504D6AFF19}" destId="{367A9A80-01FA-454A-AEE7-A403BD66CE18}" srcOrd="3" destOrd="0" presId="urn:microsoft.com/office/officeart/2005/8/layout/hList1"/>
    <dgm:cxn modelId="{C0DEB49B-D840-4118-9CA4-73E8350B2D3F}" type="presParOf" srcId="{91DC0899-1852-42AF-80C4-53504D6AFF19}" destId="{DB2ED511-46DE-46D3-975B-ACFED094D89B}" srcOrd="4" destOrd="0" presId="urn:microsoft.com/office/officeart/2005/8/layout/hList1"/>
    <dgm:cxn modelId="{6F8FB783-B48D-49B0-8FB6-DC3C81779084}" type="presParOf" srcId="{DB2ED511-46DE-46D3-975B-ACFED094D89B}" destId="{B8505729-3018-4F43-956F-BF605966390B}" srcOrd="0" destOrd="0" presId="urn:microsoft.com/office/officeart/2005/8/layout/hList1"/>
    <dgm:cxn modelId="{0586AE1F-F8E1-4DF5-A18E-5B10B5362B5E}" type="presParOf" srcId="{DB2ED511-46DE-46D3-975B-ACFED094D89B}" destId="{A740D7C3-8DE0-4732-9834-B39075A8896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FB1B86-02A6-4A08-BFE7-13EF94D01DA5}"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s-MX"/>
        </a:p>
      </dgm:t>
    </dgm:pt>
    <dgm:pt modelId="{27FA8F82-20DD-4A0B-8FB3-AB42C23B2D62}">
      <dgm:prSet phldrT="[Texto]" custT="1"/>
      <dgm:spPr>
        <a:solidFill>
          <a:srgbClr val="0070C0"/>
        </a:solidFill>
      </dgm:spPr>
      <dgm:t>
        <a:bodyPr/>
        <a:lstStyle/>
        <a:p>
          <a:r>
            <a:rPr lang="es-MX" sz="2000" b="1" dirty="0" smtClean="0"/>
            <a:t>Ramo 28</a:t>
          </a:r>
          <a:endParaRPr lang="es-MX" sz="2000" b="1" dirty="0"/>
        </a:p>
      </dgm:t>
    </dgm:pt>
    <dgm:pt modelId="{65CA0DE3-4717-47C3-BD58-B84A5E386E0E}" type="parTrans" cxnId="{D86C5C4E-E285-4865-9405-049D66C58646}">
      <dgm:prSet/>
      <dgm:spPr/>
      <dgm:t>
        <a:bodyPr/>
        <a:lstStyle/>
        <a:p>
          <a:endParaRPr lang="es-MX" sz="1800"/>
        </a:p>
      </dgm:t>
    </dgm:pt>
    <dgm:pt modelId="{CDE7378D-A822-4BB4-837C-70117791546B}" type="sibTrans" cxnId="{D86C5C4E-E285-4865-9405-049D66C58646}">
      <dgm:prSet/>
      <dgm:spPr/>
      <dgm:t>
        <a:bodyPr/>
        <a:lstStyle/>
        <a:p>
          <a:endParaRPr lang="es-MX" sz="1800"/>
        </a:p>
      </dgm:t>
    </dgm:pt>
    <dgm:pt modelId="{A752F6A2-7C1A-44DB-B3BD-723EE73402BF}">
      <dgm:prSet phldrT="[Texto]" custT="1"/>
      <dgm:spPr>
        <a:solidFill>
          <a:srgbClr val="00B0F0"/>
        </a:solidFill>
      </dgm:spPr>
      <dgm:t>
        <a:bodyPr/>
        <a:lstStyle/>
        <a:p>
          <a:r>
            <a:rPr lang="es-MX" sz="1600" dirty="0" smtClean="0"/>
            <a:t>Gasto No Programable</a:t>
          </a:r>
          <a:endParaRPr lang="es-MX" sz="1600" dirty="0"/>
        </a:p>
      </dgm:t>
    </dgm:pt>
    <dgm:pt modelId="{1E1093E3-3AAD-440A-A41C-EFD355F757C2}" type="parTrans" cxnId="{4C197543-EB6B-4620-83C9-8F2A96E59787}">
      <dgm:prSet custT="1"/>
      <dgm:spPr>
        <a:solidFill>
          <a:srgbClr val="00B0F0"/>
        </a:solidFill>
      </dgm:spPr>
      <dgm:t>
        <a:bodyPr/>
        <a:lstStyle/>
        <a:p>
          <a:endParaRPr lang="es-MX" sz="1800"/>
        </a:p>
      </dgm:t>
    </dgm:pt>
    <dgm:pt modelId="{28C0D0E5-D214-482B-8391-622A34CF8403}" type="sibTrans" cxnId="{4C197543-EB6B-4620-83C9-8F2A96E59787}">
      <dgm:prSet/>
      <dgm:spPr/>
      <dgm:t>
        <a:bodyPr/>
        <a:lstStyle/>
        <a:p>
          <a:endParaRPr lang="es-MX" sz="1800"/>
        </a:p>
      </dgm:t>
    </dgm:pt>
    <dgm:pt modelId="{9ECE457D-BA0D-4945-8764-44826C17A137}">
      <dgm:prSet phldrT="[Texto]" custT="1"/>
      <dgm:spPr>
        <a:solidFill>
          <a:srgbClr val="00B050"/>
        </a:solidFill>
      </dgm:spPr>
      <dgm:t>
        <a:bodyPr/>
        <a:lstStyle/>
        <a:p>
          <a:r>
            <a:rPr lang="es-MX" sz="1800" dirty="0" smtClean="0"/>
            <a:t>Resarcitorio</a:t>
          </a:r>
          <a:endParaRPr lang="es-MX" sz="1800" dirty="0"/>
        </a:p>
      </dgm:t>
    </dgm:pt>
    <dgm:pt modelId="{F6B2C485-ACA3-4B2C-AA13-139117A09321}" type="parTrans" cxnId="{4620CFC8-B24A-419D-9D24-B6301691E454}">
      <dgm:prSet custT="1"/>
      <dgm:spPr>
        <a:solidFill>
          <a:srgbClr val="00B050"/>
        </a:solidFill>
      </dgm:spPr>
      <dgm:t>
        <a:bodyPr/>
        <a:lstStyle/>
        <a:p>
          <a:endParaRPr lang="es-MX" sz="1800"/>
        </a:p>
      </dgm:t>
    </dgm:pt>
    <dgm:pt modelId="{64291A2A-91D3-46D2-B4CF-806C6E88F7BF}" type="sibTrans" cxnId="{4620CFC8-B24A-419D-9D24-B6301691E454}">
      <dgm:prSet/>
      <dgm:spPr/>
      <dgm:t>
        <a:bodyPr/>
        <a:lstStyle/>
        <a:p>
          <a:endParaRPr lang="es-MX" sz="1800"/>
        </a:p>
      </dgm:t>
    </dgm:pt>
    <dgm:pt modelId="{D6786341-BCF8-4909-B3ED-3538A72E1A35}">
      <dgm:prSet phldrT="[Texto]" custT="1"/>
      <dgm:spPr>
        <a:solidFill>
          <a:srgbClr val="7030A0"/>
        </a:solidFill>
      </dgm:spPr>
      <dgm:t>
        <a:bodyPr/>
        <a:lstStyle/>
        <a:p>
          <a:r>
            <a:rPr lang="es-MX" sz="1800" dirty="0" smtClean="0"/>
            <a:t>No etiquetado</a:t>
          </a:r>
          <a:endParaRPr lang="es-MX" sz="1800" dirty="0"/>
        </a:p>
      </dgm:t>
    </dgm:pt>
    <dgm:pt modelId="{0EB2E09D-D68C-4DD1-B2DE-40E4D93A0881}" type="parTrans" cxnId="{6B139EC3-7534-426B-BD65-1BD4C4BCC49D}">
      <dgm:prSet custT="1"/>
      <dgm:spPr>
        <a:solidFill>
          <a:srgbClr val="7030A0"/>
        </a:solidFill>
      </dgm:spPr>
      <dgm:t>
        <a:bodyPr/>
        <a:lstStyle/>
        <a:p>
          <a:endParaRPr lang="es-MX" sz="1800"/>
        </a:p>
      </dgm:t>
    </dgm:pt>
    <dgm:pt modelId="{DD335487-FBE5-49A7-9CFD-17DDE097ABBB}" type="sibTrans" cxnId="{6B139EC3-7534-426B-BD65-1BD4C4BCC49D}">
      <dgm:prSet/>
      <dgm:spPr/>
      <dgm:t>
        <a:bodyPr/>
        <a:lstStyle/>
        <a:p>
          <a:endParaRPr lang="es-MX" sz="1800"/>
        </a:p>
      </dgm:t>
    </dgm:pt>
    <dgm:pt modelId="{D2131557-4310-4BEF-87A8-C02FA1BA3029}">
      <dgm:prSet phldrT="[Texto]" custT="1"/>
      <dgm:spPr>
        <a:solidFill>
          <a:schemeClr val="tx2">
            <a:lumMod val="75000"/>
            <a:lumOff val="25000"/>
          </a:schemeClr>
        </a:solidFill>
      </dgm:spPr>
      <dgm:t>
        <a:bodyPr/>
        <a:lstStyle/>
        <a:p>
          <a:r>
            <a:rPr lang="es-MX" sz="1800" dirty="0" smtClean="0"/>
            <a:t>Incentivos</a:t>
          </a:r>
          <a:endParaRPr lang="es-MX" sz="1800" dirty="0"/>
        </a:p>
      </dgm:t>
    </dgm:pt>
    <dgm:pt modelId="{81C94BD1-9E92-47E3-BA4C-016635EF7438}" type="parTrans" cxnId="{672DED09-FED2-4867-B75E-34A7AAEFF3AE}">
      <dgm:prSet custT="1"/>
      <dgm:spPr>
        <a:solidFill>
          <a:schemeClr val="tx2">
            <a:lumMod val="75000"/>
            <a:lumOff val="25000"/>
          </a:schemeClr>
        </a:solidFill>
      </dgm:spPr>
      <dgm:t>
        <a:bodyPr/>
        <a:lstStyle/>
        <a:p>
          <a:endParaRPr lang="es-MX" sz="1800"/>
        </a:p>
      </dgm:t>
    </dgm:pt>
    <dgm:pt modelId="{2F47B05C-ACCF-4A3A-93B9-E32ADF638390}" type="sibTrans" cxnId="{672DED09-FED2-4867-B75E-34A7AAEFF3AE}">
      <dgm:prSet/>
      <dgm:spPr/>
      <dgm:t>
        <a:bodyPr/>
        <a:lstStyle/>
        <a:p>
          <a:endParaRPr lang="es-MX" sz="1800"/>
        </a:p>
      </dgm:t>
    </dgm:pt>
    <dgm:pt modelId="{2938FC07-2AB0-4013-8DC6-1DB40A9A69EF}" type="pres">
      <dgm:prSet presAssocID="{60FB1B86-02A6-4A08-BFE7-13EF94D01DA5}" presName="Name0" presStyleCnt="0">
        <dgm:presLayoutVars>
          <dgm:chMax val="1"/>
          <dgm:dir/>
          <dgm:animLvl val="ctr"/>
          <dgm:resizeHandles val="exact"/>
        </dgm:presLayoutVars>
      </dgm:prSet>
      <dgm:spPr/>
      <dgm:t>
        <a:bodyPr/>
        <a:lstStyle/>
        <a:p>
          <a:endParaRPr lang="es-MX"/>
        </a:p>
      </dgm:t>
    </dgm:pt>
    <dgm:pt modelId="{C72AD813-1BA2-4437-847E-F49EB2BB60FE}" type="pres">
      <dgm:prSet presAssocID="{27FA8F82-20DD-4A0B-8FB3-AB42C23B2D62}" presName="centerShape" presStyleLbl="node0" presStyleIdx="0" presStyleCnt="1" custScaleX="113465" custScaleY="115161"/>
      <dgm:spPr/>
      <dgm:t>
        <a:bodyPr/>
        <a:lstStyle/>
        <a:p>
          <a:endParaRPr lang="es-MX"/>
        </a:p>
      </dgm:t>
    </dgm:pt>
    <dgm:pt modelId="{CF2BB22A-AD64-4FEF-B2A3-12F788B9E090}" type="pres">
      <dgm:prSet presAssocID="{1E1093E3-3AAD-440A-A41C-EFD355F757C2}" presName="parTrans" presStyleLbl="sibTrans2D1" presStyleIdx="0" presStyleCnt="4"/>
      <dgm:spPr>
        <a:prstGeom prst="leftArrow">
          <a:avLst/>
        </a:prstGeom>
      </dgm:spPr>
      <dgm:t>
        <a:bodyPr/>
        <a:lstStyle/>
        <a:p>
          <a:endParaRPr lang="es-MX"/>
        </a:p>
      </dgm:t>
    </dgm:pt>
    <dgm:pt modelId="{5CDB93A0-ECC6-48A2-8EBD-71002D79DE00}" type="pres">
      <dgm:prSet presAssocID="{1E1093E3-3AAD-440A-A41C-EFD355F757C2}" presName="connectorText" presStyleLbl="sibTrans2D1" presStyleIdx="0" presStyleCnt="4"/>
      <dgm:spPr/>
      <dgm:t>
        <a:bodyPr/>
        <a:lstStyle/>
        <a:p>
          <a:endParaRPr lang="es-MX"/>
        </a:p>
      </dgm:t>
    </dgm:pt>
    <dgm:pt modelId="{486AA468-0C00-4BFE-9E6F-8CEF858581C0}" type="pres">
      <dgm:prSet presAssocID="{A752F6A2-7C1A-44DB-B3BD-723EE73402BF}" presName="node" presStyleLbl="node1" presStyleIdx="0" presStyleCnt="4" custScaleX="109215" custScaleY="108132">
        <dgm:presLayoutVars>
          <dgm:bulletEnabled val="1"/>
        </dgm:presLayoutVars>
      </dgm:prSet>
      <dgm:spPr/>
      <dgm:t>
        <a:bodyPr/>
        <a:lstStyle/>
        <a:p>
          <a:endParaRPr lang="es-MX"/>
        </a:p>
      </dgm:t>
    </dgm:pt>
    <dgm:pt modelId="{9E37D7D0-DB28-49D7-8D95-624DEBF96499}" type="pres">
      <dgm:prSet presAssocID="{F6B2C485-ACA3-4B2C-AA13-139117A09321}" presName="parTrans" presStyleLbl="sibTrans2D1" presStyleIdx="1" presStyleCnt="4"/>
      <dgm:spPr/>
      <dgm:t>
        <a:bodyPr/>
        <a:lstStyle/>
        <a:p>
          <a:endParaRPr lang="es-MX"/>
        </a:p>
      </dgm:t>
    </dgm:pt>
    <dgm:pt modelId="{1C3A9708-EA2C-46EB-A0E4-80DD8BEA5247}" type="pres">
      <dgm:prSet presAssocID="{F6B2C485-ACA3-4B2C-AA13-139117A09321}" presName="connectorText" presStyleLbl="sibTrans2D1" presStyleIdx="1" presStyleCnt="4"/>
      <dgm:spPr/>
      <dgm:t>
        <a:bodyPr/>
        <a:lstStyle/>
        <a:p>
          <a:endParaRPr lang="es-MX"/>
        </a:p>
      </dgm:t>
    </dgm:pt>
    <dgm:pt modelId="{A15767DD-6383-409C-AB59-E5406380E660}" type="pres">
      <dgm:prSet presAssocID="{9ECE457D-BA0D-4945-8764-44826C17A137}" presName="node" presStyleLbl="node1" presStyleIdx="1" presStyleCnt="4" custScaleX="113904" custScaleY="111980" custRadScaleRad="94699" custRadScaleInc="-3782">
        <dgm:presLayoutVars>
          <dgm:bulletEnabled val="1"/>
        </dgm:presLayoutVars>
      </dgm:prSet>
      <dgm:spPr/>
      <dgm:t>
        <a:bodyPr/>
        <a:lstStyle/>
        <a:p>
          <a:endParaRPr lang="es-MX"/>
        </a:p>
      </dgm:t>
    </dgm:pt>
    <dgm:pt modelId="{AE525371-9987-46EA-8396-E10978713A56}" type="pres">
      <dgm:prSet presAssocID="{0EB2E09D-D68C-4DD1-B2DE-40E4D93A0881}" presName="parTrans" presStyleLbl="sibTrans2D1" presStyleIdx="2" presStyleCnt="4"/>
      <dgm:spPr/>
      <dgm:t>
        <a:bodyPr/>
        <a:lstStyle/>
        <a:p>
          <a:endParaRPr lang="es-MX"/>
        </a:p>
      </dgm:t>
    </dgm:pt>
    <dgm:pt modelId="{756F3702-AED6-45DC-B090-40650D7EA916}" type="pres">
      <dgm:prSet presAssocID="{0EB2E09D-D68C-4DD1-B2DE-40E4D93A0881}" presName="connectorText" presStyleLbl="sibTrans2D1" presStyleIdx="2" presStyleCnt="4"/>
      <dgm:spPr/>
      <dgm:t>
        <a:bodyPr/>
        <a:lstStyle/>
        <a:p>
          <a:endParaRPr lang="es-MX"/>
        </a:p>
      </dgm:t>
    </dgm:pt>
    <dgm:pt modelId="{7E0760CE-3EF3-4AD7-9504-42CAD88CA7BA}" type="pres">
      <dgm:prSet presAssocID="{D6786341-BCF8-4909-B3ED-3538A72E1A35}" presName="node" presStyleLbl="node1" presStyleIdx="2" presStyleCnt="4" custScaleX="112300" custScaleY="116227">
        <dgm:presLayoutVars>
          <dgm:bulletEnabled val="1"/>
        </dgm:presLayoutVars>
      </dgm:prSet>
      <dgm:spPr/>
      <dgm:t>
        <a:bodyPr/>
        <a:lstStyle/>
        <a:p>
          <a:endParaRPr lang="es-MX"/>
        </a:p>
      </dgm:t>
    </dgm:pt>
    <dgm:pt modelId="{16FF6647-2CBF-4143-8F7D-EED3E9372D10}" type="pres">
      <dgm:prSet presAssocID="{81C94BD1-9E92-47E3-BA4C-016635EF7438}" presName="parTrans" presStyleLbl="sibTrans2D1" presStyleIdx="3" presStyleCnt="4"/>
      <dgm:spPr/>
      <dgm:t>
        <a:bodyPr/>
        <a:lstStyle/>
        <a:p>
          <a:endParaRPr lang="es-MX"/>
        </a:p>
      </dgm:t>
    </dgm:pt>
    <dgm:pt modelId="{906F10BC-3785-4BF1-B1DA-1E80ECD9A87C}" type="pres">
      <dgm:prSet presAssocID="{81C94BD1-9E92-47E3-BA4C-016635EF7438}" presName="connectorText" presStyleLbl="sibTrans2D1" presStyleIdx="3" presStyleCnt="4"/>
      <dgm:spPr/>
      <dgm:t>
        <a:bodyPr/>
        <a:lstStyle/>
        <a:p>
          <a:endParaRPr lang="es-MX"/>
        </a:p>
      </dgm:t>
    </dgm:pt>
    <dgm:pt modelId="{C41FD5D8-95F6-43E1-8C51-0887034B5D16}" type="pres">
      <dgm:prSet presAssocID="{D2131557-4310-4BEF-87A8-C02FA1BA3029}" presName="node" presStyleLbl="node1" presStyleIdx="3" presStyleCnt="4" custScaleX="117030" custScaleY="111194" custRadScaleRad="98146" custRadScaleInc="4011">
        <dgm:presLayoutVars>
          <dgm:bulletEnabled val="1"/>
        </dgm:presLayoutVars>
      </dgm:prSet>
      <dgm:spPr/>
      <dgm:t>
        <a:bodyPr/>
        <a:lstStyle/>
        <a:p>
          <a:endParaRPr lang="es-MX"/>
        </a:p>
      </dgm:t>
    </dgm:pt>
  </dgm:ptLst>
  <dgm:cxnLst>
    <dgm:cxn modelId="{EDF373A2-1EE6-48DD-A9B9-3541F03B0B1C}" type="presOf" srcId="{60FB1B86-02A6-4A08-BFE7-13EF94D01DA5}" destId="{2938FC07-2AB0-4013-8DC6-1DB40A9A69EF}" srcOrd="0" destOrd="0" presId="urn:microsoft.com/office/officeart/2005/8/layout/radial5"/>
    <dgm:cxn modelId="{155C89BD-8BF1-4400-9DB9-76B8900F3FAB}" type="presOf" srcId="{A752F6A2-7C1A-44DB-B3BD-723EE73402BF}" destId="{486AA468-0C00-4BFE-9E6F-8CEF858581C0}" srcOrd="0" destOrd="0" presId="urn:microsoft.com/office/officeart/2005/8/layout/radial5"/>
    <dgm:cxn modelId="{6B139EC3-7534-426B-BD65-1BD4C4BCC49D}" srcId="{27FA8F82-20DD-4A0B-8FB3-AB42C23B2D62}" destId="{D6786341-BCF8-4909-B3ED-3538A72E1A35}" srcOrd="2" destOrd="0" parTransId="{0EB2E09D-D68C-4DD1-B2DE-40E4D93A0881}" sibTransId="{DD335487-FBE5-49A7-9CFD-17DDE097ABBB}"/>
    <dgm:cxn modelId="{FF452C55-6861-4B9F-B5E7-61D3FCFC2E26}" type="presOf" srcId="{0EB2E09D-D68C-4DD1-B2DE-40E4D93A0881}" destId="{AE525371-9987-46EA-8396-E10978713A56}" srcOrd="0" destOrd="0" presId="urn:microsoft.com/office/officeart/2005/8/layout/radial5"/>
    <dgm:cxn modelId="{B31A001D-4061-4BA1-B898-213016D273AD}" type="presOf" srcId="{1E1093E3-3AAD-440A-A41C-EFD355F757C2}" destId="{5CDB93A0-ECC6-48A2-8EBD-71002D79DE00}" srcOrd="1" destOrd="0" presId="urn:microsoft.com/office/officeart/2005/8/layout/radial5"/>
    <dgm:cxn modelId="{4C197543-EB6B-4620-83C9-8F2A96E59787}" srcId="{27FA8F82-20DD-4A0B-8FB3-AB42C23B2D62}" destId="{A752F6A2-7C1A-44DB-B3BD-723EE73402BF}" srcOrd="0" destOrd="0" parTransId="{1E1093E3-3AAD-440A-A41C-EFD355F757C2}" sibTransId="{28C0D0E5-D214-482B-8391-622A34CF8403}"/>
    <dgm:cxn modelId="{4206087E-944E-49ED-B60B-A6638E565CE8}" type="presOf" srcId="{F6B2C485-ACA3-4B2C-AA13-139117A09321}" destId="{9E37D7D0-DB28-49D7-8D95-624DEBF96499}" srcOrd="0" destOrd="0" presId="urn:microsoft.com/office/officeart/2005/8/layout/radial5"/>
    <dgm:cxn modelId="{B39B2141-02EE-4E9A-BFE7-8C27311879CE}" type="presOf" srcId="{27FA8F82-20DD-4A0B-8FB3-AB42C23B2D62}" destId="{C72AD813-1BA2-4437-847E-F49EB2BB60FE}" srcOrd="0" destOrd="0" presId="urn:microsoft.com/office/officeart/2005/8/layout/radial5"/>
    <dgm:cxn modelId="{CBAB53B5-5A7A-48BE-BBE1-34A06E64F13E}" type="presOf" srcId="{F6B2C485-ACA3-4B2C-AA13-139117A09321}" destId="{1C3A9708-EA2C-46EB-A0E4-80DD8BEA5247}" srcOrd="1" destOrd="0" presId="urn:microsoft.com/office/officeart/2005/8/layout/radial5"/>
    <dgm:cxn modelId="{030A4755-79C7-45F2-AF4C-5ABD80BA1B5B}" type="presOf" srcId="{81C94BD1-9E92-47E3-BA4C-016635EF7438}" destId="{906F10BC-3785-4BF1-B1DA-1E80ECD9A87C}" srcOrd="1" destOrd="0" presId="urn:microsoft.com/office/officeart/2005/8/layout/radial5"/>
    <dgm:cxn modelId="{4620CFC8-B24A-419D-9D24-B6301691E454}" srcId="{27FA8F82-20DD-4A0B-8FB3-AB42C23B2D62}" destId="{9ECE457D-BA0D-4945-8764-44826C17A137}" srcOrd="1" destOrd="0" parTransId="{F6B2C485-ACA3-4B2C-AA13-139117A09321}" sibTransId="{64291A2A-91D3-46D2-B4CF-806C6E88F7BF}"/>
    <dgm:cxn modelId="{2F7F8590-F4FF-480B-8AE4-ACD904A4C31B}" type="presOf" srcId="{D2131557-4310-4BEF-87A8-C02FA1BA3029}" destId="{C41FD5D8-95F6-43E1-8C51-0887034B5D16}" srcOrd="0" destOrd="0" presId="urn:microsoft.com/office/officeart/2005/8/layout/radial5"/>
    <dgm:cxn modelId="{014CBC47-5E65-472A-9B5C-BAD74D115BF2}" type="presOf" srcId="{D6786341-BCF8-4909-B3ED-3538A72E1A35}" destId="{7E0760CE-3EF3-4AD7-9504-42CAD88CA7BA}" srcOrd="0" destOrd="0" presId="urn:microsoft.com/office/officeart/2005/8/layout/radial5"/>
    <dgm:cxn modelId="{2C256910-FE48-4308-A12B-4E3C27107C11}" type="presOf" srcId="{9ECE457D-BA0D-4945-8764-44826C17A137}" destId="{A15767DD-6383-409C-AB59-E5406380E660}" srcOrd="0" destOrd="0" presId="urn:microsoft.com/office/officeart/2005/8/layout/radial5"/>
    <dgm:cxn modelId="{D86C5C4E-E285-4865-9405-049D66C58646}" srcId="{60FB1B86-02A6-4A08-BFE7-13EF94D01DA5}" destId="{27FA8F82-20DD-4A0B-8FB3-AB42C23B2D62}" srcOrd="0" destOrd="0" parTransId="{65CA0DE3-4717-47C3-BD58-B84A5E386E0E}" sibTransId="{CDE7378D-A822-4BB4-837C-70117791546B}"/>
    <dgm:cxn modelId="{373DBBD1-C4ED-4608-BC35-74EACD1E2A28}" type="presOf" srcId="{81C94BD1-9E92-47E3-BA4C-016635EF7438}" destId="{16FF6647-2CBF-4143-8F7D-EED3E9372D10}" srcOrd="0" destOrd="0" presId="urn:microsoft.com/office/officeart/2005/8/layout/radial5"/>
    <dgm:cxn modelId="{726670A3-14D3-4A1C-AD25-759D75305BF7}" type="presOf" srcId="{1E1093E3-3AAD-440A-A41C-EFD355F757C2}" destId="{CF2BB22A-AD64-4FEF-B2A3-12F788B9E090}" srcOrd="0" destOrd="0" presId="urn:microsoft.com/office/officeart/2005/8/layout/radial5"/>
    <dgm:cxn modelId="{486E8DA3-DC8C-4F59-BE5D-F207DC361AF9}" type="presOf" srcId="{0EB2E09D-D68C-4DD1-B2DE-40E4D93A0881}" destId="{756F3702-AED6-45DC-B090-40650D7EA916}" srcOrd="1" destOrd="0" presId="urn:microsoft.com/office/officeart/2005/8/layout/radial5"/>
    <dgm:cxn modelId="{672DED09-FED2-4867-B75E-34A7AAEFF3AE}" srcId="{27FA8F82-20DD-4A0B-8FB3-AB42C23B2D62}" destId="{D2131557-4310-4BEF-87A8-C02FA1BA3029}" srcOrd="3" destOrd="0" parTransId="{81C94BD1-9E92-47E3-BA4C-016635EF7438}" sibTransId="{2F47B05C-ACCF-4A3A-93B9-E32ADF638390}"/>
    <dgm:cxn modelId="{4C229617-4240-46A9-A37D-3F126D1F8167}" type="presParOf" srcId="{2938FC07-2AB0-4013-8DC6-1DB40A9A69EF}" destId="{C72AD813-1BA2-4437-847E-F49EB2BB60FE}" srcOrd="0" destOrd="0" presId="urn:microsoft.com/office/officeart/2005/8/layout/radial5"/>
    <dgm:cxn modelId="{1F472C13-BAFF-4D45-8EA0-76F5AF4F27EF}" type="presParOf" srcId="{2938FC07-2AB0-4013-8DC6-1DB40A9A69EF}" destId="{CF2BB22A-AD64-4FEF-B2A3-12F788B9E090}" srcOrd="1" destOrd="0" presId="urn:microsoft.com/office/officeart/2005/8/layout/radial5"/>
    <dgm:cxn modelId="{D3893571-B064-4B2E-96D3-02A25CB48492}" type="presParOf" srcId="{CF2BB22A-AD64-4FEF-B2A3-12F788B9E090}" destId="{5CDB93A0-ECC6-48A2-8EBD-71002D79DE00}" srcOrd="0" destOrd="0" presId="urn:microsoft.com/office/officeart/2005/8/layout/radial5"/>
    <dgm:cxn modelId="{6F652419-5B59-4FD3-A67A-49BE787C04F9}" type="presParOf" srcId="{2938FC07-2AB0-4013-8DC6-1DB40A9A69EF}" destId="{486AA468-0C00-4BFE-9E6F-8CEF858581C0}" srcOrd="2" destOrd="0" presId="urn:microsoft.com/office/officeart/2005/8/layout/radial5"/>
    <dgm:cxn modelId="{BEE3CB93-59F4-421B-BD0B-98A66A900BCA}" type="presParOf" srcId="{2938FC07-2AB0-4013-8DC6-1DB40A9A69EF}" destId="{9E37D7D0-DB28-49D7-8D95-624DEBF96499}" srcOrd="3" destOrd="0" presId="urn:microsoft.com/office/officeart/2005/8/layout/radial5"/>
    <dgm:cxn modelId="{45E4F543-22F4-4B5A-BCAD-2357C7C04113}" type="presParOf" srcId="{9E37D7D0-DB28-49D7-8D95-624DEBF96499}" destId="{1C3A9708-EA2C-46EB-A0E4-80DD8BEA5247}" srcOrd="0" destOrd="0" presId="urn:microsoft.com/office/officeart/2005/8/layout/radial5"/>
    <dgm:cxn modelId="{A96E760A-FE39-4CCB-A15E-54526CEF12B6}" type="presParOf" srcId="{2938FC07-2AB0-4013-8DC6-1DB40A9A69EF}" destId="{A15767DD-6383-409C-AB59-E5406380E660}" srcOrd="4" destOrd="0" presId="urn:microsoft.com/office/officeart/2005/8/layout/radial5"/>
    <dgm:cxn modelId="{AB97D581-52AA-4F18-ABDC-FDE0CAC05B64}" type="presParOf" srcId="{2938FC07-2AB0-4013-8DC6-1DB40A9A69EF}" destId="{AE525371-9987-46EA-8396-E10978713A56}" srcOrd="5" destOrd="0" presId="urn:microsoft.com/office/officeart/2005/8/layout/radial5"/>
    <dgm:cxn modelId="{56F18CA5-8555-4033-8DA2-CC5E89A3EE0C}" type="presParOf" srcId="{AE525371-9987-46EA-8396-E10978713A56}" destId="{756F3702-AED6-45DC-B090-40650D7EA916}" srcOrd="0" destOrd="0" presId="urn:microsoft.com/office/officeart/2005/8/layout/radial5"/>
    <dgm:cxn modelId="{6DEFDB50-D1E4-4C6C-97CC-8C72EE7BB8A2}" type="presParOf" srcId="{2938FC07-2AB0-4013-8DC6-1DB40A9A69EF}" destId="{7E0760CE-3EF3-4AD7-9504-42CAD88CA7BA}" srcOrd="6" destOrd="0" presId="urn:microsoft.com/office/officeart/2005/8/layout/radial5"/>
    <dgm:cxn modelId="{6C664AF7-A2DE-4871-89F5-F406F894212E}" type="presParOf" srcId="{2938FC07-2AB0-4013-8DC6-1DB40A9A69EF}" destId="{16FF6647-2CBF-4143-8F7D-EED3E9372D10}" srcOrd="7" destOrd="0" presId="urn:microsoft.com/office/officeart/2005/8/layout/radial5"/>
    <dgm:cxn modelId="{7740B3E0-2045-42A9-988E-7B0DC74790D4}" type="presParOf" srcId="{16FF6647-2CBF-4143-8F7D-EED3E9372D10}" destId="{906F10BC-3785-4BF1-B1DA-1E80ECD9A87C}" srcOrd="0" destOrd="0" presId="urn:microsoft.com/office/officeart/2005/8/layout/radial5"/>
    <dgm:cxn modelId="{6595179F-7AA5-4F00-B694-9B11F0D135A2}" type="presParOf" srcId="{2938FC07-2AB0-4013-8DC6-1DB40A9A69EF}" destId="{C41FD5D8-95F6-43E1-8C51-0887034B5D16}"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560EEB5-D89B-45F0-8443-1A8D0F36A502}"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s-MX"/>
        </a:p>
      </dgm:t>
    </dgm:pt>
    <dgm:pt modelId="{DE031F9E-39B7-4FF8-AD69-64AD0BA49FC4}">
      <dgm:prSet phldrT="[Texto]" custT="1"/>
      <dgm:spPr/>
      <dgm:t>
        <a:bodyPr/>
        <a:lstStyle/>
        <a:p>
          <a:r>
            <a:rPr lang="es-MX" sz="2000" dirty="0" smtClean="0"/>
            <a:t>Fondo para el Fortalecimiento de la Infraestructura Estatal y Municipal</a:t>
          </a:r>
        </a:p>
      </dgm:t>
    </dgm:pt>
    <dgm:pt modelId="{C036C3ED-502F-46A4-BE3F-367DEA947CAA}" type="parTrans" cxnId="{4784D636-EE6C-43D3-8409-DC74E8D7DE3D}">
      <dgm:prSet/>
      <dgm:spPr/>
      <dgm:t>
        <a:bodyPr/>
        <a:lstStyle/>
        <a:p>
          <a:endParaRPr lang="es-MX"/>
        </a:p>
      </dgm:t>
    </dgm:pt>
    <dgm:pt modelId="{779EF47F-D527-4122-9465-2BCC1739A82A}" type="sibTrans" cxnId="{4784D636-EE6C-43D3-8409-DC74E8D7DE3D}">
      <dgm:prSet/>
      <dgm:spPr/>
      <dgm:t>
        <a:bodyPr/>
        <a:lstStyle/>
        <a:p>
          <a:endParaRPr lang="es-MX"/>
        </a:p>
      </dgm:t>
    </dgm:pt>
    <dgm:pt modelId="{3FDCE4D0-A783-4D6B-A89E-5E4E43DCC018}">
      <dgm:prSet phldrT="[Texto]" custT="1"/>
      <dgm:spPr/>
      <dgm:t>
        <a:bodyPr/>
        <a:lstStyle/>
        <a:p>
          <a:r>
            <a:rPr lang="es-MX" sz="2000" dirty="0" smtClean="0"/>
            <a:t>Fondo de Estabilización de los Ingresos de las Entidades Federativas</a:t>
          </a:r>
          <a:endParaRPr lang="es-MX" sz="2000" dirty="0"/>
        </a:p>
      </dgm:t>
    </dgm:pt>
    <dgm:pt modelId="{88EADD72-BE87-4F36-B728-3E7A51A21F8C}" type="parTrans" cxnId="{E134DED3-59B7-48BE-88A9-89CA28C849E6}">
      <dgm:prSet/>
      <dgm:spPr/>
      <dgm:t>
        <a:bodyPr/>
        <a:lstStyle/>
        <a:p>
          <a:endParaRPr lang="es-MX"/>
        </a:p>
      </dgm:t>
    </dgm:pt>
    <dgm:pt modelId="{A6723A7C-F80D-4D3C-8559-9CBED83B87AC}" type="sibTrans" cxnId="{E134DED3-59B7-48BE-88A9-89CA28C849E6}">
      <dgm:prSet/>
      <dgm:spPr/>
      <dgm:t>
        <a:bodyPr/>
        <a:lstStyle/>
        <a:p>
          <a:endParaRPr lang="es-MX"/>
        </a:p>
      </dgm:t>
    </dgm:pt>
    <dgm:pt modelId="{723464EB-8F76-470E-9D4E-CA6C72A3F045}">
      <dgm:prSet phldrT="[Texto]" custT="1"/>
      <dgm:spPr/>
      <dgm:t>
        <a:bodyPr/>
        <a:lstStyle/>
        <a:p>
          <a:pPr rtl="0"/>
          <a:r>
            <a:rPr lang="es-MX" sz="1800" dirty="0" smtClean="0"/>
            <a:t>Se destinan a compensar la disminución en las participaciones en ingresos federales, a consecuencia de una reducción de ésta con respecto a lo estimado en la Ley de Ingresos de la Federación del ejercicio fiscal que corresponda.</a:t>
          </a:r>
          <a:endParaRPr lang="es-MX" sz="1800" dirty="0"/>
        </a:p>
      </dgm:t>
    </dgm:pt>
    <dgm:pt modelId="{30AAC6C6-6614-4521-B1A8-8D0FCA67054B}" type="parTrans" cxnId="{439D553E-A06D-4B52-9990-BA735E94F1CF}">
      <dgm:prSet/>
      <dgm:spPr/>
      <dgm:t>
        <a:bodyPr/>
        <a:lstStyle/>
        <a:p>
          <a:endParaRPr lang="es-MX"/>
        </a:p>
      </dgm:t>
    </dgm:pt>
    <dgm:pt modelId="{3A0C3D61-3BFF-40A4-AC9E-40DCEDDAB257}" type="sibTrans" cxnId="{439D553E-A06D-4B52-9990-BA735E94F1CF}">
      <dgm:prSet/>
      <dgm:spPr/>
      <dgm:t>
        <a:bodyPr/>
        <a:lstStyle/>
        <a:p>
          <a:endParaRPr lang="es-MX"/>
        </a:p>
      </dgm:t>
    </dgm:pt>
    <dgm:pt modelId="{A3A360BF-780D-449D-86FE-2E4A41485079}">
      <dgm:prSet phldrT="[Texto]" custT="1"/>
      <dgm:spPr/>
      <dgm:t>
        <a:bodyPr/>
        <a:lstStyle/>
        <a:p>
          <a:r>
            <a:rPr lang="es-MX" sz="2000" dirty="0" smtClean="0"/>
            <a:t>Fondo Sur-Sureste</a:t>
          </a:r>
          <a:endParaRPr lang="es-MX" sz="2000" dirty="0"/>
        </a:p>
      </dgm:t>
    </dgm:pt>
    <dgm:pt modelId="{AB57AC49-7816-47D4-8D0A-E69EF683A626}" type="parTrans" cxnId="{43450518-EF1B-4906-B5FA-6EF66AAB6616}">
      <dgm:prSet/>
      <dgm:spPr/>
      <dgm:t>
        <a:bodyPr/>
        <a:lstStyle/>
        <a:p>
          <a:endParaRPr lang="es-MX"/>
        </a:p>
      </dgm:t>
    </dgm:pt>
    <dgm:pt modelId="{8F407851-6829-439D-AB5C-3EDDDEFD6000}" type="sibTrans" cxnId="{43450518-EF1B-4906-B5FA-6EF66AAB6616}">
      <dgm:prSet/>
      <dgm:spPr/>
      <dgm:t>
        <a:bodyPr/>
        <a:lstStyle/>
        <a:p>
          <a:endParaRPr lang="es-MX"/>
        </a:p>
      </dgm:t>
    </dgm:pt>
    <dgm:pt modelId="{AC8423FF-8D5E-4851-8201-F25E38261A82}">
      <dgm:prSet phldrT="[Texto]" custT="1"/>
      <dgm:spPr/>
      <dgm:t>
        <a:bodyPr/>
        <a:lstStyle/>
        <a:p>
          <a:r>
            <a:rPr lang="es-MX" sz="1800" dirty="0" smtClean="0"/>
            <a:t>Otorgamiento de subsidios para sufragar total o parcialmente el costo de la elaboración de estudios, programas y/o proyectos de inversión en infraestructura y equipamiento para el desarrollo de las entidades federativas que conforman dicha región</a:t>
          </a:r>
          <a:endParaRPr lang="es-MX" sz="1800" dirty="0"/>
        </a:p>
      </dgm:t>
    </dgm:pt>
    <dgm:pt modelId="{C589E19F-E9B1-44B7-90A4-8B32E08BB645}" type="parTrans" cxnId="{DBC4252B-05CF-42DA-B7F3-FE66C974A74F}">
      <dgm:prSet/>
      <dgm:spPr/>
      <dgm:t>
        <a:bodyPr/>
        <a:lstStyle/>
        <a:p>
          <a:endParaRPr lang="es-MX"/>
        </a:p>
      </dgm:t>
    </dgm:pt>
    <dgm:pt modelId="{663AFF9F-B15F-45D2-8F0F-3C1A21C5A09E}" type="sibTrans" cxnId="{DBC4252B-05CF-42DA-B7F3-FE66C974A74F}">
      <dgm:prSet/>
      <dgm:spPr/>
      <dgm:t>
        <a:bodyPr/>
        <a:lstStyle/>
        <a:p>
          <a:endParaRPr lang="es-MX"/>
        </a:p>
      </dgm:t>
    </dgm:pt>
    <dgm:pt modelId="{CCDECB23-9380-4900-B1E1-22516ADB930F}">
      <dgm:prSet phldrT="[Texto]" custT="1"/>
      <dgm:spPr/>
      <dgm:t>
        <a:bodyPr/>
        <a:lstStyle/>
        <a:p>
          <a:r>
            <a:rPr lang="es-MX" sz="1800" dirty="0" smtClean="0"/>
            <a:t>Proyectos de obra pública de pavimentación, mantenimiento de vías, drenaje y alcantarillado, alumbrado, rehabilitación de espacios educativos, culturales, deportivos, entre otros.</a:t>
          </a:r>
          <a:endParaRPr lang="es-MX" sz="1800" dirty="0"/>
        </a:p>
      </dgm:t>
    </dgm:pt>
    <dgm:pt modelId="{0F5FD476-F2DF-4B36-BB41-5C3668C15795}" type="parTrans" cxnId="{02E2A463-33CF-4D5A-856E-99218F5050EC}">
      <dgm:prSet/>
      <dgm:spPr/>
      <dgm:t>
        <a:bodyPr/>
        <a:lstStyle/>
        <a:p>
          <a:endParaRPr lang="es-MX"/>
        </a:p>
      </dgm:t>
    </dgm:pt>
    <dgm:pt modelId="{C9F2FDBF-7D9F-4F6F-BFBB-F369C49CE81E}" type="sibTrans" cxnId="{02E2A463-33CF-4D5A-856E-99218F5050EC}">
      <dgm:prSet/>
      <dgm:spPr/>
      <dgm:t>
        <a:bodyPr/>
        <a:lstStyle/>
        <a:p>
          <a:endParaRPr lang="es-MX"/>
        </a:p>
      </dgm:t>
    </dgm:pt>
    <dgm:pt modelId="{DA879E94-6F57-4A4F-87D0-A9818E9EC802}">
      <dgm:prSet phldrT="[Texto]" custT="1"/>
      <dgm:spPr/>
      <dgm:t>
        <a:bodyPr/>
        <a:lstStyle/>
        <a:p>
          <a:r>
            <a:rPr lang="es-MX" sz="1800" dirty="0" smtClean="0"/>
            <a:t>Ampliaciones otorgadas por los legisladores</a:t>
          </a:r>
          <a:endParaRPr lang="es-MX" sz="1800" dirty="0"/>
        </a:p>
      </dgm:t>
    </dgm:pt>
    <dgm:pt modelId="{DE00EB5F-03A4-4C60-8DD4-7BDE96239824}" type="parTrans" cxnId="{92BDC9AF-F588-47FE-97EC-4460EEAEE708}">
      <dgm:prSet/>
      <dgm:spPr/>
      <dgm:t>
        <a:bodyPr/>
        <a:lstStyle/>
        <a:p>
          <a:endParaRPr lang="es-MX"/>
        </a:p>
      </dgm:t>
    </dgm:pt>
    <dgm:pt modelId="{38E78C54-1D65-4BDB-A44F-B0F3DE67F59C}" type="sibTrans" cxnId="{92BDC9AF-F588-47FE-97EC-4460EEAEE708}">
      <dgm:prSet/>
      <dgm:spPr/>
      <dgm:t>
        <a:bodyPr/>
        <a:lstStyle/>
        <a:p>
          <a:endParaRPr lang="es-MX"/>
        </a:p>
      </dgm:t>
    </dgm:pt>
    <dgm:pt modelId="{91DC0899-1852-42AF-80C4-53504D6AFF19}" type="pres">
      <dgm:prSet presAssocID="{F560EEB5-D89B-45F0-8443-1A8D0F36A502}" presName="Name0" presStyleCnt="0">
        <dgm:presLayoutVars>
          <dgm:dir/>
          <dgm:animLvl val="lvl"/>
          <dgm:resizeHandles val="exact"/>
        </dgm:presLayoutVars>
      </dgm:prSet>
      <dgm:spPr/>
      <dgm:t>
        <a:bodyPr/>
        <a:lstStyle/>
        <a:p>
          <a:endParaRPr lang="es-MX"/>
        </a:p>
      </dgm:t>
    </dgm:pt>
    <dgm:pt modelId="{19272E89-CC5D-4E6C-88A6-5CC645BAB0AD}" type="pres">
      <dgm:prSet presAssocID="{DE031F9E-39B7-4FF8-AD69-64AD0BA49FC4}" presName="composite" presStyleCnt="0"/>
      <dgm:spPr/>
      <dgm:t>
        <a:bodyPr/>
        <a:lstStyle/>
        <a:p>
          <a:endParaRPr lang="es-MX"/>
        </a:p>
      </dgm:t>
    </dgm:pt>
    <dgm:pt modelId="{37F64C26-1BB0-4E2B-B81C-48B6AAEF9145}" type="pres">
      <dgm:prSet presAssocID="{DE031F9E-39B7-4FF8-AD69-64AD0BA49FC4}" presName="parTx" presStyleLbl="alignNode1" presStyleIdx="0" presStyleCnt="3">
        <dgm:presLayoutVars>
          <dgm:chMax val="0"/>
          <dgm:chPref val="0"/>
          <dgm:bulletEnabled val="1"/>
        </dgm:presLayoutVars>
      </dgm:prSet>
      <dgm:spPr/>
      <dgm:t>
        <a:bodyPr/>
        <a:lstStyle/>
        <a:p>
          <a:endParaRPr lang="es-MX"/>
        </a:p>
      </dgm:t>
    </dgm:pt>
    <dgm:pt modelId="{C4DD2FA8-EF41-4462-8C18-23C2EDC3B15D}" type="pres">
      <dgm:prSet presAssocID="{DE031F9E-39B7-4FF8-AD69-64AD0BA49FC4}" presName="desTx" presStyleLbl="alignAccFollowNode1" presStyleIdx="0" presStyleCnt="3">
        <dgm:presLayoutVars>
          <dgm:bulletEnabled val="1"/>
        </dgm:presLayoutVars>
      </dgm:prSet>
      <dgm:spPr/>
      <dgm:t>
        <a:bodyPr/>
        <a:lstStyle/>
        <a:p>
          <a:endParaRPr lang="es-MX"/>
        </a:p>
      </dgm:t>
    </dgm:pt>
    <dgm:pt modelId="{D3ECEED4-E3B9-4CD9-95AE-DB4B84110680}" type="pres">
      <dgm:prSet presAssocID="{779EF47F-D527-4122-9465-2BCC1739A82A}" presName="space" presStyleCnt="0"/>
      <dgm:spPr/>
      <dgm:t>
        <a:bodyPr/>
        <a:lstStyle/>
        <a:p>
          <a:endParaRPr lang="es-MX"/>
        </a:p>
      </dgm:t>
    </dgm:pt>
    <dgm:pt modelId="{33A132D9-59D6-4F2C-97D6-E9BD764C517A}" type="pres">
      <dgm:prSet presAssocID="{3FDCE4D0-A783-4D6B-A89E-5E4E43DCC018}" presName="composite" presStyleCnt="0"/>
      <dgm:spPr/>
      <dgm:t>
        <a:bodyPr/>
        <a:lstStyle/>
        <a:p>
          <a:endParaRPr lang="es-MX"/>
        </a:p>
      </dgm:t>
    </dgm:pt>
    <dgm:pt modelId="{30F22395-C3AA-4F7B-8BA4-5B94B80EFAC6}" type="pres">
      <dgm:prSet presAssocID="{3FDCE4D0-A783-4D6B-A89E-5E4E43DCC018}" presName="parTx" presStyleLbl="alignNode1" presStyleIdx="1" presStyleCnt="3">
        <dgm:presLayoutVars>
          <dgm:chMax val="0"/>
          <dgm:chPref val="0"/>
          <dgm:bulletEnabled val="1"/>
        </dgm:presLayoutVars>
      </dgm:prSet>
      <dgm:spPr/>
      <dgm:t>
        <a:bodyPr/>
        <a:lstStyle/>
        <a:p>
          <a:endParaRPr lang="es-MX"/>
        </a:p>
      </dgm:t>
    </dgm:pt>
    <dgm:pt modelId="{2C6D0B3F-0E5A-4F23-9514-F78C90E87745}" type="pres">
      <dgm:prSet presAssocID="{3FDCE4D0-A783-4D6B-A89E-5E4E43DCC018}" presName="desTx" presStyleLbl="alignAccFollowNode1" presStyleIdx="1" presStyleCnt="3">
        <dgm:presLayoutVars>
          <dgm:bulletEnabled val="1"/>
        </dgm:presLayoutVars>
      </dgm:prSet>
      <dgm:spPr/>
      <dgm:t>
        <a:bodyPr/>
        <a:lstStyle/>
        <a:p>
          <a:endParaRPr lang="es-MX"/>
        </a:p>
      </dgm:t>
    </dgm:pt>
    <dgm:pt modelId="{318E4FD7-0488-42FC-9968-97A628DB134D}" type="pres">
      <dgm:prSet presAssocID="{A6723A7C-F80D-4D3C-8559-9CBED83B87AC}" presName="space" presStyleCnt="0"/>
      <dgm:spPr/>
      <dgm:t>
        <a:bodyPr/>
        <a:lstStyle/>
        <a:p>
          <a:endParaRPr lang="es-MX"/>
        </a:p>
      </dgm:t>
    </dgm:pt>
    <dgm:pt modelId="{DB2ED511-46DE-46D3-975B-ACFED094D89B}" type="pres">
      <dgm:prSet presAssocID="{A3A360BF-780D-449D-86FE-2E4A41485079}" presName="composite" presStyleCnt="0"/>
      <dgm:spPr/>
      <dgm:t>
        <a:bodyPr/>
        <a:lstStyle/>
        <a:p>
          <a:endParaRPr lang="es-MX"/>
        </a:p>
      </dgm:t>
    </dgm:pt>
    <dgm:pt modelId="{B8505729-3018-4F43-956F-BF605966390B}" type="pres">
      <dgm:prSet presAssocID="{A3A360BF-780D-449D-86FE-2E4A41485079}" presName="parTx" presStyleLbl="alignNode1" presStyleIdx="2" presStyleCnt="3">
        <dgm:presLayoutVars>
          <dgm:chMax val="0"/>
          <dgm:chPref val="0"/>
          <dgm:bulletEnabled val="1"/>
        </dgm:presLayoutVars>
      </dgm:prSet>
      <dgm:spPr/>
      <dgm:t>
        <a:bodyPr/>
        <a:lstStyle/>
        <a:p>
          <a:endParaRPr lang="es-MX"/>
        </a:p>
      </dgm:t>
    </dgm:pt>
    <dgm:pt modelId="{A740D7C3-8DE0-4732-9834-B39075A88962}" type="pres">
      <dgm:prSet presAssocID="{A3A360BF-780D-449D-86FE-2E4A41485079}" presName="desTx" presStyleLbl="alignAccFollowNode1" presStyleIdx="2" presStyleCnt="3">
        <dgm:presLayoutVars>
          <dgm:bulletEnabled val="1"/>
        </dgm:presLayoutVars>
      </dgm:prSet>
      <dgm:spPr/>
      <dgm:t>
        <a:bodyPr/>
        <a:lstStyle/>
        <a:p>
          <a:endParaRPr lang="es-MX"/>
        </a:p>
      </dgm:t>
    </dgm:pt>
  </dgm:ptLst>
  <dgm:cxnLst>
    <dgm:cxn modelId="{183C3362-D005-45B9-818B-231203ED6BD2}" type="presOf" srcId="{3FDCE4D0-A783-4D6B-A89E-5E4E43DCC018}" destId="{30F22395-C3AA-4F7B-8BA4-5B94B80EFAC6}" srcOrd="0" destOrd="0" presId="urn:microsoft.com/office/officeart/2005/8/layout/hList1"/>
    <dgm:cxn modelId="{202D5624-4592-4185-B1D0-CEFC5717938D}" type="presOf" srcId="{DE031F9E-39B7-4FF8-AD69-64AD0BA49FC4}" destId="{37F64C26-1BB0-4E2B-B81C-48B6AAEF9145}" srcOrd="0" destOrd="0" presId="urn:microsoft.com/office/officeart/2005/8/layout/hList1"/>
    <dgm:cxn modelId="{9639FE97-D811-4D61-B2A9-2DCCE9C0049D}" type="presOf" srcId="{F560EEB5-D89B-45F0-8443-1A8D0F36A502}" destId="{91DC0899-1852-42AF-80C4-53504D6AFF19}" srcOrd="0" destOrd="0" presId="urn:microsoft.com/office/officeart/2005/8/layout/hList1"/>
    <dgm:cxn modelId="{92BDC9AF-F588-47FE-97EC-4460EEAEE708}" srcId="{DE031F9E-39B7-4FF8-AD69-64AD0BA49FC4}" destId="{DA879E94-6F57-4A4F-87D0-A9818E9EC802}" srcOrd="1" destOrd="0" parTransId="{DE00EB5F-03A4-4C60-8DD4-7BDE96239824}" sibTransId="{38E78C54-1D65-4BDB-A44F-B0F3DE67F59C}"/>
    <dgm:cxn modelId="{FE8B4574-D38A-4821-B4E8-C408A52530AF}" type="presOf" srcId="{A3A360BF-780D-449D-86FE-2E4A41485079}" destId="{B8505729-3018-4F43-956F-BF605966390B}" srcOrd="0" destOrd="0" presId="urn:microsoft.com/office/officeart/2005/8/layout/hList1"/>
    <dgm:cxn modelId="{43450518-EF1B-4906-B5FA-6EF66AAB6616}" srcId="{F560EEB5-D89B-45F0-8443-1A8D0F36A502}" destId="{A3A360BF-780D-449D-86FE-2E4A41485079}" srcOrd="2" destOrd="0" parTransId="{AB57AC49-7816-47D4-8D0A-E69EF683A626}" sibTransId="{8F407851-6829-439D-AB5C-3EDDDEFD6000}"/>
    <dgm:cxn modelId="{02E2A463-33CF-4D5A-856E-99218F5050EC}" srcId="{DE031F9E-39B7-4FF8-AD69-64AD0BA49FC4}" destId="{CCDECB23-9380-4900-B1E1-22516ADB930F}" srcOrd="0" destOrd="0" parTransId="{0F5FD476-F2DF-4B36-BB41-5C3668C15795}" sibTransId="{C9F2FDBF-7D9F-4F6F-BFBB-F369C49CE81E}"/>
    <dgm:cxn modelId="{4784D636-EE6C-43D3-8409-DC74E8D7DE3D}" srcId="{F560EEB5-D89B-45F0-8443-1A8D0F36A502}" destId="{DE031F9E-39B7-4FF8-AD69-64AD0BA49FC4}" srcOrd="0" destOrd="0" parTransId="{C036C3ED-502F-46A4-BE3F-367DEA947CAA}" sibTransId="{779EF47F-D527-4122-9465-2BCC1739A82A}"/>
    <dgm:cxn modelId="{1E10A1DA-F030-4340-A8BA-B2383015A32F}" type="presOf" srcId="{723464EB-8F76-470E-9D4E-CA6C72A3F045}" destId="{2C6D0B3F-0E5A-4F23-9514-F78C90E87745}" srcOrd="0" destOrd="0" presId="urn:microsoft.com/office/officeart/2005/8/layout/hList1"/>
    <dgm:cxn modelId="{E134DED3-59B7-48BE-88A9-89CA28C849E6}" srcId="{F560EEB5-D89B-45F0-8443-1A8D0F36A502}" destId="{3FDCE4D0-A783-4D6B-A89E-5E4E43DCC018}" srcOrd="1" destOrd="0" parTransId="{88EADD72-BE87-4F36-B728-3E7A51A21F8C}" sibTransId="{A6723A7C-F80D-4D3C-8559-9CBED83B87AC}"/>
    <dgm:cxn modelId="{89DF9D9C-3E49-4EB5-8CD8-6D72CA281488}" type="presOf" srcId="{DA879E94-6F57-4A4F-87D0-A9818E9EC802}" destId="{C4DD2FA8-EF41-4462-8C18-23C2EDC3B15D}" srcOrd="0" destOrd="1" presId="urn:microsoft.com/office/officeart/2005/8/layout/hList1"/>
    <dgm:cxn modelId="{439D553E-A06D-4B52-9990-BA735E94F1CF}" srcId="{3FDCE4D0-A783-4D6B-A89E-5E4E43DCC018}" destId="{723464EB-8F76-470E-9D4E-CA6C72A3F045}" srcOrd="0" destOrd="0" parTransId="{30AAC6C6-6614-4521-B1A8-8D0FCA67054B}" sibTransId="{3A0C3D61-3BFF-40A4-AC9E-40DCEDDAB257}"/>
    <dgm:cxn modelId="{DBC4252B-05CF-42DA-B7F3-FE66C974A74F}" srcId="{A3A360BF-780D-449D-86FE-2E4A41485079}" destId="{AC8423FF-8D5E-4851-8201-F25E38261A82}" srcOrd="0" destOrd="0" parTransId="{C589E19F-E9B1-44B7-90A4-8B32E08BB645}" sibTransId="{663AFF9F-B15F-45D2-8F0F-3C1A21C5A09E}"/>
    <dgm:cxn modelId="{5B6F869D-AE58-42B3-A5C0-E0BAA34A94BD}" type="presOf" srcId="{AC8423FF-8D5E-4851-8201-F25E38261A82}" destId="{A740D7C3-8DE0-4732-9834-B39075A88962}" srcOrd="0" destOrd="0" presId="urn:microsoft.com/office/officeart/2005/8/layout/hList1"/>
    <dgm:cxn modelId="{C21AC16F-1252-4DBB-A8D0-6BE02F02ECD4}" type="presOf" srcId="{CCDECB23-9380-4900-B1E1-22516ADB930F}" destId="{C4DD2FA8-EF41-4462-8C18-23C2EDC3B15D}" srcOrd="0" destOrd="0" presId="urn:microsoft.com/office/officeart/2005/8/layout/hList1"/>
    <dgm:cxn modelId="{4E1C7BEE-7BA0-4F90-9F97-ADA36A1BD254}" type="presParOf" srcId="{91DC0899-1852-42AF-80C4-53504D6AFF19}" destId="{19272E89-CC5D-4E6C-88A6-5CC645BAB0AD}" srcOrd="0" destOrd="0" presId="urn:microsoft.com/office/officeart/2005/8/layout/hList1"/>
    <dgm:cxn modelId="{1B8F3D8C-B9CE-4457-9DE0-DA01ADFB7A70}" type="presParOf" srcId="{19272E89-CC5D-4E6C-88A6-5CC645BAB0AD}" destId="{37F64C26-1BB0-4E2B-B81C-48B6AAEF9145}" srcOrd="0" destOrd="0" presId="urn:microsoft.com/office/officeart/2005/8/layout/hList1"/>
    <dgm:cxn modelId="{09DBD79B-9753-48BE-A6CF-834CAF4F8218}" type="presParOf" srcId="{19272E89-CC5D-4E6C-88A6-5CC645BAB0AD}" destId="{C4DD2FA8-EF41-4462-8C18-23C2EDC3B15D}" srcOrd="1" destOrd="0" presId="urn:microsoft.com/office/officeart/2005/8/layout/hList1"/>
    <dgm:cxn modelId="{FED60F46-D7E9-408A-96D7-C7AB5E6038A5}" type="presParOf" srcId="{91DC0899-1852-42AF-80C4-53504D6AFF19}" destId="{D3ECEED4-E3B9-4CD9-95AE-DB4B84110680}" srcOrd="1" destOrd="0" presId="urn:microsoft.com/office/officeart/2005/8/layout/hList1"/>
    <dgm:cxn modelId="{F0F0C8FC-51DC-48A0-ACC5-EB5AB5D47F4A}" type="presParOf" srcId="{91DC0899-1852-42AF-80C4-53504D6AFF19}" destId="{33A132D9-59D6-4F2C-97D6-E9BD764C517A}" srcOrd="2" destOrd="0" presId="urn:microsoft.com/office/officeart/2005/8/layout/hList1"/>
    <dgm:cxn modelId="{C5FC3AD1-17CC-4C18-9F37-2E3125BFF54C}" type="presParOf" srcId="{33A132D9-59D6-4F2C-97D6-E9BD764C517A}" destId="{30F22395-C3AA-4F7B-8BA4-5B94B80EFAC6}" srcOrd="0" destOrd="0" presId="urn:microsoft.com/office/officeart/2005/8/layout/hList1"/>
    <dgm:cxn modelId="{6EC2AB9C-7706-4C5B-897E-AED192FB2B86}" type="presParOf" srcId="{33A132D9-59D6-4F2C-97D6-E9BD764C517A}" destId="{2C6D0B3F-0E5A-4F23-9514-F78C90E87745}" srcOrd="1" destOrd="0" presId="urn:microsoft.com/office/officeart/2005/8/layout/hList1"/>
    <dgm:cxn modelId="{2923BD0A-3D14-471A-8243-278B1C26FA35}" type="presParOf" srcId="{91DC0899-1852-42AF-80C4-53504D6AFF19}" destId="{318E4FD7-0488-42FC-9968-97A628DB134D}" srcOrd="3" destOrd="0" presId="urn:microsoft.com/office/officeart/2005/8/layout/hList1"/>
    <dgm:cxn modelId="{68ADD06C-03EE-4978-9080-C4B4E2DE7981}" type="presParOf" srcId="{91DC0899-1852-42AF-80C4-53504D6AFF19}" destId="{DB2ED511-46DE-46D3-975B-ACFED094D89B}" srcOrd="4" destOrd="0" presId="urn:microsoft.com/office/officeart/2005/8/layout/hList1"/>
    <dgm:cxn modelId="{143A5E3B-029F-40B7-B35B-F6851C576439}" type="presParOf" srcId="{DB2ED511-46DE-46D3-975B-ACFED094D89B}" destId="{B8505729-3018-4F43-956F-BF605966390B}" srcOrd="0" destOrd="0" presId="urn:microsoft.com/office/officeart/2005/8/layout/hList1"/>
    <dgm:cxn modelId="{93A2C92F-B73F-45F4-B9D2-15E59C8A8126}" type="presParOf" srcId="{DB2ED511-46DE-46D3-975B-ACFED094D89B}" destId="{A740D7C3-8DE0-4732-9834-B39075A8896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560EEB5-D89B-45F0-8443-1A8D0F36A502}"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s-MX"/>
        </a:p>
      </dgm:t>
    </dgm:pt>
    <dgm:pt modelId="{DE031F9E-39B7-4FF8-AD69-64AD0BA49FC4}">
      <dgm:prSet phldrT="[Texto]"/>
      <dgm:spPr/>
      <dgm:t>
        <a:bodyPr/>
        <a:lstStyle/>
        <a:p>
          <a:r>
            <a:rPr lang="es-MX" dirty="0" smtClean="0"/>
            <a:t>Programas Regionales</a:t>
          </a:r>
          <a:endParaRPr lang="es-MX" dirty="0"/>
        </a:p>
      </dgm:t>
    </dgm:pt>
    <dgm:pt modelId="{C036C3ED-502F-46A4-BE3F-367DEA947CAA}" type="parTrans" cxnId="{4784D636-EE6C-43D3-8409-DC74E8D7DE3D}">
      <dgm:prSet/>
      <dgm:spPr/>
      <dgm:t>
        <a:bodyPr/>
        <a:lstStyle/>
        <a:p>
          <a:endParaRPr lang="es-MX"/>
        </a:p>
      </dgm:t>
    </dgm:pt>
    <dgm:pt modelId="{779EF47F-D527-4122-9465-2BCC1739A82A}" type="sibTrans" cxnId="{4784D636-EE6C-43D3-8409-DC74E8D7DE3D}">
      <dgm:prSet/>
      <dgm:spPr/>
      <dgm:t>
        <a:bodyPr/>
        <a:lstStyle/>
        <a:p>
          <a:endParaRPr lang="es-MX"/>
        </a:p>
      </dgm:t>
    </dgm:pt>
    <dgm:pt modelId="{3FDCE4D0-A783-4D6B-A89E-5E4E43DCC018}">
      <dgm:prSet phldrT="[Texto]"/>
      <dgm:spPr/>
      <dgm:t>
        <a:bodyPr/>
        <a:lstStyle/>
        <a:p>
          <a:r>
            <a:rPr lang="es-MX" dirty="0" smtClean="0"/>
            <a:t>Fondo para Fronteras</a:t>
          </a:r>
          <a:endParaRPr lang="es-MX" dirty="0"/>
        </a:p>
      </dgm:t>
    </dgm:pt>
    <dgm:pt modelId="{88EADD72-BE87-4F36-B728-3E7A51A21F8C}" type="parTrans" cxnId="{E134DED3-59B7-48BE-88A9-89CA28C849E6}">
      <dgm:prSet/>
      <dgm:spPr/>
      <dgm:t>
        <a:bodyPr/>
        <a:lstStyle/>
        <a:p>
          <a:endParaRPr lang="es-MX"/>
        </a:p>
      </dgm:t>
    </dgm:pt>
    <dgm:pt modelId="{A6723A7C-F80D-4D3C-8559-9CBED83B87AC}" type="sibTrans" cxnId="{E134DED3-59B7-48BE-88A9-89CA28C849E6}">
      <dgm:prSet/>
      <dgm:spPr/>
      <dgm:t>
        <a:bodyPr/>
        <a:lstStyle/>
        <a:p>
          <a:endParaRPr lang="es-MX"/>
        </a:p>
      </dgm:t>
    </dgm:pt>
    <dgm:pt modelId="{723464EB-8F76-470E-9D4E-CA6C72A3F045}">
      <dgm:prSet phldrT="[Texto]"/>
      <dgm:spPr/>
      <dgm:t>
        <a:bodyPr/>
        <a:lstStyle/>
        <a:p>
          <a:r>
            <a:rPr lang="es-MX" dirty="0" smtClean="0"/>
            <a:t>Subsidios para contribuir al desarrollo  social y económico de las entidades federativas en cuyo territorio se encuentren las líneas divisorias internacionales del norte y sur del país, incluyendo al Estado de Baja California Sur</a:t>
          </a:r>
          <a:endParaRPr lang="es-MX" dirty="0"/>
        </a:p>
      </dgm:t>
    </dgm:pt>
    <dgm:pt modelId="{30AAC6C6-6614-4521-B1A8-8D0FCA67054B}" type="parTrans" cxnId="{439D553E-A06D-4B52-9990-BA735E94F1CF}">
      <dgm:prSet/>
      <dgm:spPr/>
      <dgm:t>
        <a:bodyPr/>
        <a:lstStyle/>
        <a:p>
          <a:endParaRPr lang="es-MX"/>
        </a:p>
      </dgm:t>
    </dgm:pt>
    <dgm:pt modelId="{3A0C3D61-3BFF-40A4-AC9E-40DCEDDAB257}" type="sibTrans" cxnId="{439D553E-A06D-4B52-9990-BA735E94F1CF}">
      <dgm:prSet/>
      <dgm:spPr/>
      <dgm:t>
        <a:bodyPr/>
        <a:lstStyle/>
        <a:p>
          <a:endParaRPr lang="es-MX"/>
        </a:p>
      </dgm:t>
    </dgm:pt>
    <dgm:pt modelId="{A3A360BF-780D-449D-86FE-2E4A41485079}">
      <dgm:prSet phldrT="[Texto]"/>
      <dgm:spPr/>
      <dgm:t>
        <a:bodyPr/>
        <a:lstStyle/>
        <a:p>
          <a:r>
            <a:rPr lang="es-MX" dirty="0" smtClean="0"/>
            <a:t>Fondo de Capitalidad</a:t>
          </a:r>
          <a:endParaRPr lang="es-MX" dirty="0"/>
        </a:p>
      </dgm:t>
    </dgm:pt>
    <dgm:pt modelId="{AB57AC49-7816-47D4-8D0A-E69EF683A626}" type="parTrans" cxnId="{43450518-EF1B-4906-B5FA-6EF66AAB6616}">
      <dgm:prSet/>
      <dgm:spPr/>
      <dgm:t>
        <a:bodyPr/>
        <a:lstStyle/>
        <a:p>
          <a:endParaRPr lang="es-MX"/>
        </a:p>
      </dgm:t>
    </dgm:pt>
    <dgm:pt modelId="{8F407851-6829-439D-AB5C-3EDDDEFD6000}" type="sibTrans" cxnId="{43450518-EF1B-4906-B5FA-6EF66AAB6616}">
      <dgm:prSet/>
      <dgm:spPr/>
      <dgm:t>
        <a:bodyPr/>
        <a:lstStyle/>
        <a:p>
          <a:endParaRPr lang="es-MX"/>
        </a:p>
      </dgm:t>
    </dgm:pt>
    <dgm:pt modelId="{AC8423FF-8D5E-4851-8201-F25E38261A82}">
      <dgm:prSet phldrT="[Texto]"/>
      <dgm:spPr/>
      <dgm:t>
        <a:bodyPr/>
        <a:lstStyle/>
        <a:p>
          <a:r>
            <a:rPr lang="es-ES" dirty="0" smtClean="0"/>
            <a:t>Infraestructura y equipamiento en materia de procuración de justicia, protección civil, rescate y vigilancia.</a:t>
          </a:r>
          <a:endParaRPr lang="es-MX" dirty="0"/>
        </a:p>
      </dgm:t>
    </dgm:pt>
    <dgm:pt modelId="{C589E19F-E9B1-44B7-90A4-8B32E08BB645}" type="parTrans" cxnId="{DBC4252B-05CF-42DA-B7F3-FE66C974A74F}">
      <dgm:prSet/>
      <dgm:spPr/>
      <dgm:t>
        <a:bodyPr/>
        <a:lstStyle/>
        <a:p>
          <a:endParaRPr lang="es-MX"/>
        </a:p>
      </dgm:t>
    </dgm:pt>
    <dgm:pt modelId="{663AFF9F-B15F-45D2-8F0F-3C1A21C5A09E}" type="sibTrans" cxnId="{DBC4252B-05CF-42DA-B7F3-FE66C974A74F}">
      <dgm:prSet/>
      <dgm:spPr/>
      <dgm:t>
        <a:bodyPr/>
        <a:lstStyle/>
        <a:p>
          <a:endParaRPr lang="es-MX"/>
        </a:p>
      </dgm:t>
    </dgm:pt>
    <dgm:pt modelId="{CCDECB23-9380-4900-B1E1-22516ADB930F}">
      <dgm:prSet phldrT="[Texto]"/>
      <dgm:spPr/>
      <dgm:t>
        <a:bodyPr/>
        <a:lstStyle/>
        <a:p>
          <a:r>
            <a:rPr lang="es-MX" dirty="0" smtClean="0"/>
            <a:t>Ejecución de proyectos de infraestructura y equipamiento en las entidades federativas</a:t>
          </a:r>
          <a:endParaRPr lang="es-MX" dirty="0"/>
        </a:p>
      </dgm:t>
    </dgm:pt>
    <dgm:pt modelId="{0F5FD476-F2DF-4B36-BB41-5C3668C15795}" type="parTrans" cxnId="{02E2A463-33CF-4D5A-856E-99218F5050EC}">
      <dgm:prSet/>
      <dgm:spPr/>
      <dgm:t>
        <a:bodyPr/>
        <a:lstStyle/>
        <a:p>
          <a:endParaRPr lang="es-MX"/>
        </a:p>
      </dgm:t>
    </dgm:pt>
    <dgm:pt modelId="{C9F2FDBF-7D9F-4F6F-BFBB-F369C49CE81E}" type="sibTrans" cxnId="{02E2A463-33CF-4D5A-856E-99218F5050EC}">
      <dgm:prSet/>
      <dgm:spPr/>
      <dgm:t>
        <a:bodyPr/>
        <a:lstStyle/>
        <a:p>
          <a:endParaRPr lang="es-MX"/>
        </a:p>
      </dgm:t>
    </dgm:pt>
    <dgm:pt modelId="{0F8CC045-144B-4F88-9555-1EEDD5AEB76D}">
      <dgm:prSet phldrT="[Texto]"/>
      <dgm:spPr/>
      <dgm:t>
        <a:bodyPr/>
        <a:lstStyle/>
        <a:p>
          <a:r>
            <a:rPr lang="es-ES" dirty="0" smtClean="0"/>
            <a:t>Inversión en infraestructura vial primaria.</a:t>
          </a:r>
          <a:endParaRPr lang="es-MX" dirty="0"/>
        </a:p>
      </dgm:t>
    </dgm:pt>
    <dgm:pt modelId="{0E18C1FB-F096-4F9F-A709-70C03DE5A196}" type="parTrans" cxnId="{01F2D9BB-AEAA-4DA0-B040-8288DA640CAC}">
      <dgm:prSet/>
      <dgm:spPr/>
      <dgm:t>
        <a:bodyPr/>
        <a:lstStyle/>
        <a:p>
          <a:endParaRPr lang="es-MX"/>
        </a:p>
      </dgm:t>
    </dgm:pt>
    <dgm:pt modelId="{5436CB9E-54BD-4BD5-9D44-F3653BDA4264}" type="sibTrans" cxnId="{01F2D9BB-AEAA-4DA0-B040-8288DA640CAC}">
      <dgm:prSet/>
      <dgm:spPr/>
      <dgm:t>
        <a:bodyPr/>
        <a:lstStyle/>
        <a:p>
          <a:endParaRPr lang="es-MX"/>
        </a:p>
      </dgm:t>
    </dgm:pt>
    <dgm:pt modelId="{112FD41E-D754-4763-904F-0F6397A479E9}">
      <dgm:prSet phldrT="[Texto]"/>
      <dgm:spPr/>
      <dgm:t>
        <a:bodyPr/>
        <a:lstStyle/>
        <a:p>
          <a:r>
            <a:rPr lang="es-ES" dirty="0" smtClean="0"/>
            <a:t>Inversión en infraestructura cultural, turística o de transporte público</a:t>
          </a:r>
          <a:endParaRPr lang="es-MX" dirty="0"/>
        </a:p>
      </dgm:t>
    </dgm:pt>
    <dgm:pt modelId="{46F09F96-D6A4-4B16-B989-CBC06D0962BE}" type="parTrans" cxnId="{303E96E5-D780-4CE3-9F05-9BA9E1D61661}">
      <dgm:prSet/>
      <dgm:spPr/>
      <dgm:t>
        <a:bodyPr/>
        <a:lstStyle/>
        <a:p>
          <a:endParaRPr lang="es-MX"/>
        </a:p>
      </dgm:t>
    </dgm:pt>
    <dgm:pt modelId="{160E82E5-766C-4F0F-B08E-45A1B1FAE6BF}" type="sibTrans" cxnId="{303E96E5-D780-4CE3-9F05-9BA9E1D61661}">
      <dgm:prSet/>
      <dgm:spPr/>
      <dgm:t>
        <a:bodyPr/>
        <a:lstStyle/>
        <a:p>
          <a:endParaRPr lang="es-MX"/>
        </a:p>
      </dgm:t>
    </dgm:pt>
    <dgm:pt modelId="{91DC0899-1852-42AF-80C4-53504D6AFF19}" type="pres">
      <dgm:prSet presAssocID="{F560EEB5-D89B-45F0-8443-1A8D0F36A502}" presName="Name0" presStyleCnt="0">
        <dgm:presLayoutVars>
          <dgm:dir/>
          <dgm:animLvl val="lvl"/>
          <dgm:resizeHandles val="exact"/>
        </dgm:presLayoutVars>
      </dgm:prSet>
      <dgm:spPr/>
      <dgm:t>
        <a:bodyPr/>
        <a:lstStyle/>
        <a:p>
          <a:endParaRPr lang="es-MX"/>
        </a:p>
      </dgm:t>
    </dgm:pt>
    <dgm:pt modelId="{19272E89-CC5D-4E6C-88A6-5CC645BAB0AD}" type="pres">
      <dgm:prSet presAssocID="{DE031F9E-39B7-4FF8-AD69-64AD0BA49FC4}" presName="composite" presStyleCnt="0"/>
      <dgm:spPr/>
      <dgm:t>
        <a:bodyPr/>
        <a:lstStyle/>
        <a:p>
          <a:endParaRPr lang="es-MX"/>
        </a:p>
      </dgm:t>
    </dgm:pt>
    <dgm:pt modelId="{37F64C26-1BB0-4E2B-B81C-48B6AAEF9145}" type="pres">
      <dgm:prSet presAssocID="{DE031F9E-39B7-4FF8-AD69-64AD0BA49FC4}" presName="parTx" presStyleLbl="alignNode1" presStyleIdx="0" presStyleCnt="3">
        <dgm:presLayoutVars>
          <dgm:chMax val="0"/>
          <dgm:chPref val="0"/>
          <dgm:bulletEnabled val="1"/>
        </dgm:presLayoutVars>
      </dgm:prSet>
      <dgm:spPr/>
      <dgm:t>
        <a:bodyPr/>
        <a:lstStyle/>
        <a:p>
          <a:endParaRPr lang="es-MX"/>
        </a:p>
      </dgm:t>
    </dgm:pt>
    <dgm:pt modelId="{C4DD2FA8-EF41-4462-8C18-23C2EDC3B15D}" type="pres">
      <dgm:prSet presAssocID="{DE031F9E-39B7-4FF8-AD69-64AD0BA49FC4}" presName="desTx" presStyleLbl="alignAccFollowNode1" presStyleIdx="0" presStyleCnt="3">
        <dgm:presLayoutVars>
          <dgm:bulletEnabled val="1"/>
        </dgm:presLayoutVars>
      </dgm:prSet>
      <dgm:spPr/>
      <dgm:t>
        <a:bodyPr/>
        <a:lstStyle/>
        <a:p>
          <a:endParaRPr lang="es-MX"/>
        </a:p>
      </dgm:t>
    </dgm:pt>
    <dgm:pt modelId="{D3ECEED4-E3B9-4CD9-95AE-DB4B84110680}" type="pres">
      <dgm:prSet presAssocID="{779EF47F-D527-4122-9465-2BCC1739A82A}" presName="space" presStyleCnt="0"/>
      <dgm:spPr/>
      <dgm:t>
        <a:bodyPr/>
        <a:lstStyle/>
        <a:p>
          <a:endParaRPr lang="es-MX"/>
        </a:p>
      </dgm:t>
    </dgm:pt>
    <dgm:pt modelId="{33A132D9-59D6-4F2C-97D6-E9BD764C517A}" type="pres">
      <dgm:prSet presAssocID="{3FDCE4D0-A783-4D6B-A89E-5E4E43DCC018}" presName="composite" presStyleCnt="0"/>
      <dgm:spPr/>
      <dgm:t>
        <a:bodyPr/>
        <a:lstStyle/>
        <a:p>
          <a:endParaRPr lang="es-MX"/>
        </a:p>
      </dgm:t>
    </dgm:pt>
    <dgm:pt modelId="{30F22395-C3AA-4F7B-8BA4-5B94B80EFAC6}" type="pres">
      <dgm:prSet presAssocID="{3FDCE4D0-A783-4D6B-A89E-5E4E43DCC018}" presName="parTx" presStyleLbl="alignNode1" presStyleIdx="1" presStyleCnt="3">
        <dgm:presLayoutVars>
          <dgm:chMax val="0"/>
          <dgm:chPref val="0"/>
          <dgm:bulletEnabled val="1"/>
        </dgm:presLayoutVars>
      </dgm:prSet>
      <dgm:spPr/>
      <dgm:t>
        <a:bodyPr/>
        <a:lstStyle/>
        <a:p>
          <a:endParaRPr lang="es-MX"/>
        </a:p>
      </dgm:t>
    </dgm:pt>
    <dgm:pt modelId="{2C6D0B3F-0E5A-4F23-9514-F78C90E87745}" type="pres">
      <dgm:prSet presAssocID="{3FDCE4D0-A783-4D6B-A89E-5E4E43DCC018}" presName="desTx" presStyleLbl="alignAccFollowNode1" presStyleIdx="1" presStyleCnt="3">
        <dgm:presLayoutVars>
          <dgm:bulletEnabled val="1"/>
        </dgm:presLayoutVars>
      </dgm:prSet>
      <dgm:spPr/>
      <dgm:t>
        <a:bodyPr/>
        <a:lstStyle/>
        <a:p>
          <a:endParaRPr lang="es-MX"/>
        </a:p>
      </dgm:t>
    </dgm:pt>
    <dgm:pt modelId="{318E4FD7-0488-42FC-9968-97A628DB134D}" type="pres">
      <dgm:prSet presAssocID="{A6723A7C-F80D-4D3C-8559-9CBED83B87AC}" presName="space" presStyleCnt="0"/>
      <dgm:spPr/>
      <dgm:t>
        <a:bodyPr/>
        <a:lstStyle/>
        <a:p>
          <a:endParaRPr lang="es-MX"/>
        </a:p>
      </dgm:t>
    </dgm:pt>
    <dgm:pt modelId="{DB2ED511-46DE-46D3-975B-ACFED094D89B}" type="pres">
      <dgm:prSet presAssocID="{A3A360BF-780D-449D-86FE-2E4A41485079}" presName="composite" presStyleCnt="0"/>
      <dgm:spPr/>
      <dgm:t>
        <a:bodyPr/>
        <a:lstStyle/>
        <a:p>
          <a:endParaRPr lang="es-MX"/>
        </a:p>
      </dgm:t>
    </dgm:pt>
    <dgm:pt modelId="{B8505729-3018-4F43-956F-BF605966390B}" type="pres">
      <dgm:prSet presAssocID="{A3A360BF-780D-449D-86FE-2E4A41485079}" presName="parTx" presStyleLbl="alignNode1" presStyleIdx="2" presStyleCnt="3">
        <dgm:presLayoutVars>
          <dgm:chMax val="0"/>
          <dgm:chPref val="0"/>
          <dgm:bulletEnabled val="1"/>
        </dgm:presLayoutVars>
      </dgm:prSet>
      <dgm:spPr/>
      <dgm:t>
        <a:bodyPr/>
        <a:lstStyle/>
        <a:p>
          <a:endParaRPr lang="es-MX"/>
        </a:p>
      </dgm:t>
    </dgm:pt>
    <dgm:pt modelId="{A740D7C3-8DE0-4732-9834-B39075A88962}" type="pres">
      <dgm:prSet presAssocID="{A3A360BF-780D-449D-86FE-2E4A41485079}" presName="desTx" presStyleLbl="alignAccFollowNode1" presStyleIdx="2" presStyleCnt="3">
        <dgm:presLayoutVars>
          <dgm:bulletEnabled val="1"/>
        </dgm:presLayoutVars>
      </dgm:prSet>
      <dgm:spPr/>
      <dgm:t>
        <a:bodyPr/>
        <a:lstStyle/>
        <a:p>
          <a:endParaRPr lang="es-MX"/>
        </a:p>
      </dgm:t>
    </dgm:pt>
  </dgm:ptLst>
  <dgm:cxnLst>
    <dgm:cxn modelId="{303E96E5-D780-4CE3-9F05-9BA9E1D61661}" srcId="{A3A360BF-780D-449D-86FE-2E4A41485079}" destId="{112FD41E-D754-4763-904F-0F6397A479E9}" srcOrd="2" destOrd="0" parTransId="{46F09F96-D6A4-4B16-B989-CBC06D0962BE}" sibTransId="{160E82E5-766C-4F0F-B08E-45A1B1FAE6BF}"/>
    <dgm:cxn modelId="{BD1FC84E-B971-46F4-8FDD-3A6CC69D0FD0}" type="presOf" srcId="{723464EB-8F76-470E-9D4E-CA6C72A3F045}" destId="{2C6D0B3F-0E5A-4F23-9514-F78C90E87745}" srcOrd="0" destOrd="0" presId="urn:microsoft.com/office/officeart/2005/8/layout/hList1"/>
    <dgm:cxn modelId="{36B747F1-92C0-4A97-9CD0-528A121FEFFE}" type="presOf" srcId="{AC8423FF-8D5E-4851-8201-F25E38261A82}" destId="{A740D7C3-8DE0-4732-9834-B39075A88962}" srcOrd="0" destOrd="0" presId="urn:microsoft.com/office/officeart/2005/8/layout/hList1"/>
    <dgm:cxn modelId="{43450518-EF1B-4906-B5FA-6EF66AAB6616}" srcId="{F560EEB5-D89B-45F0-8443-1A8D0F36A502}" destId="{A3A360BF-780D-449D-86FE-2E4A41485079}" srcOrd="2" destOrd="0" parTransId="{AB57AC49-7816-47D4-8D0A-E69EF683A626}" sibTransId="{8F407851-6829-439D-AB5C-3EDDDEFD6000}"/>
    <dgm:cxn modelId="{02E2A463-33CF-4D5A-856E-99218F5050EC}" srcId="{DE031F9E-39B7-4FF8-AD69-64AD0BA49FC4}" destId="{CCDECB23-9380-4900-B1E1-22516ADB930F}" srcOrd="0" destOrd="0" parTransId="{0F5FD476-F2DF-4B36-BB41-5C3668C15795}" sibTransId="{C9F2FDBF-7D9F-4F6F-BFBB-F369C49CE81E}"/>
    <dgm:cxn modelId="{60A7F1A8-A4C2-4A59-B8DE-6583DE48C4BA}" type="presOf" srcId="{112FD41E-D754-4763-904F-0F6397A479E9}" destId="{A740D7C3-8DE0-4732-9834-B39075A88962}" srcOrd="0" destOrd="2" presId="urn:microsoft.com/office/officeart/2005/8/layout/hList1"/>
    <dgm:cxn modelId="{4784D636-EE6C-43D3-8409-DC74E8D7DE3D}" srcId="{F560EEB5-D89B-45F0-8443-1A8D0F36A502}" destId="{DE031F9E-39B7-4FF8-AD69-64AD0BA49FC4}" srcOrd="0" destOrd="0" parTransId="{C036C3ED-502F-46A4-BE3F-367DEA947CAA}" sibTransId="{779EF47F-D527-4122-9465-2BCC1739A82A}"/>
    <dgm:cxn modelId="{8760A790-EEB1-44C1-A1EB-8DDFDC160C84}" type="presOf" srcId="{A3A360BF-780D-449D-86FE-2E4A41485079}" destId="{B8505729-3018-4F43-956F-BF605966390B}" srcOrd="0" destOrd="0" presId="urn:microsoft.com/office/officeart/2005/8/layout/hList1"/>
    <dgm:cxn modelId="{FECCC19E-94EC-4E04-B2A1-2A56BB8FB580}" type="presOf" srcId="{F560EEB5-D89B-45F0-8443-1A8D0F36A502}" destId="{91DC0899-1852-42AF-80C4-53504D6AFF19}" srcOrd="0" destOrd="0" presId="urn:microsoft.com/office/officeart/2005/8/layout/hList1"/>
    <dgm:cxn modelId="{80FFC7FB-D18F-49A0-9D27-B6F4C195C6D4}" type="presOf" srcId="{DE031F9E-39B7-4FF8-AD69-64AD0BA49FC4}" destId="{37F64C26-1BB0-4E2B-B81C-48B6AAEF9145}" srcOrd="0" destOrd="0" presId="urn:microsoft.com/office/officeart/2005/8/layout/hList1"/>
    <dgm:cxn modelId="{E134DED3-59B7-48BE-88A9-89CA28C849E6}" srcId="{F560EEB5-D89B-45F0-8443-1A8D0F36A502}" destId="{3FDCE4D0-A783-4D6B-A89E-5E4E43DCC018}" srcOrd="1" destOrd="0" parTransId="{88EADD72-BE87-4F36-B728-3E7A51A21F8C}" sibTransId="{A6723A7C-F80D-4D3C-8559-9CBED83B87AC}"/>
    <dgm:cxn modelId="{01F2D9BB-AEAA-4DA0-B040-8288DA640CAC}" srcId="{A3A360BF-780D-449D-86FE-2E4A41485079}" destId="{0F8CC045-144B-4F88-9555-1EEDD5AEB76D}" srcOrd="1" destOrd="0" parTransId="{0E18C1FB-F096-4F9F-A709-70C03DE5A196}" sibTransId="{5436CB9E-54BD-4BD5-9D44-F3653BDA4264}"/>
    <dgm:cxn modelId="{439D553E-A06D-4B52-9990-BA735E94F1CF}" srcId="{3FDCE4D0-A783-4D6B-A89E-5E4E43DCC018}" destId="{723464EB-8F76-470E-9D4E-CA6C72A3F045}" srcOrd="0" destOrd="0" parTransId="{30AAC6C6-6614-4521-B1A8-8D0FCA67054B}" sibTransId="{3A0C3D61-3BFF-40A4-AC9E-40DCEDDAB257}"/>
    <dgm:cxn modelId="{5812E42C-6FB8-4C67-A4FC-99AE851CAD39}" type="presOf" srcId="{3FDCE4D0-A783-4D6B-A89E-5E4E43DCC018}" destId="{30F22395-C3AA-4F7B-8BA4-5B94B80EFAC6}" srcOrd="0" destOrd="0" presId="urn:microsoft.com/office/officeart/2005/8/layout/hList1"/>
    <dgm:cxn modelId="{DBC4252B-05CF-42DA-B7F3-FE66C974A74F}" srcId="{A3A360BF-780D-449D-86FE-2E4A41485079}" destId="{AC8423FF-8D5E-4851-8201-F25E38261A82}" srcOrd="0" destOrd="0" parTransId="{C589E19F-E9B1-44B7-90A4-8B32E08BB645}" sibTransId="{663AFF9F-B15F-45D2-8F0F-3C1A21C5A09E}"/>
    <dgm:cxn modelId="{7BBDE8FE-F8F3-496E-9B06-A9CC698668C6}" type="presOf" srcId="{0F8CC045-144B-4F88-9555-1EEDD5AEB76D}" destId="{A740D7C3-8DE0-4732-9834-B39075A88962}" srcOrd="0" destOrd="1" presId="urn:microsoft.com/office/officeart/2005/8/layout/hList1"/>
    <dgm:cxn modelId="{DCA4B3D3-10D6-4CD1-8E49-0212E4760AB1}" type="presOf" srcId="{CCDECB23-9380-4900-B1E1-22516ADB930F}" destId="{C4DD2FA8-EF41-4462-8C18-23C2EDC3B15D}" srcOrd="0" destOrd="0" presId="urn:microsoft.com/office/officeart/2005/8/layout/hList1"/>
    <dgm:cxn modelId="{B7AA3958-EEE9-4E25-92F0-80FF5BCA9E8E}" type="presParOf" srcId="{91DC0899-1852-42AF-80C4-53504D6AFF19}" destId="{19272E89-CC5D-4E6C-88A6-5CC645BAB0AD}" srcOrd="0" destOrd="0" presId="urn:microsoft.com/office/officeart/2005/8/layout/hList1"/>
    <dgm:cxn modelId="{3A5B0148-45F3-4B13-8BC5-22B49D4DBF4B}" type="presParOf" srcId="{19272E89-CC5D-4E6C-88A6-5CC645BAB0AD}" destId="{37F64C26-1BB0-4E2B-B81C-48B6AAEF9145}" srcOrd="0" destOrd="0" presId="urn:microsoft.com/office/officeart/2005/8/layout/hList1"/>
    <dgm:cxn modelId="{517D380C-5D32-474E-AC7A-EE6262AC1DA2}" type="presParOf" srcId="{19272E89-CC5D-4E6C-88A6-5CC645BAB0AD}" destId="{C4DD2FA8-EF41-4462-8C18-23C2EDC3B15D}" srcOrd="1" destOrd="0" presId="urn:microsoft.com/office/officeart/2005/8/layout/hList1"/>
    <dgm:cxn modelId="{421947B5-F46F-46A6-8E81-93E442BA39B7}" type="presParOf" srcId="{91DC0899-1852-42AF-80C4-53504D6AFF19}" destId="{D3ECEED4-E3B9-4CD9-95AE-DB4B84110680}" srcOrd="1" destOrd="0" presId="urn:microsoft.com/office/officeart/2005/8/layout/hList1"/>
    <dgm:cxn modelId="{18BE6BCF-9ED8-405F-BD8B-62E5D56859B8}" type="presParOf" srcId="{91DC0899-1852-42AF-80C4-53504D6AFF19}" destId="{33A132D9-59D6-4F2C-97D6-E9BD764C517A}" srcOrd="2" destOrd="0" presId="urn:microsoft.com/office/officeart/2005/8/layout/hList1"/>
    <dgm:cxn modelId="{16AAC32C-6EE1-45FC-A846-8626B0D2698E}" type="presParOf" srcId="{33A132D9-59D6-4F2C-97D6-E9BD764C517A}" destId="{30F22395-C3AA-4F7B-8BA4-5B94B80EFAC6}" srcOrd="0" destOrd="0" presId="urn:microsoft.com/office/officeart/2005/8/layout/hList1"/>
    <dgm:cxn modelId="{8E9B54C5-FDE0-4A20-9754-31B1AEEF64F9}" type="presParOf" srcId="{33A132D9-59D6-4F2C-97D6-E9BD764C517A}" destId="{2C6D0B3F-0E5A-4F23-9514-F78C90E87745}" srcOrd="1" destOrd="0" presId="urn:microsoft.com/office/officeart/2005/8/layout/hList1"/>
    <dgm:cxn modelId="{E0ED3159-B7FE-44D9-9181-0A37AB46C882}" type="presParOf" srcId="{91DC0899-1852-42AF-80C4-53504D6AFF19}" destId="{318E4FD7-0488-42FC-9968-97A628DB134D}" srcOrd="3" destOrd="0" presId="urn:microsoft.com/office/officeart/2005/8/layout/hList1"/>
    <dgm:cxn modelId="{492E8D2B-18C0-42D4-8560-DA635A032B16}" type="presParOf" srcId="{91DC0899-1852-42AF-80C4-53504D6AFF19}" destId="{DB2ED511-46DE-46D3-975B-ACFED094D89B}" srcOrd="4" destOrd="0" presId="urn:microsoft.com/office/officeart/2005/8/layout/hList1"/>
    <dgm:cxn modelId="{F92BFC2A-FB68-4852-AEC9-79B13E90A7F9}" type="presParOf" srcId="{DB2ED511-46DE-46D3-975B-ACFED094D89B}" destId="{B8505729-3018-4F43-956F-BF605966390B}" srcOrd="0" destOrd="0" presId="urn:microsoft.com/office/officeart/2005/8/layout/hList1"/>
    <dgm:cxn modelId="{86774B74-8DCD-404E-AFE6-54D1DAD0756E}" type="presParOf" srcId="{DB2ED511-46DE-46D3-975B-ACFED094D89B}" destId="{A740D7C3-8DE0-4732-9834-B39075A8896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8117C7F-B579-47F5-9349-9C8A49CAEF07}"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s-MX"/>
        </a:p>
      </dgm:t>
    </dgm:pt>
    <dgm:pt modelId="{CB73E435-4942-487F-BF70-63D1BEDFEACF}">
      <dgm:prSet phldrT="[Texto]" custT="1"/>
      <dgm:spPr/>
      <dgm:t>
        <a:bodyPr/>
        <a:lstStyle/>
        <a:p>
          <a:r>
            <a:rPr lang="es-MX" sz="2000" dirty="0" smtClean="0"/>
            <a:t>Programa de Fiscalización del Gasto Federalizado</a:t>
          </a:r>
          <a:endParaRPr lang="es-MX" sz="2000" dirty="0"/>
        </a:p>
      </dgm:t>
    </dgm:pt>
    <dgm:pt modelId="{A72FA0A7-4734-4964-9817-7C38BCA92A7C}" type="parTrans" cxnId="{2CABFFDE-9AEE-4FB7-B033-187C51F960A3}">
      <dgm:prSet/>
      <dgm:spPr/>
      <dgm:t>
        <a:bodyPr/>
        <a:lstStyle/>
        <a:p>
          <a:endParaRPr lang="es-MX"/>
        </a:p>
      </dgm:t>
    </dgm:pt>
    <dgm:pt modelId="{931F2865-FD1B-441B-8342-50882051D03C}" type="sibTrans" cxnId="{2CABFFDE-9AEE-4FB7-B033-187C51F960A3}">
      <dgm:prSet/>
      <dgm:spPr/>
      <dgm:t>
        <a:bodyPr/>
        <a:lstStyle/>
        <a:p>
          <a:endParaRPr lang="es-MX"/>
        </a:p>
      </dgm:t>
    </dgm:pt>
    <dgm:pt modelId="{D78E5413-775B-4659-8D60-83627009466F}">
      <dgm:prSet phldrT="[Texto]" custT="1"/>
      <dgm:spPr/>
      <dgm:t>
        <a:bodyPr/>
        <a:lstStyle/>
        <a:p>
          <a:r>
            <a:rPr lang="es-MX" sz="2000" dirty="0" smtClean="0"/>
            <a:t>Revisiones al ejercicio de los recursos fiscalizables</a:t>
          </a:r>
          <a:endParaRPr lang="es-MX" sz="2000" dirty="0"/>
        </a:p>
      </dgm:t>
    </dgm:pt>
    <dgm:pt modelId="{306AFCA5-CE52-4D71-8B89-99FDC5F65EFC}" type="parTrans" cxnId="{54F4C522-6F46-4BAC-A63E-2AD702B73B52}">
      <dgm:prSet/>
      <dgm:spPr/>
      <dgm:t>
        <a:bodyPr/>
        <a:lstStyle/>
        <a:p>
          <a:endParaRPr lang="es-MX"/>
        </a:p>
      </dgm:t>
    </dgm:pt>
    <dgm:pt modelId="{25965CA2-EB46-47F1-8F16-592C1257A1B5}" type="sibTrans" cxnId="{54F4C522-6F46-4BAC-A63E-2AD702B73B52}">
      <dgm:prSet/>
      <dgm:spPr/>
      <dgm:t>
        <a:bodyPr/>
        <a:lstStyle/>
        <a:p>
          <a:endParaRPr lang="es-MX"/>
        </a:p>
      </dgm:t>
    </dgm:pt>
    <dgm:pt modelId="{6F2ACD81-27CB-4A1B-9B72-B404BF9DA762}">
      <dgm:prSet phldrT="[Texto]" custT="1"/>
      <dgm:spPr/>
      <dgm:t>
        <a:bodyPr/>
        <a:lstStyle/>
        <a:p>
          <a:r>
            <a:rPr lang="es-MX" sz="2000" dirty="0" smtClean="0"/>
            <a:t>50% ASF y 50% a </a:t>
          </a:r>
          <a:r>
            <a:rPr lang="es-MX" sz="2000" smtClean="0"/>
            <a:t>las EFLLs</a:t>
          </a:r>
          <a:endParaRPr lang="es-MX" sz="2000" dirty="0"/>
        </a:p>
      </dgm:t>
    </dgm:pt>
    <dgm:pt modelId="{67652311-4D05-4162-BD4D-8F56E41218C3}" type="parTrans" cxnId="{B7A22C94-0482-4887-8DC4-198EAF26A090}">
      <dgm:prSet/>
      <dgm:spPr/>
      <dgm:t>
        <a:bodyPr/>
        <a:lstStyle/>
        <a:p>
          <a:endParaRPr lang="es-MX"/>
        </a:p>
      </dgm:t>
    </dgm:pt>
    <dgm:pt modelId="{382B8ED4-308C-4235-9C24-042116DDD1A9}" type="sibTrans" cxnId="{B7A22C94-0482-4887-8DC4-198EAF26A090}">
      <dgm:prSet/>
      <dgm:spPr/>
      <dgm:t>
        <a:bodyPr/>
        <a:lstStyle/>
        <a:p>
          <a:endParaRPr lang="es-MX"/>
        </a:p>
      </dgm:t>
    </dgm:pt>
    <dgm:pt modelId="{7AF4A732-B98B-49CA-A5CC-5DC826C266CF}">
      <dgm:prSet phldrT="[Texto]" custT="1"/>
      <dgm:spPr/>
      <dgm:t>
        <a:bodyPr/>
        <a:lstStyle/>
        <a:p>
          <a:r>
            <a:rPr lang="es-MX" sz="2000" b="0" dirty="0" smtClean="0"/>
            <a:t>Fondo para la Accesibilidad para las Personas con Discapacidad</a:t>
          </a:r>
          <a:endParaRPr lang="es-MX" sz="2000" b="0" dirty="0"/>
        </a:p>
      </dgm:t>
    </dgm:pt>
    <dgm:pt modelId="{96D5F25A-88E9-48F4-B726-6A2BAB8E2484}" type="parTrans" cxnId="{8ABB530A-202A-4CE5-A430-A158F6A3C825}">
      <dgm:prSet/>
      <dgm:spPr/>
      <dgm:t>
        <a:bodyPr/>
        <a:lstStyle/>
        <a:p>
          <a:endParaRPr lang="es-MX"/>
        </a:p>
      </dgm:t>
    </dgm:pt>
    <dgm:pt modelId="{5D9EB977-C5BF-41B4-A047-A98F59B1DAE4}" type="sibTrans" cxnId="{8ABB530A-202A-4CE5-A430-A158F6A3C825}">
      <dgm:prSet/>
      <dgm:spPr/>
      <dgm:t>
        <a:bodyPr/>
        <a:lstStyle/>
        <a:p>
          <a:endParaRPr lang="es-MX"/>
        </a:p>
      </dgm:t>
    </dgm:pt>
    <dgm:pt modelId="{BC107E28-CA35-42F5-9A48-94CC176369AB}">
      <dgm:prSet phldrT="[Texto]" custT="1"/>
      <dgm:spPr/>
      <dgm:t>
        <a:bodyPr/>
        <a:lstStyle/>
        <a:p>
          <a:r>
            <a:rPr lang="es-MX" sz="2000" dirty="0" smtClean="0"/>
            <a:t>Promover la integración de las personas con discapacidad mediante un transporte público adaptado</a:t>
          </a:r>
          <a:endParaRPr lang="es-MX" sz="2000" dirty="0"/>
        </a:p>
      </dgm:t>
    </dgm:pt>
    <dgm:pt modelId="{AA6854FF-9784-4B95-ACBF-B3488302CC73}" type="parTrans" cxnId="{FB2EB674-C4BC-4B52-955A-A46B8C0F5656}">
      <dgm:prSet/>
      <dgm:spPr/>
      <dgm:t>
        <a:bodyPr/>
        <a:lstStyle/>
        <a:p>
          <a:endParaRPr lang="es-MX"/>
        </a:p>
      </dgm:t>
    </dgm:pt>
    <dgm:pt modelId="{51A6F0C8-F816-46E4-B965-CAD8D04693E0}" type="sibTrans" cxnId="{FB2EB674-C4BC-4B52-955A-A46B8C0F5656}">
      <dgm:prSet/>
      <dgm:spPr/>
      <dgm:t>
        <a:bodyPr/>
        <a:lstStyle/>
        <a:p>
          <a:endParaRPr lang="es-MX"/>
        </a:p>
      </dgm:t>
    </dgm:pt>
    <dgm:pt modelId="{A3FE30BC-8233-484C-8CA8-1F50FE083DF0}">
      <dgm:prSet phldrT="[Texto]" custT="1"/>
      <dgm:spPr/>
      <dgm:t>
        <a:bodyPr/>
        <a:lstStyle/>
        <a:p>
          <a:r>
            <a:rPr lang="es-MX" sz="2000" dirty="0" smtClean="0"/>
            <a:t>Asignación directa en el PEF</a:t>
          </a:r>
          <a:endParaRPr lang="es-MX" sz="2000" dirty="0"/>
        </a:p>
      </dgm:t>
    </dgm:pt>
    <dgm:pt modelId="{88E3C36D-FD7B-4E73-83D1-42889845A8A2}" type="parTrans" cxnId="{3BFE296F-7BA6-462E-A07A-10A27C3B4279}">
      <dgm:prSet/>
      <dgm:spPr/>
      <dgm:t>
        <a:bodyPr/>
        <a:lstStyle/>
        <a:p>
          <a:endParaRPr lang="es-MX"/>
        </a:p>
      </dgm:t>
    </dgm:pt>
    <dgm:pt modelId="{4B1444E1-AD02-4EF4-BE48-32C1EC317508}" type="sibTrans" cxnId="{3BFE296F-7BA6-462E-A07A-10A27C3B4279}">
      <dgm:prSet/>
      <dgm:spPr/>
      <dgm:t>
        <a:bodyPr/>
        <a:lstStyle/>
        <a:p>
          <a:endParaRPr lang="es-MX"/>
        </a:p>
      </dgm:t>
    </dgm:pt>
    <dgm:pt modelId="{AA54DB8C-F9C2-40EC-832E-409CF5BAFD54}">
      <dgm:prSet phldrT="[Texto]" custT="1"/>
      <dgm:spPr/>
      <dgm:t>
        <a:bodyPr/>
        <a:lstStyle/>
        <a:p>
          <a:r>
            <a:rPr lang="es-MX" sz="2000" dirty="0" smtClean="0"/>
            <a:t>Fondo de Apoyo a Migrantes</a:t>
          </a:r>
          <a:endParaRPr lang="es-MX" sz="2000" i="0" dirty="0"/>
        </a:p>
      </dgm:t>
    </dgm:pt>
    <dgm:pt modelId="{21475265-B646-4B6A-AA24-058544CBCC0B}" type="parTrans" cxnId="{62FE9E91-4FF7-426A-9261-E348CFF666AB}">
      <dgm:prSet/>
      <dgm:spPr/>
      <dgm:t>
        <a:bodyPr/>
        <a:lstStyle/>
        <a:p>
          <a:endParaRPr lang="es-MX"/>
        </a:p>
      </dgm:t>
    </dgm:pt>
    <dgm:pt modelId="{AEBDF686-2E03-49B3-9EB5-F2AF160C49B7}" type="sibTrans" cxnId="{62FE9E91-4FF7-426A-9261-E348CFF666AB}">
      <dgm:prSet/>
      <dgm:spPr/>
      <dgm:t>
        <a:bodyPr/>
        <a:lstStyle/>
        <a:p>
          <a:endParaRPr lang="es-MX"/>
        </a:p>
      </dgm:t>
    </dgm:pt>
    <dgm:pt modelId="{B571AC37-DD79-45D7-9F8F-4C987D52E645}">
      <dgm:prSet phldrT="[Texto]" custT="1"/>
      <dgm:spPr/>
      <dgm:t>
        <a:bodyPr/>
        <a:lstStyle/>
        <a:p>
          <a:r>
            <a:rPr lang="es-ES" sz="2000" dirty="0" smtClean="0"/>
            <a:t>Proyectos, acciones y obras de infraestructura y su equipamiento, que apoyen a los trabajadores migrantes en retorno y a las familias que reciben remesas.</a:t>
          </a:r>
          <a:endParaRPr lang="es-MX" sz="2000" dirty="0"/>
        </a:p>
      </dgm:t>
    </dgm:pt>
    <dgm:pt modelId="{B7A6975E-154F-45C5-8571-BEB0F197B4C2}" type="parTrans" cxnId="{600A8CEB-0955-4575-9F2F-A9835909CCCF}">
      <dgm:prSet/>
      <dgm:spPr/>
      <dgm:t>
        <a:bodyPr/>
        <a:lstStyle/>
        <a:p>
          <a:endParaRPr lang="es-MX"/>
        </a:p>
      </dgm:t>
    </dgm:pt>
    <dgm:pt modelId="{1E31D5B6-2E88-4E5D-84E8-304F4BC63688}" type="sibTrans" cxnId="{600A8CEB-0955-4575-9F2F-A9835909CCCF}">
      <dgm:prSet/>
      <dgm:spPr/>
      <dgm:t>
        <a:bodyPr/>
        <a:lstStyle/>
        <a:p>
          <a:endParaRPr lang="es-MX"/>
        </a:p>
      </dgm:t>
    </dgm:pt>
    <dgm:pt modelId="{F0D2BCAE-A771-47D5-B772-1A3E76606612}">
      <dgm:prSet phldrT="[Texto]" custT="1"/>
      <dgm:spPr/>
      <dgm:t>
        <a:bodyPr/>
        <a:lstStyle/>
        <a:p>
          <a:endParaRPr lang="es-MX" sz="2000" dirty="0"/>
        </a:p>
      </dgm:t>
    </dgm:pt>
    <dgm:pt modelId="{57E3BBA5-ACE3-4CC4-8177-B1E56116411C}" type="parTrans" cxnId="{386631D5-145B-4EF0-9505-86834B925FAD}">
      <dgm:prSet/>
      <dgm:spPr/>
      <dgm:t>
        <a:bodyPr/>
        <a:lstStyle/>
        <a:p>
          <a:endParaRPr lang="es-MX"/>
        </a:p>
      </dgm:t>
    </dgm:pt>
    <dgm:pt modelId="{90ECA379-F558-4C92-BE66-CFEE92C78ADE}" type="sibTrans" cxnId="{386631D5-145B-4EF0-9505-86834B925FAD}">
      <dgm:prSet/>
      <dgm:spPr/>
      <dgm:t>
        <a:bodyPr/>
        <a:lstStyle/>
        <a:p>
          <a:endParaRPr lang="es-MX"/>
        </a:p>
      </dgm:t>
    </dgm:pt>
    <dgm:pt modelId="{7B2C07F8-C9E6-4B81-838D-DCABC4DD82FE}" type="pres">
      <dgm:prSet presAssocID="{38117C7F-B579-47F5-9349-9C8A49CAEF07}" presName="Name0" presStyleCnt="0">
        <dgm:presLayoutVars>
          <dgm:dir/>
          <dgm:animLvl val="lvl"/>
          <dgm:resizeHandles val="exact"/>
        </dgm:presLayoutVars>
      </dgm:prSet>
      <dgm:spPr/>
      <dgm:t>
        <a:bodyPr/>
        <a:lstStyle/>
        <a:p>
          <a:endParaRPr lang="es-MX"/>
        </a:p>
      </dgm:t>
    </dgm:pt>
    <dgm:pt modelId="{8074E850-A550-4C42-B527-F0D294C012AB}" type="pres">
      <dgm:prSet presAssocID="{CB73E435-4942-487F-BF70-63D1BEDFEACF}" presName="composite" presStyleCnt="0"/>
      <dgm:spPr/>
      <dgm:t>
        <a:bodyPr/>
        <a:lstStyle/>
        <a:p>
          <a:endParaRPr lang="es-MX"/>
        </a:p>
      </dgm:t>
    </dgm:pt>
    <dgm:pt modelId="{B21E80CD-2155-4E2B-BDD4-CFA1438B080A}" type="pres">
      <dgm:prSet presAssocID="{CB73E435-4942-487F-BF70-63D1BEDFEACF}" presName="parTx" presStyleLbl="alignNode1" presStyleIdx="0" presStyleCnt="3">
        <dgm:presLayoutVars>
          <dgm:chMax val="0"/>
          <dgm:chPref val="0"/>
          <dgm:bulletEnabled val="1"/>
        </dgm:presLayoutVars>
      </dgm:prSet>
      <dgm:spPr/>
      <dgm:t>
        <a:bodyPr/>
        <a:lstStyle/>
        <a:p>
          <a:endParaRPr lang="es-MX"/>
        </a:p>
      </dgm:t>
    </dgm:pt>
    <dgm:pt modelId="{DCB8B682-4879-4D01-B9E0-853472636D55}" type="pres">
      <dgm:prSet presAssocID="{CB73E435-4942-487F-BF70-63D1BEDFEACF}" presName="desTx" presStyleLbl="alignAccFollowNode1" presStyleIdx="0" presStyleCnt="3">
        <dgm:presLayoutVars>
          <dgm:bulletEnabled val="1"/>
        </dgm:presLayoutVars>
      </dgm:prSet>
      <dgm:spPr/>
      <dgm:t>
        <a:bodyPr/>
        <a:lstStyle/>
        <a:p>
          <a:endParaRPr lang="es-MX"/>
        </a:p>
      </dgm:t>
    </dgm:pt>
    <dgm:pt modelId="{D64BF568-50AD-441E-95C4-9BE427071697}" type="pres">
      <dgm:prSet presAssocID="{931F2865-FD1B-441B-8342-50882051D03C}" presName="space" presStyleCnt="0"/>
      <dgm:spPr/>
      <dgm:t>
        <a:bodyPr/>
        <a:lstStyle/>
        <a:p>
          <a:endParaRPr lang="es-MX"/>
        </a:p>
      </dgm:t>
    </dgm:pt>
    <dgm:pt modelId="{8D40E02A-D590-415B-AF7A-AFE80D579403}" type="pres">
      <dgm:prSet presAssocID="{7AF4A732-B98B-49CA-A5CC-5DC826C266CF}" presName="composite" presStyleCnt="0"/>
      <dgm:spPr/>
      <dgm:t>
        <a:bodyPr/>
        <a:lstStyle/>
        <a:p>
          <a:endParaRPr lang="es-MX"/>
        </a:p>
      </dgm:t>
    </dgm:pt>
    <dgm:pt modelId="{DE4B2BDF-BF5D-4538-8E15-DD236EEF4458}" type="pres">
      <dgm:prSet presAssocID="{7AF4A732-B98B-49CA-A5CC-5DC826C266CF}" presName="parTx" presStyleLbl="alignNode1" presStyleIdx="1" presStyleCnt="3">
        <dgm:presLayoutVars>
          <dgm:chMax val="0"/>
          <dgm:chPref val="0"/>
          <dgm:bulletEnabled val="1"/>
        </dgm:presLayoutVars>
      </dgm:prSet>
      <dgm:spPr/>
      <dgm:t>
        <a:bodyPr/>
        <a:lstStyle/>
        <a:p>
          <a:endParaRPr lang="es-MX"/>
        </a:p>
      </dgm:t>
    </dgm:pt>
    <dgm:pt modelId="{25DE2940-2692-493E-BE01-000E9C3BFB6F}" type="pres">
      <dgm:prSet presAssocID="{7AF4A732-B98B-49CA-A5CC-5DC826C266CF}" presName="desTx" presStyleLbl="alignAccFollowNode1" presStyleIdx="1" presStyleCnt="3">
        <dgm:presLayoutVars>
          <dgm:bulletEnabled val="1"/>
        </dgm:presLayoutVars>
      </dgm:prSet>
      <dgm:spPr/>
      <dgm:t>
        <a:bodyPr/>
        <a:lstStyle/>
        <a:p>
          <a:endParaRPr lang="es-MX"/>
        </a:p>
      </dgm:t>
    </dgm:pt>
    <dgm:pt modelId="{84C161E2-640E-42DB-BB71-697F9DB7D7EE}" type="pres">
      <dgm:prSet presAssocID="{5D9EB977-C5BF-41B4-A047-A98F59B1DAE4}" presName="space" presStyleCnt="0"/>
      <dgm:spPr/>
      <dgm:t>
        <a:bodyPr/>
        <a:lstStyle/>
        <a:p>
          <a:endParaRPr lang="es-MX"/>
        </a:p>
      </dgm:t>
    </dgm:pt>
    <dgm:pt modelId="{EA065D7B-1A88-426A-8ACF-872FF5CDFF9D}" type="pres">
      <dgm:prSet presAssocID="{AA54DB8C-F9C2-40EC-832E-409CF5BAFD54}" presName="composite" presStyleCnt="0"/>
      <dgm:spPr/>
      <dgm:t>
        <a:bodyPr/>
        <a:lstStyle/>
        <a:p>
          <a:endParaRPr lang="es-MX"/>
        </a:p>
      </dgm:t>
    </dgm:pt>
    <dgm:pt modelId="{C605C7F2-9BE8-4AEC-BD58-36ADE93D2F15}" type="pres">
      <dgm:prSet presAssocID="{AA54DB8C-F9C2-40EC-832E-409CF5BAFD54}" presName="parTx" presStyleLbl="alignNode1" presStyleIdx="2" presStyleCnt="3">
        <dgm:presLayoutVars>
          <dgm:chMax val="0"/>
          <dgm:chPref val="0"/>
          <dgm:bulletEnabled val="1"/>
        </dgm:presLayoutVars>
      </dgm:prSet>
      <dgm:spPr/>
      <dgm:t>
        <a:bodyPr/>
        <a:lstStyle/>
        <a:p>
          <a:endParaRPr lang="es-MX"/>
        </a:p>
      </dgm:t>
    </dgm:pt>
    <dgm:pt modelId="{FD0B5587-A5A4-4A7D-A146-85A8F7619E0B}" type="pres">
      <dgm:prSet presAssocID="{AA54DB8C-F9C2-40EC-832E-409CF5BAFD54}" presName="desTx" presStyleLbl="alignAccFollowNode1" presStyleIdx="2" presStyleCnt="3">
        <dgm:presLayoutVars>
          <dgm:bulletEnabled val="1"/>
        </dgm:presLayoutVars>
      </dgm:prSet>
      <dgm:spPr/>
      <dgm:t>
        <a:bodyPr/>
        <a:lstStyle/>
        <a:p>
          <a:endParaRPr lang="es-MX"/>
        </a:p>
      </dgm:t>
    </dgm:pt>
  </dgm:ptLst>
  <dgm:cxnLst>
    <dgm:cxn modelId="{2CABFFDE-9AEE-4FB7-B033-187C51F960A3}" srcId="{38117C7F-B579-47F5-9349-9C8A49CAEF07}" destId="{CB73E435-4942-487F-BF70-63D1BEDFEACF}" srcOrd="0" destOrd="0" parTransId="{A72FA0A7-4734-4964-9817-7C38BCA92A7C}" sibTransId="{931F2865-FD1B-441B-8342-50882051D03C}"/>
    <dgm:cxn modelId="{600A8CEB-0955-4575-9F2F-A9835909CCCF}" srcId="{AA54DB8C-F9C2-40EC-832E-409CF5BAFD54}" destId="{B571AC37-DD79-45D7-9F8F-4C987D52E645}" srcOrd="0" destOrd="0" parTransId="{B7A6975E-154F-45C5-8571-BEB0F197B4C2}" sibTransId="{1E31D5B6-2E88-4E5D-84E8-304F4BC63688}"/>
    <dgm:cxn modelId="{FBAB8960-55E1-4EA8-B225-E7ECDC8A9D4D}" type="presOf" srcId="{6F2ACD81-27CB-4A1B-9B72-B404BF9DA762}" destId="{DCB8B682-4879-4D01-B9E0-853472636D55}" srcOrd="0" destOrd="1" presId="urn:microsoft.com/office/officeart/2005/8/layout/hList1"/>
    <dgm:cxn modelId="{8ABB530A-202A-4CE5-A430-A158F6A3C825}" srcId="{38117C7F-B579-47F5-9349-9C8A49CAEF07}" destId="{7AF4A732-B98B-49CA-A5CC-5DC826C266CF}" srcOrd="1" destOrd="0" parTransId="{96D5F25A-88E9-48F4-B726-6A2BAB8E2484}" sibTransId="{5D9EB977-C5BF-41B4-A047-A98F59B1DAE4}"/>
    <dgm:cxn modelId="{43AB4C62-7286-4F0B-8C3B-40B4E8E67C27}" type="presOf" srcId="{CB73E435-4942-487F-BF70-63D1BEDFEACF}" destId="{B21E80CD-2155-4E2B-BDD4-CFA1438B080A}" srcOrd="0" destOrd="0" presId="urn:microsoft.com/office/officeart/2005/8/layout/hList1"/>
    <dgm:cxn modelId="{BB8308B5-D2DB-4D92-A2A0-69ACA0896B87}" type="presOf" srcId="{A3FE30BC-8233-484C-8CA8-1F50FE083DF0}" destId="{25DE2940-2692-493E-BE01-000E9C3BFB6F}" srcOrd="0" destOrd="1" presId="urn:microsoft.com/office/officeart/2005/8/layout/hList1"/>
    <dgm:cxn modelId="{3BFE296F-7BA6-462E-A07A-10A27C3B4279}" srcId="{7AF4A732-B98B-49CA-A5CC-5DC826C266CF}" destId="{A3FE30BC-8233-484C-8CA8-1F50FE083DF0}" srcOrd="1" destOrd="0" parTransId="{88E3C36D-FD7B-4E73-83D1-42889845A8A2}" sibTransId="{4B1444E1-AD02-4EF4-BE48-32C1EC317508}"/>
    <dgm:cxn modelId="{62FE9E91-4FF7-426A-9261-E348CFF666AB}" srcId="{38117C7F-B579-47F5-9349-9C8A49CAEF07}" destId="{AA54DB8C-F9C2-40EC-832E-409CF5BAFD54}" srcOrd="2" destOrd="0" parTransId="{21475265-B646-4B6A-AA24-058544CBCC0B}" sibTransId="{AEBDF686-2E03-49B3-9EB5-F2AF160C49B7}"/>
    <dgm:cxn modelId="{B7A22C94-0482-4887-8DC4-198EAF26A090}" srcId="{CB73E435-4942-487F-BF70-63D1BEDFEACF}" destId="{6F2ACD81-27CB-4A1B-9B72-B404BF9DA762}" srcOrd="1" destOrd="0" parTransId="{67652311-4D05-4162-BD4D-8F56E41218C3}" sibTransId="{382B8ED4-308C-4235-9C24-042116DDD1A9}"/>
    <dgm:cxn modelId="{1C5245B7-ABDB-4DE4-A8C9-42809BC73FE5}" type="presOf" srcId="{38117C7F-B579-47F5-9349-9C8A49CAEF07}" destId="{7B2C07F8-C9E6-4B81-838D-DCABC4DD82FE}" srcOrd="0" destOrd="0" presId="urn:microsoft.com/office/officeart/2005/8/layout/hList1"/>
    <dgm:cxn modelId="{36E4CF53-5ECE-4F9F-AAC4-97A68388EEF5}" type="presOf" srcId="{AA54DB8C-F9C2-40EC-832E-409CF5BAFD54}" destId="{C605C7F2-9BE8-4AEC-BD58-36ADE93D2F15}" srcOrd="0" destOrd="0" presId="urn:microsoft.com/office/officeart/2005/8/layout/hList1"/>
    <dgm:cxn modelId="{6787EC89-DBCD-4BF1-A876-8840E7BE0D70}" type="presOf" srcId="{F0D2BCAE-A771-47D5-B772-1A3E76606612}" destId="{FD0B5587-A5A4-4A7D-A146-85A8F7619E0B}" srcOrd="0" destOrd="1" presId="urn:microsoft.com/office/officeart/2005/8/layout/hList1"/>
    <dgm:cxn modelId="{F6B9BAD0-1B7B-4B8F-B1DD-017A79956584}" type="presOf" srcId="{B571AC37-DD79-45D7-9F8F-4C987D52E645}" destId="{FD0B5587-A5A4-4A7D-A146-85A8F7619E0B}" srcOrd="0" destOrd="0" presId="urn:microsoft.com/office/officeart/2005/8/layout/hList1"/>
    <dgm:cxn modelId="{54F4C522-6F46-4BAC-A63E-2AD702B73B52}" srcId="{CB73E435-4942-487F-BF70-63D1BEDFEACF}" destId="{D78E5413-775B-4659-8D60-83627009466F}" srcOrd="0" destOrd="0" parTransId="{306AFCA5-CE52-4D71-8B89-99FDC5F65EFC}" sibTransId="{25965CA2-EB46-47F1-8F16-592C1257A1B5}"/>
    <dgm:cxn modelId="{3231E8E2-732A-42B5-B8A5-923852B7D514}" type="presOf" srcId="{7AF4A732-B98B-49CA-A5CC-5DC826C266CF}" destId="{DE4B2BDF-BF5D-4538-8E15-DD236EEF4458}" srcOrd="0" destOrd="0" presId="urn:microsoft.com/office/officeart/2005/8/layout/hList1"/>
    <dgm:cxn modelId="{386631D5-145B-4EF0-9505-86834B925FAD}" srcId="{AA54DB8C-F9C2-40EC-832E-409CF5BAFD54}" destId="{F0D2BCAE-A771-47D5-B772-1A3E76606612}" srcOrd="1" destOrd="0" parTransId="{57E3BBA5-ACE3-4CC4-8177-B1E56116411C}" sibTransId="{90ECA379-F558-4C92-BE66-CFEE92C78ADE}"/>
    <dgm:cxn modelId="{FB2EB674-C4BC-4B52-955A-A46B8C0F5656}" srcId="{7AF4A732-B98B-49CA-A5CC-5DC826C266CF}" destId="{BC107E28-CA35-42F5-9A48-94CC176369AB}" srcOrd="0" destOrd="0" parTransId="{AA6854FF-9784-4B95-ACBF-B3488302CC73}" sibTransId="{51A6F0C8-F816-46E4-B965-CAD8D04693E0}"/>
    <dgm:cxn modelId="{54A8E0B6-01AA-4C2C-8859-6F86D27B36AF}" type="presOf" srcId="{D78E5413-775B-4659-8D60-83627009466F}" destId="{DCB8B682-4879-4D01-B9E0-853472636D55}" srcOrd="0" destOrd="0" presId="urn:microsoft.com/office/officeart/2005/8/layout/hList1"/>
    <dgm:cxn modelId="{60A61B18-B70F-4573-9D06-06E26A3D9A31}" type="presOf" srcId="{BC107E28-CA35-42F5-9A48-94CC176369AB}" destId="{25DE2940-2692-493E-BE01-000E9C3BFB6F}" srcOrd="0" destOrd="0" presId="urn:microsoft.com/office/officeart/2005/8/layout/hList1"/>
    <dgm:cxn modelId="{D7240A07-9751-4656-ADEE-58339F169A76}" type="presParOf" srcId="{7B2C07F8-C9E6-4B81-838D-DCABC4DD82FE}" destId="{8074E850-A550-4C42-B527-F0D294C012AB}" srcOrd="0" destOrd="0" presId="urn:microsoft.com/office/officeart/2005/8/layout/hList1"/>
    <dgm:cxn modelId="{D1EBBE7E-4B4F-46E5-9ABB-E2D0792AC0ED}" type="presParOf" srcId="{8074E850-A550-4C42-B527-F0D294C012AB}" destId="{B21E80CD-2155-4E2B-BDD4-CFA1438B080A}" srcOrd="0" destOrd="0" presId="urn:microsoft.com/office/officeart/2005/8/layout/hList1"/>
    <dgm:cxn modelId="{1F8E0F9C-9194-4953-A7CE-2B2FA9376918}" type="presParOf" srcId="{8074E850-A550-4C42-B527-F0D294C012AB}" destId="{DCB8B682-4879-4D01-B9E0-853472636D55}" srcOrd="1" destOrd="0" presId="urn:microsoft.com/office/officeart/2005/8/layout/hList1"/>
    <dgm:cxn modelId="{DF7B1D0B-F3EF-4D49-98F2-F86CD9968F06}" type="presParOf" srcId="{7B2C07F8-C9E6-4B81-838D-DCABC4DD82FE}" destId="{D64BF568-50AD-441E-95C4-9BE427071697}" srcOrd="1" destOrd="0" presId="urn:microsoft.com/office/officeart/2005/8/layout/hList1"/>
    <dgm:cxn modelId="{C8555798-754F-46F8-944E-56B91CDFE432}" type="presParOf" srcId="{7B2C07F8-C9E6-4B81-838D-DCABC4DD82FE}" destId="{8D40E02A-D590-415B-AF7A-AFE80D579403}" srcOrd="2" destOrd="0" presId="urn:microsoft.com/office/officeart/2005/8/layout/hList1"/>
    <dgm:cxn modelId="{89620014-2295-4CAE-B09A-432E95954050}" type="presParOf" srcId="{8D40E02A-D590-415B-AF7A-AFE80D579403}" destId="{DE4B2BDF-BF5D-4538-8E15-DD236EEF4458}" srcOrd="0" destOrd="0" presId="urn:microsoft.com/office/officeart/2005/8/layout/hList1"/>
    <dgm:cxn modelId="{8210C5BE-B732-4FAF-A3D8-2A80EC68A4F9}" type="presParOf" srcId="{8D40E02A-D590-415B-AF7A-AFE80D579403}" destId="{25DE2940-2692-493E-BE01-000E9C3BFB6F}" srcOrd="1" destOrd="0" presId="urn:microsoft.com/office/officeart/2005/8/layout/hList1"/>
    <dgm:cxn modelId="{0A96ACA7-0377-4382-97A7-CEE2B9C307D7}" type="presParOf" srcId="{7B2C07F8-C9E6-4B81-838D-DCABC4DD82FE}" destId="{84C161E2-640E-42DB-BB71-697F9DB7D7EE}" srcOrd="3" destOrd="0" presId="urn:microsoft.com/office/officeart/2005/8/layout/hList1"/>
    <dgm:cxn modelId="{6068E0A8-890A-46EF-AF4E-C3BDCBEDAF45}" type="presParOf" srcId="{7B2C07F8-C9E6-4B81-838D-DCABC4DD82FE}" destId="{EA065D7B-1A88-426A-8ACF-872FF5CDFF9D}" srcOrd="4" destOrd="0" presId="urn:microsoft.com/office/officeart/2005/8/layout/hList1"/>
    <dgm:cxn modelId="{334C4E57-6E41-4711-A311-1598AC961C1C}" type="presParOf" srcId="{EA065D7B-1A88-426A-8ACF-872FF5CDFF9D}" destId="{C605C7F2-9BE8-4AEC-BD58-36ADE93D2F15}" srcOrd="0" destOrd="0" presId="urn:microsoft.com/office/officeart/2005/8/layout/hList1"/>
    <dgm:cxn modelId="{68F3E419-7CAD-497D-B6FB-4729C3803BDC}" type="presParOf" srcId="{EA065D7B-1A88-426A-8ACF-872FF5CDFF9D}" destId="{FD0B5587-A5A4-4A7D-A146-85A8F7619E0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8117C7F-B579-47F5-9349-9C8A49CAEF0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CB73E435-4942-487F-BF70-63D1BEDFEACF}">
      <dgm:prSet phldrT="[Texto]" custT="1"/>
      <dgm:spPr>
        <a:solidFill>
          <a:srgbClr val="967200"/>
        </a:solidFill>
      </dgm:spPr>
      <dgm:t>
        <a:bodyPr/>
        <a:lstStyle/>
        <a:p>
          <a:r>
            <a:rPr lang="es-MX" sz="2400" noProof="0" dirty="0" smtClean="0"/>
            <a:t>Secretaría de Educación Pública </a:t>
          </a:r>
          <a:endParaRPr lang="es-MX" sz="2400" noProof="0" dirty="0"/>
        </a:p>
      </dgm:t>
    </dgm:pt>
    <dgm:pt modelId="{A72FA0A7-4734-4964-9817-7C38BCA92A7C}" type="parTrans" cxnId="{2CABFFDE-9AEE-4FB7-B033-187C51F960A3}">
      <dgm:prSet/>
      <dgm:spPr/>
      <dgm:t>
        <a:bodyPr/>
        <a:lstStyle/>
        <a:p>
          <a:endParaRPr lang="es-MX"/>
        </a:p>
      </dgm:t>
    </dgm:pt>
    <dgm:pt modelId="{931F2865-FD1B-441B-8342-50882051D03C}" type="sibTrans" cxnId="{2CABFFDE-9AEE-4FB7-B033-187C51F960A3}">
      <dgm:prSet/>
      <dgm:spPr/>
      <dgm:t>
        <a:bodyPr/>
        <a:lstStyle/>
        <a:p>
          <a:endParaRPr lang="es-MX"/>
        </a:p>
      </dgm:t>
    </dgm:pt>
    <dgm:pt modelId="{D78E5413-775B-4659-8D60-83627009466F}">
      <dgm:prSet phldrT="[Texto]"/>
      <dgm:spPr>
        <a:solidFill>
          <a:srgbClr val="FFE697">
            <a:alpha val="89804"/>
          </a:srgbClr>
        </a:solidFill>
      </dgm:spPr>
      <dgm:t>
        <a:bodyPr/>
        <a:lstStyle/>
        <a:p>
          <a:r>
            <a:rPr lang="es-MX" noProof="0" dirty="0" smtClean="0"/>
            <a:t>Pago de gastos de operación y remuneraciones de las Universidades Públicas y Tecnológicas, los Institutos Tecnológicos y de Capacitación para el Trabajo y los Colegios de Estudios Científicos y Tecnológicos</a:t>
          </a:r>
          <a:endParaRPr lang="es-MX" noProof="0" dirty="0"/>
        </a:p>
      </dgm:t>
    </dgm:pt>
    <dgm:pt modelId="{306AFCA5-CE52-4D71-8B89-99FDC5F65EFC}" type="parTrans" cxnId="{54F4C522-6F46-4BAC-A63E-2AD702B73B52}">
      <dgm:prSet/>
      <dgm:spPr/>
      <dgm:t>
        <a:bodyPr/>
        <a:lstStyle/>
        <a:p>
          <a:endParaRPr lang="es-MX"/>
        </a:p>
      </dgm:t>
    </dgm:pt>
    <dgm:pt modelId="{25965CA2-EB46-47F1-8F16-592C1257A1B5}" type="sibTrans" cxnId="{54F4C522-6F46-4BAC-A63E-2AD702B73B52}">
      <dgm:prSet/>
      <dgm:spPr/>
      <dgm:t>
        <a:bodyPr/>
        <a:lstStyle/>
        <a:p>
          <a:endParaRPr lang="es-MX"/>
        </a:p>
      </dgm:t>
    </dgm:pt>
    <dgm:pt modelId="{7AF4A732-B98B-49CA-A5CC-5DC826C266CF}">
      <dgm:prSet phldrT="[Texto]" custT="1"/>
      <dgm:spPr>
        <a:solidFill>
          <a:srgbClr val="0070C0"/>
        </a:solidFill>
      </dgm:spPr>
      <dgm:t>
        <a:bodyPr/>
        <a:lstStyle/>
        <a:p>
          <a:r>
            <a:rPr lang="es-MX" sz="2400" b="0" noProof="0" dirty="0" smtClean="0"/>
            <a:t>Secretaría del Medio Ambiente y Recursos Naturales</a:t>
          </a:r>
          <a:endParaRPr lang="es-MX" sz="2400" b="0" noProof="0" dirty="0"/>
        </a:p>
      </dgm:t>
    </dgm:pt>
    <dgm:pt modelId="{96D5F25A-88E9-48F4-B726-6A2BAB8E2484}" type="parTrans" cxnId="{8ABB530A-202A-4CE5-A430-A158F6A3C825}">
      <dgm:prSet/>
      <dgm:spPr/>
      <dgm:t>
        <a:bodyPr/>
        <a:lstStyle/>
        <a:p>
          <a:endParaRPr lang="es-MX"/>
        </a:p>
      </dgm:t>
    </dgm:pt>
    <dgm:pt modelId="{5D9EB977-C5BF-41B4-A047-A98F59B1DAE4}" type="sibTrans" cxnId="{8ABB530A-202A-4CE5-A430-A158F6A3C825}">
      <dgm:prSet/>
      <dgm:spPr/>
      <dgm:t>
        <a:bodyPr/>
        <a:lstStyle/>
        <a:p>
          <a:endParaRPr lang="es-MX"/>
        </a:p>
      </dgm:t>
    </dgm:pt>
    <dgm:pt modelId="{BC107E28-CA35-42F5-9A48-94CC176369AB}">
      <dgm:prSet phldrT="[Texto]"/>
      <dgm:spPr>
        <a:solidFill>
          <a:srgbClr val="C5E6FF"/>
        </a:solidFill>
      </dgm:spPr>
      <dgm:t>
        <a:bodyPr/>
        <a:lstStyle/>
        <a:p>
          <a:r>
            <a:rPr lang="es-MX" noProof="0" dirty="0" smtClean="0"/>
            <a:t>Infraestructura </a:t>
          </a:r>
          <a:r>
            <a:rPr lang="es-MX" noProof="0" dirty="0" err="1" smtClean="0"/>
            <a:t>hidroagrícola</a:t>
          </a:r>
          <a:r>
            <a:rPr lang="es-MX" noProof="0" dirty="0" smtClean="0"/>
            <a:t>, y</a:t>
          </a:r>
          <a:endParaRPr lang="es-MX" noProof="0" dirty="0"/>
        </a:p>
      </dgm:t>
    </dgm:pt>
    <dgm:pt modelId="{AA6854FF-9784-4B95-ACBF-B3488302CC73}" type="parTrans" cxnId="{FB2EB674-C4BC-4B52-955A-A46B8C0F5656}">
      <dgm:prSet/>
      <dgm:spPr/>
      <dgm:t>
        <a:bodyPr/>
        <a:lstStyle/>
        <a:p>
          <a:endParaRPr lang="es-MX"/>
        </a:p>
      </dgm:t>
    </dgm:pt>
    <dgm:pt modelId="{51A6F0C8-F816-46E4-B965-CAD8D04693E0}" type="sibTrans" cxnId="{FB2EB674-C4BC-4B52-955A-A46B8C0F5656}">
      <dgm:prSet/>
      <dgm:spPr/>
      <dgm:t>
        <a:bodyPr/>
        <a:lstStyle/>
        <a:p>
          <a:endParaRPr lang="es-MX"/>
        </a:p>
      </dgm:t>
    </dgm:pt>
    <dgm:pt modelId="{A3FE30BC-8233-484C-8CA8-1F50FE083DF0}">
      <dgm:prSet phldrT="[Texto]"/>
      <dgm:spPr>
        <a:solidFill>
          <a:srgbClr val="C5E6FF"/>
        </a:solidFill>
      </dgm:spPr>
      <dgm:t>
        <a:bodyPr/>
        <a:lstStyle/>
        <a:p>
          <a:endParaRPr lang="es-MX" noProof="0" dirty="0"/>
        </a:p>
      </dgm:t>
    </dgm:pt>
    <dgm:pt modelId="{88E3C36D-FD7B-4E73-83D1-42889845A8A2}" type="parTrans" cxnId="{3BFE296F-7BA6-462E-A07A-10A27C3B4279}">
      <dgm:prSet/>
      <dgm:spPr/>
      <dgm:t>
        <a:bodyPr/>
        <a:lstStyle/>
        <a:p>
          <a:endParaRPr lang="es-MX"/>
        </a:p>
      </dgm:t>
    </dgm:pt>
    <dgm:pt modelId="{4B1444E1-AD02-4EF4-BE48-32C1EC317508}" type="sibTrans" cxnId="{3BFE296F-7BA6-462E-A07A-10A27C3B4279}">
      <dgm:prSet/>
      <dgm:spPr/>
      <dgm:t>
        <a:bodyPr/>
        <a:lstStyle/>
        <a:p>
          <a:endParaRPr lang="es-MX"/>
        </a:p>
      </dgm:t>
    </dgm:pt>
    <dgm:pt modelId="{AA54DB8C-F9C2-40EC-832E-409CF5BAFD54}">
      <dgm:prSet phldrT="[Texto]" custT="1"/>
      <dgm:spPr>
        <a:solidFill>
          <a:schemeClr val="tx2">
            <a:lumMod val="90000"/>
            <a:lumOff val="10000"/>
          </a:schemeClr>
        </a:solidFill>
      </dgm:spPr>
      <dgm:t>
        <a:bodyPr/>
        <a:lstStyle/>
        <a:p>
          <a:r>
            <a:rPr lang="es-MX" sz="2400" noProof="0" dirty="0" smtClean="0"/>
            <a:t>Secretaría de Salud</a:t>
          </a:r>
          <a:endParaRPr lang="es-MX" sz="2400" i="0" noProof="0" dirty="0"/>
        </a:p>
      </dgm:t>
    </dgm:pt>
    <dgm:pt modelId="{21475265-B646-4B6A-AA24-058544CBCC0B}" type="parTrans" cxnId="{62FE9E91-4FF7-426A-9261-E348CFF666AB}">
      <dgm:prSet/>
      <dgm:spPr/>
      <dgm:t>
        <a:bodyPr/>
        <a:lstStyle/>
        <a:p>
          <a:endParaRPr lang="es-MX"/>
        </a:p>
      </dgm:t>
    </dgm:pt>
    <dgm:pt modelId="{AEBDF686-2E03-49B3-9EB5-F2AF160C49B7}" type="sibTrans" cxnId="{62FE9E91-4FF7-426A-9261-E348CFF666AB}">
      <dgm:prSet/>
      <dgm:spPr/>
      <dgm:t>
        <a:bodyPr/>
        <a:lstStyle/>
        <a:p>
          <a:endParaRPr lang="es-MX"/>
        </a:p>
      </dgm:t>
    </dgm:pt>
    <dgm:pt modelId="{B571AC37-DD79-45D7-9F8F-4C987D52E645}">
      <dgm:prSet phldrT="[Texto]"/>
      <dgm:spPr>
        <a:solidFill>
          <a:srgbClr val="FFC1C1"/>
        </a:solidFill>
      </dgm:spPr>
      <dgm:t>
        <a:bodyPr/>
        <a:lstStyle/>
        <a:p>
          <a:r>
            <a:rPr lang="es-MX" noProof="0" dirty="0" smtClean="0"/>
            <a:t>Apoyos las redes de servicios de salud</a:t>
          </a:r>
          <a:endParaRPr lang="es-MX" noProof="0" dirty="0"/>
        </a:p>
      </dgm:t>
    </dgm:pt>
    <dgm:pt modelId="{B7A6975E-154F-45C5-8571-BEB0F197B4C2}" type="parTrans" cxnId="{600A8CEB-0955-4575-9F2F-A9835909CCCF}">
      <dgm:prSet/>
      <dgm:spPr/>
      <dgm:t>
        <a:bodyPr/>
        <a:lstStyle/>
        <a:p>
          <a:endParaRPr lang="es-MX"/>
        </a:p>
      </dgm:t>
    </dgm:pt>
    <dgm:pt modelId="{1E31D5B6-2E88-4E5D-84E8-304F4BC63688}" type="sibTrans" cxnId="{600A8CEB-0955-4575-9F2F-A9835909CCCF}">
      <dgm:prSet/>
      <dgm:spPr/>
      <dgm:t>
        <a:bodyPr/>
        <a:lstStyle/>
        <a:p>
          <a:endParaRPr lang="es-MX"/>
        </a:p>
      </dgm:t>
    </dgm:pt>
    <dgm:pt modelId="{15986842-250A-40E3-9757-529DF8953658}">
      <dgm:prSet phldrT="[Texto]"/>
      <dgm:spPr>
        <a:solidFill>
          <a:srgbClr val="C5E6FF"/>
        </a:solidFill>
      </dgm:spPr>
      <dgm:t>
        <a:bodyPr/>
        <a:lstStyle/>
        <a:p>
          <a:r>
            <a:rPr lang="es-MX" noProof="0" dirty="0" smtClean="0"/>
            <a:t>Rehabilitación y saneamiento</a:t>
          </a:r>
          <a:endParaRPr lang="es-MX" noProof="0" dirty="0"/>
        </a:p>
      </dgm:t>
    </dgm:pt>
    <dgm:pt modelId="{9439F404-DBF5-4AA1-85A0-487F7080E54F}" type="parTrans" cxnId="{13F680A8-8128-4194-A6C6-62C69C9855D2}">
      <dgm:prSet/>
      <dgm:spPr/>
      <dgm:t>
        <a:bodyPr/>
        <a:lstStyle/>
        <a:p>
          <a:endParaRPr lang="es-MX"/>
        </a:p>
      </dgm:t>
    </dgm:pt>
    <dgm:pt modelId="{C4298C0D-7A93-4895-A41E-24F1CD53C643}" type="sibTrans" cxnId="{13F680A8-8128-4194-A6C6-62C69C9855D2}">
      <dgm:prSet/>
      <dgm:spPr/>
      <dgm:t>
        <a:bodyPr/>
        <a:lstStyle/>
        <a:p>
          <a:endParaRPr lang="es-MX"/>
        </a:p>
      </dgm:t>
    </dgm:pt>
    <dgm:pt modelId="{84E5E130-89E6-4BF8-89D9-7E68AA5FCA6D}" type="pres">
      <dgm:prSet presAssocID="{38117C7F-B579-47F5-9349-9C8A49CAEF07}" presName="Name0" presStyleCnt="0">
        <dgm:presLayoutVars>
          <dgm:dir/>
          <dgm:animLvl val="lvl"/>
          <dgm:resizeHandles val="exact"/>
        </dgm:presLayoutVars>
      </dgm:prSet>
      <dgm:spPr/>
      <dgm:t>
        <a:bodyPr/>
        <a:lstStyle/>
        <a:p>
          <a:endParaRPr lang="es-MX"/>
        </a:p>
      </dgm:t>
    </dgm:pt>
    <dgm:pt modelId="{13F02215-AA6B-4860-B733-1D867BFFE1F5}" type="pres">
      <dgm:prSet presAssocID="{CB73E435-4942-487F-BF70-63D1BEDFEACF}" presName="linNode" presStyleCnt="0"/>
      <dgm:spPr/>
    </dgm:pt>
    <dgm:pt modelId="{D23785F3-3CCD-4C47-8B38-D4BFDE9B1746}" type="pres">
      <dgm:prSet presAssocID="{CB73E435-4942-487F-BF70-63D1BEDFEACF}" presName="parentText" presStyleLbl="node1" presStyleIdx="0" presStyleCnt="3">
        <dgm:presLayoutVars>
          <dgm:chMax val="1"/>
          <dgm:bulletEnabled val="1"/>
        </dgm:presLayoutVars>
      </dgm:prSet>
      <dgm:spPr/>
      <dgm:t>
        <a:bodyPr/>
        <a:lstStyle/>
        <a:p>
          <a:endParaRPr lang="es-MX"/>
        </a:p>
      </dgm:t>
    </dgm:pt>
    <dgm:pt modelId="{BD9A2FD0-05D4-4999-B42F-48AE8C825B96}" type="pres">
      <dgm:prSet presAssocID="{CB73E435-4942-487F-BF70-63D1BEDFEACF}" presName="descendantText" presStyleLbl="alignAccFollowNode1" presStyleIdx="0" presStyleCnt="3">
        <dgm:presLayoutVars>
          <dgm:bulletEnabled val="1"/>
        </dgm:presLayoutVars>
      </dgm:prSet>
      <dgm:spPr/>
      <dgm:t>
        <a:bodyPr/>
        <a:lstStyle/>
        <a:p>
          <a:endParaRPr lang="es-MX"/>
        </a:p>
      </dgm:t>
    </dgm:pt>
    <dgm:pt modelId="{3C88F1E4-0B86-4093-BF90-ECB8672C9FAA}" type="pres">
      <dgm:prSet presAssocID="{931F2865-FD1B-441B-8342-50882051D03C}" presName="sp" presStyleCnt="0"/>
      <dgm:spPr/>
    </dgm:pt>
    <dgm:pt modelId="{54B2A386-F559-4ADA-AFB0-0796814E4879}" type="pres">
      <dgm:prSet presAssocID="{7AF4A732-B98B-49CA-A5CC-5DC826C266CF}" presName="linNode" presStyleCnt="0"/>
      <dgm:spPr/>
    </dgm:pt>
    <dgm:pt modelId="{29556AD9-ABB8-4B3A-94C3-62DD34528D37}" type="pres">
      <dgm:prSet presAssocID="{7AF4A732-B98B-49CA-A5CC-5DC826C266CF}" presName="parentText" presStyleLbl="node1" presStyleIdx="1" presStyleCnt="3">
        <dgm:presLayoutVars>
          <dgm:chMax val="1"/>
          <dgm:bulletEnabled val="1"/>
        </dgm:presLayoutVars>
      </dgm:prSet>
      <dgm:spPr/>
      <dgm:t>
        <a:bodyPr/>
        <a:lstStyle/>
        <a:p>
          <a:endParaRPr lang="es-MX"/>
        </a:p>
      </dgm:t>
    </dgm:pt>
    <dgm:pt modelId="{43277E5E-DC63-4C80-BA66-B8E6A2A78EC7}" type="pres">
      <dgm:prSet presAssocID="{7AF4A732-B98B-49CA-A5CC-5DC826C266CF}" presName="descendantText" presStyleLbl="alignAccFollowNode1" presStyleIdx="1" presStyleCnt="3">
        <dgm:presLayoutVars>
          <dgm:bulletEnabled val="1"/>
        </dgm:presLayoutVars>
      </dgm:prSet>
      <dgm:spPr/>
      <dgm:t>
        <a:bodyPr/>
        <a:lstStyle/>
        <a:p>
          <a:endParaRPr lang="es-MX"/>
        </a:p>
      </dgm:t>
    </dgm:pt>
    <dgm:pt modelId="{7D50A082-94F5-42CA-A6C7-219727B6826D}" type="pres">
      <dgm:prSet presAssocID="{5D9EB977-C5BF-41B4-A047-A98F59B1DAE4}" presName="sp" presStyleCnt="0"/>
      <dgm:spPr/>
    </dgm:pt>
    <dgm:pt modelId="{91C68BC2-FD46-4535-87E9-1326237B3E84}" type="pres">
      <dgm:prSet presAssocID="{AA54DB8C-F9C2-40EC-832E-409CF5BAFD54}" presName="linNode" presStyleCnt="0"/>
      <dgm:spPr/>
    </dgm:pt>
    <dgm:pt modelId="{C56A8C62-DC03-494D-8D02-1A4FB0DC969D}" type="pres">
      <dgm:prSet presAssocID="{AA54DB8C-F9C2-40EC-832E-409CF5BAFD54}" presName="parentText" presStyleLbl="node1" presStyleIdx="2" presStyleCnt="3">
        <dgm:presLayoutVars>
          <dgm:chMax val="1"/>
          <dgm:bulletEnabled val="1"/>
        </dgm:presLayoutVars>
      </dgm:prSet>
      <dgm:spPr/>
      <dgm:t>
        <a:bodyPr/>
        <a:lstStyle/>
        <a:p>
          <a:endParaRPr lang="es-MX"/>
        </a:p>
      </dgm:t>
    </dgm:pt>
    <dgm:pt modelId="{95A218A8-AE6B-48DB-8811-CBD94594D1F6}" type="pres">
      <dgm:prSet presAssocID="{AA54DB8C-F9C2-40EC-832E-409CF5BAFD54}" presName="descendantText" presStyleLbl="alignAccFollowNode1" presStyleIdx="2" presStyleCnt="3">
        <dgm:presLayoutVars>
          <dgm:bulletEnabled val="1"/>
        </dgm:presLayoutVars>
      </dgm:prSet>
      <dgm:spPr/>
      <dgm:t>
        <a:bodyPr/>
        <a:lstStyle/>
        <a:p>
          <a:endParaRPr lang="es-MX"/>
        </a:p>
      </dgm:t>
    </dgm:pt>
  </dgm:ptLst>
  <dgm:cxnLst>
    <dgm:cxn modelId="{4EADC647-FC44-41F6-BD9F-7D79ADEDD765}" type="presOf" srcId="{15986842-250A-40E3-9757-529DF8953658}" destId="{43277E5E-DC63-4C80-BA66-B8E6A2A78EC7}" srcOrd="0" destOrd="1" presId="urn:microsoft.com/office/officeart/2005/8/layout/vList5"/>
    <dgm:cxn modelId="{600A8CEB-0955-4575-9F2F-A9835909CCCF}" srcId="{AA54DB8C-F9C2-40EC-832E-409CF5BAFD54}" destId="{B571AC37-DD79-45D7-9F8F-4C987D52E645}" srcOrd="0" destOrd="0" parTransId="{B7A6975E-154F-45C5-8571-BEB0F197B4C2}" sibTransId="{1E31D5B6-2E88-4E5D-84E8-304F4BC63688}"/>
    <dgm:cxn modelId="{2CABFFDE-9AEE-4FB7-B033-187C51F960A3}" srcId="{38117C7F-B579-47F5-9349-9C8A49CAEF07}" destId="{CB73E435-4942-487F-BF70-63D1BEDFEACF}" srcOrd="0" destOrd="0" parTransId="{A72FA0A7-4734-4964-9817-7C38BCA92A7C}" sibTransId="{931F2865-FD1B-441B-8342-50882051D03C}"/>
    <dgm:cxn modelId="{86A1BF51-0C59-4560-90D3-21F39481B962}" type="presOf" srcId="{A3FE30BC-8233-484C-8CA8-1F50FE083DF0}" destId="{43277E5E-DC63-4C80-BA66-B8E6A2A78EC7}" srcOrd="0" destOrd="2" presId="urn:microsoft.com/office/officeart/2005/8/layout/vList5"/>
    <dgm:cxn modelId="{8ABB530A-202A-4CE5-A430-A158F6A3C825}" srcId="{38117C7F-B579-47F5-9349-9C8A49CAEF07}" destId="{7AF4A732-B98B-49CA-A5CC-5DC826C266CF}" srcOrd="1" destOrd="0" parTransId="{96D5F25A-88E9-48F4-B726-6A2BAB8E2484}" sibTransId="{5D9EB977-C5BF-41B4-A047-A98F59B1DAE4}"/>
    <dgm:cxn modelId="{F889FEC0-0532-49D7-B0E0-233DF23E620B}" type="presOf" srcId="{CB73E435-4942-487F-BF70-63D1BEDFEACF}" destId="{D23785F3-3CCD-4C47-8B38-D4BFDE9B1746}" srcOrd="0" destOrd="0" presId="urn:microsoft.com/office/officeart/2005/8/layout/vList5"/>
    <dgm:cxn modelId="{9A1EB543-B929-466A-8AA1-C8CFC2ED8638}" type="presOf" srcId="{AA54DB8C-F9C2-40EC-832E-409CF5BAFD54}" destId="{C56A8C62-DC03-494D-8D02-1A4FB0DC969D}" srcOrd="0" destOrd="0" presId="urn:microsoft.com/office/officeart/2005/8/layout/vList5"/>
    <dgm:cxn modelId="{13F680A8-8128-4194-A6C6-62C69C9855D2}" srcId="{7AF4A732-B98B-49CA-A5CC-5DC826C266CF}" destId="{15986842-250A-40E3-9757-529DF8953658}" srcOrd="1" destOrd="0" parTransId="{9439F404-DBF5-4AA1-85A0-487F7080E54F}" sibTransId="{C4298C0D-7A93-4895-A41E-24F1CD53C643}"/>
    <dgm:cxn modelId="{3BFE296F-7BA6-462E-A07A-10A27C3B4279}" srcId="{7AF4A732-B98B-49CA-A5CC-5DC826C266CF}" destId="{A3FE30BC-8233-484C-8CA8-1F50FE083DF0}" srcOrd="2" destOrd="0" parTransId="{88E3C36D-FD7B-4E73-83D1-42889845A8A2}" sibTransId="{4B1444E1-AD02-4EF4-BE48-32C1EC317508}"/>
    <dgm:cxn modelId="{685BCFD1-8EC5-4EFA-98E8-F7551AE61AFF}" type="presOf" srcId="{7AF4A732-B98B-49CA-A5CC-5DC826C266CF}" destId="{29556AD9-ABB8-4B3A-94C3-62DD34528D37}" srcOrd="0" destOrd="0" presId="urn:microsoft.com/office/officeart/2005/8/layout/vList5"/>
    <dgm:cxn modelId="{85E621B8-7267-4DA3-AB10-E6009B274DCC}" type="presOf" srcId="{38117C7F-B579-47F5-9349-9C8A49CAEF07}" destId="{84E5E130-89E6-4BF8-89D9-7E68AA5FCA6D}" srcOrd="0" destOrd="0" presId="urn:microsoft.com/office/officeart/2005/8/layout/vList5"/>
    <dgm:cxn modelId="{62FE9E91-4FF7-426A-9261-E348CFF666AB}" srcId="{38117C7F-B579-47F5-9349-9C8A49CAEF07}" destId="{AA54DB8C-F9C2-40EC-832E-409CF5BAFD54}" srcOrd="2" destOrd="0" parTransId="{21475265-B646-4B6A-AA24-058544CBCC0B}" sibTransId="{AEBDF686-2E03-49B3-9EB5-F2AF160C49B7}"/>
    <dgm:cxn modelId="{6B665EE1-4963-4B1D-A007-7B432D010BA7}" type="presOf" srcId="{D78E5413-775B-4659-8D60-83627009466F}" destId="{BD9A2FD0-05D4-4999-B42F-48AE8C825B96}" srcOrd="0" destOrd="0" presId="urn:microsoft.com/office/officeart/2005/8/layout/vList5"/>
    <dgm:cxn modelId="{C5E3E675-F247-4607-9D2B-24105BE28F4A}" type="presOf" srcId="{B571AC37-DD79-45D7-9F8F-4C987D52E645}" destId="{95A218A8-AE6B-48DB-8811-CBD94594D1F6}" srcOrd="0" destOrd="0" presId="urn:microsoft.com/office/officeart/2005/8/layout/vList5"/>
    <dgm:cxn modelId="{945F88C5-1255-49EF-8EC3-28886707FEB6}" type="presOf" srcId="{BC107E28-CA35-42F5-9A48-94CC176369AB}" destId="{43277E5E-DC63-4C80-BA66-B8E6A2A78EC7}" srcOrd="0" destOrd="0" presId="urn:microsoft.com/office/officeart/2005/8/layout/vList5"/>
    <dgm:cxn modelId="{54F4C522-6F46-4BAC-A63E-2AD702B73B52}" srcId="{CB73E435-4942-487F-BF70-63D1BEDFEACF}" destId="{D78E5413-775B-4659-8D60-83627009466F}" srcOrd="0" destOrd="0" parTransId="{306AFCA5-CE52-4D71-8B89-99FDC5F65EFC}" sibTransId="{25965CA2-EB46-47F1-8F16-592C1257A1B5}"/>
    <dgm:cxn modelId="{FB2EB674-C4BC-4B52-955A-A46B8C0F5656}" srcId="{7AF4A732-B98B-49CA-A5CC-5DC826C266CF}" destId="{BC107E28-CA35-42F5-9A48-94CC176369AB}" srcOrd="0" destOrd="0" parTransId="{AA6854FF-9784-4B95-ACBF-B3488302CC73}" sibTransId="{51A6F0C8-F816-46E4-B965-CAD8D04693E0}"/>
    <dgm:cxn modelId="{E1AE2D30-4E9B-4D48-88B6-B1E21DCC565B}" type="presParOf" srcId="{84E5E130-89E6-4BF8-89D9-7E68AA5FCA6D}" destId="{13F02215-AA6B-4860-B733-1D867BFFE1F5}" srcOrd="0" destOrd="0" presId="urn:microsoft.com/office/officeart/2005/8/layout/vList5"/>
    <dgm:cxn modelId="{98BD9AB8-D118-4430-805C-1FC0BC75D726}" type="presParOf" srcId="{13F02215-AA6B-4860-B733-1D867BFFE1F5}" destId="{D23785F3-3CCD-4C47-8B38-D4BFDE9B1746}" srcOrd="0" destOrd="0" presId="urn:microsoft.com/office/officeart/2005/8/layout/vList5"/>
    <dgm:cxn modelId="{6A99017F-1C71-4686-9374-2199A671B0D1}" type="presParOf" srcId="{13F02215-AA6B-4860-B733-1D867BFFE1F5}" destId="{BD9A2FD0-05D4-4999-B42F-48AE8C825B96}" srcOrd="1" destOrd="0" presId="urn:microsoft.com/office/officeart/2005/8/layout/vList5"/>
    <dgm:cxn modelId="{D4434523-3C8B-432A-87C6-E46D47F43492}" type="presParOf" srcId="{84E5E130-89E6-4BF8-89D9-7E68AA5FCA6D}" destId="{3C88F1E4-0B86-4093-BF90-ECB8672C9FAA}" srcOrd="1" destOrd="0" presId="urn:microsoft.com/office/officeart/2005/8/layout/vList5"/>
    <dgm:cxn modelId="{ADD41669-DA30-4F42-B531-9A62375ABFF5}" type="presParOf" srcId="{84E5E130-89E6-4BF8-89D9-7E68AA5FCA6D}" destId="{54B2A386-F559-4ADA-AFB0-0796814E4879}" srcOrd="2" destOrd="0" presId="urn:microsoft.com/office/officeart/2005/8/layout/vList5"/>
    <dgm:cxn modelId="{F93DF32D-C5E8-45A6-BF39-06BA08943A72}" type="presParOf" srcId="{54B2A386-F559-4ADA-AFB0-0796814E4879}" destId="{29556AD9-ABB8-4B3A-94C3-62DD34528D37}" srcOrd="0" destOrd="0" presId="urn:microsoft.com/office/officeart/2005/8/layout/vList5"/>
    <dgm:cxn modelId="{0EEF9701-453B-4DDC-BC80-8DE01D6178EE}" type="presParOf" srcId="{54B2A386-F559-4ADA-AFB0-0796814E4879}" destId="{43277E5E-DC63-4C80-BA66-B8E6A2A78EC7}" srcOrd="1" destOrd="0" presId="urn:microsoft.com/office/officeart/2005/8/layout/vList5"/>
    <dgm:cxn modelId="{8244DDDB-D8AE-4C3B-9DB3-A00CD6BCDB68}" type="presParOf" srcId="{84E5E130-89E6-4BF8-89D9-7E68AA5FCA6D}" destId="{7D50A082-94F5-42CA-A6C7-219727B6826D}" srcOrd="3" destOrd="0" presId="urn:microsoft.com/office/officeart/2005/8/layout/vList5"/>
    <dgm:cxn modelId="{B4C90629-1F05-4CED-B88B-CB33A67CC8AB}" type="presParOf" srcId="{84E5E130-89E6-4BF8-89D9-7E68AA5FCA6D}" destId="{91C68BC2-FD46-4535-87E9-1326237B3E84}" srcOrd="4" destOrd="0" presId="urn:microsoft.com/office/officeart/2005/8/layout/vList5"/>
    <dgm:cxn modelId="{F09F404E-0221-49F6-9CFF-A4F3031C10DB}" type="presParOf" srcId="{91C68BC2-FD46-4535-87E9-1326237B3E84}" destId="{C56A8C62-DC03-494D-8D02-1A4FB0DC969D}" srcOrd="0" destOrd="0" presId="urn:microsoft.com/office/officeart/2005/8/layout/vList5"/>
    <dgm:cxn modelId="{9ECB907B-C7C9-48B7-B355-08FF9E2C7E04}" type="presParOf" srcId="{91C68BC2-FD46-4535-87E9-1326237B3E84}" destId="{95A218A8-AE6B-48DB-8811-CBD94594D1F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8117C7F-B579-47F5-9349-9C8A49CAEF0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CB73E435-4942-487F-BF70-63D1BEDFEACF}">
      <dgm:prSet phldrT="[Texto]"/>
      <dgm:spPr>
        <a:solidFill>
          <a:srgbClr val="967200"/>
        </a:solidFill>
      </dgm:spPr>
      <dgm:t>
        <a:bodyPr/>
        <a:lstStyle/>
        <a:p>
          <a:r>
            <a:rPr lang="es-MX" noProof="0" dirty="0" smtClean="0"/>
            <a:t>Secretaría de Agricultura, Ganadería, Desarrollo Rural, Pesca y Alimentación</a:t>
          </a:r>
          <a:endParaRPr lang="es-MX" noProof="0" dirty="0"/>
        </a:p>
      </dgm:t>
    </dgm:pt>
    <dgm:pt modelId="{A72FA0A7-4734-4964-9817-7C38BCA92A7C}" type="parTrans" cxnId="{2CABFFDE-9AEE-4FB7-B033-187C51F960A3}">
      <dgm:prSet/>
      <dgm:spPr/>
      <dgm:t>
        <a:bodyPr/>
        <a:lstStyle/>
        <a:p>
          <a:endParaRPr lang="es-MX"/>
        </a:p>
      </dgm:t>
    </dgm:pt>
    <dgm:pt modelId="{931F2865-FD1B-441B-8342-50882051D03C}" type="sibTrans" cxnId="{2CABFFDE-9AEE-4FB7-B033-187C51F960A3}">
      <dgm:prSet/>
      <dgm:spPr/>
      <dgm:t>
        <a:bodyPr/>
        <a:lstStyle/>
        <a:p>
          <a:endParaRPr lang="es-MX"/>
        </a:p>
      </dgm:t>
    </dgm:pt>
    <dgm:pt modelId="{D78E5413-775B-4659-8D60-83627009466F}">
      <dgm:prSet phldrT="[Texto]"/>
      <dgm:spPr>
        <a:solidFill>
          <a:srgbClr val="FFE697">
            <a:alpha val="89804"/>
          </a:srgbClr>
        </a:solidFill>
      </dgm:spPr>
      <dgm:t>
        <a:bodyPr/>
        <a:lstStyle/>
        <a:p>
          <a:r>
            <a:rPr lang="es-MX" noProof="0" dirty="0" smtClean="0"/>
            <a:t>Fortalecimiento de  los consejos estatales agropecuarios.</a:t>
          </a:r>
          <a:endParaRPr lang="es-MX" noProof="0" dirty="0"/>
        </a:p>
      </dgm:t>
    </dgm:pt>
    <dgm:pt modelId="{306AFCA5-CE52-4D71-8B89-99FDC5F65EFC}" type="parTrans" cxnId="{54F4C522-6F46-4BAC-A63E-2AD702B73B52}">
      <dgm:prSet/>
      <dgm:spPr/>
      <dgm:t>
        <a:bodyPr/>
        <a:lstStyle/>
        <a:p>
          <a:endParaRPr lang="es-MX"/>
        </a:p>
      </dgm:t>
    </dgm:pt>
    <dgm:pt modelId="{25965CA2-EB46-47F1-8F16-592C1257A1B5}" type="sibTrans" cxnId="{54F4C522-6F46-4BAC-A63E-2AD702B73B52}">
      <dgm:prSet/>
      <dgm:spPr/>
      <dgm:t>
        <a:bodyPr/>
        <a:lstStyle/>
        <a:p>
          <a:endParaRPr lang="es-MX"/>
        </a:p>
      </dgm:t>
    </dgm:pt>
    <dgm:pt modelId="{7AF4A732-B98B-49CA-A5CC-5DC826C266CF}">
      <dgm:prSet phldrT="[Texto]"/>
      <dgm:spPr>
        <a:solidFill>
          <a:srgbClr val="0070C0"/>
        </a:solidFill>
      </dgm:spPr>
      <dgm:t>
        <a:bodyPr/>
        <a:lstStyle/>
        <a:p>
          <a:r>
            <a:rPr lang="es-MX" noProof="0" dirty="0" smtClean="0"/>
            <a:t>Secretaría de Gobernación</a:t>
          </a:r>
          <a:endParaRPr lang="es-MX" b="0" noProof="0" dirty="0"/>
        </a:p>
      </dgm:t>
    </dgm:pt>
    <dgm:pt modelId="{96D5F25A-88E9-48F4-B726-6A2BAB8E2484}" type="parTrans" cxnId="{8ABB530A-202A-4CE5-A430-A158F6A3C825}">
      <dgm:prSet/>
      <dgm:spPr/>
      <dgm:t>
        <a:bodyPr/>
        <a:lstStyle/>
        <a:p>
          <a:endParaRPr lang="es-MX"/>
        </a:p>
      </dgm:t>
    </dgm:pt>
    <dgm:pt modelId="{5D9EB977-C5BF-41B4-A047-A98F59B1DAE4}" type="sibTrans" cxnId="{8ABB530A-202A-4CE5-A430-A158F6A3C825}">
      <dgm:prSet/>
      <dgm:spPr/>
      <dgm:t>
        <a:bodyPr/>
        <a:lstStyle/>
        <a:p>
          <a:endParaRPr lang="es-MX"/>
        </a:p>
      </dgm:t>
    </dgm:pt>
    <dgm:pt modelId="{BC107E28-CA35-42F5-9A48-94CC176369AB}">
      <dgm:prSet phldrT="[Texto]"/>
      <dgm:spPr>
        <a:solidFill>
          <a:srgbClr val="C5E6FF"/>
        </a:solidFill>
      </dgm:spPr>
      <dgm:t>
        <a:bodyPr/>
        <a:lstStyle/>
        <a:p>
          <a:r>
            <a:rPr lang="es-MX" noProof="0" dirty="0" smtClean="0"/>
            <a:t>Fortalecimiento de la seguridad pública en las entidades federativas</a:t>
          </a:r>
          <a:endParaRPr lang="es-MX" noProof="0" dirty="0"/>
        </a:p>
      </dgm:t>
    </dgm:pt>
    <dgm:pt modelId="{AA6854FF-9784-4B95-ACBF-B3488302CC73}" type="parTrans" cxnId="{FB2EB674-C4BC-4B52-955A-A46B8C0F5656}">
      <dgm:prSet/>
      <dgm:spPr/>
      <dgm:t>
        <a:bodyPr/>
        <a:lstStyle/>
        <a:p>
          <a:endParaRPr lang="es-MX"/>
        </a:p>
      </dgm:t>
    </dgm:pt>
    <dgm:pt modelId="{51A6F0C8-F816-46E4-B965-CAD8D04693E0}" type="sibTrans" cxnId="{FB2EB674-C4BC-4B52-955A-A46B8C0F5656}">
      <dgm:prSet/>
      <dgm:spPr/>
      <dgm:t>
        <a:bodyPr/>
        <a:lstStyle/>
        <a:p>
          <a:endParaRPr lang="es-MX"/>
        </a:p>
      </dgm:t>
    </dgm:pt>
    <dgm:pt modelId="{F47A018E-BC70-4947-B068-94F5683483B6}">
      <dgm:prSet phldrT="[Texto]"/>
      <dgm:spPr>
        <a:solidFill>
          <a:srgbClr val="FFE697">
            <a:alpha val="89804"/>
          </a:srgbClr>
        </a:solidFill>
      </dgm:spPr>
      <dgm:t>
        <a:bodyPr/>
        <a:lstStyle/>
        <a:p>
          <a:r>
            <a:rPr lang="es-MX" noProof="0" dirty="0" smtClean="0"/>
            <a:t>Apoyos a los productores agrícolas, pesqueros y pecuarios</a:t>
          </a:r>
          <a:endParaRPr lang="es-MX" noProof="0" dirty="0"/>
        </a:p>
      </dgm:t>
    </dgm:pt>
    <dgm:pt modelId="{05E4A8E8-9B39-4BA8-B272-31D368E10B7C}" type="parTrans" cxnId="{D9CB5549-DED7-4334-AAC9-A9C218679FD1}">
      <dgm:prSet/>
      <dgm:spPr/>
      <dgm:t>
        <a:bodyPr/>
        <a:lstStyle/>
        <a:p>
          <a:endParaRPr lang="es-MX"/>
        </a:p>
      </dgm:t>
    </dgm:pt>
    <dgm:pt modelId="{1F05A993-66E1-4C48-A7A4-A6B11BC91E1F}" type="sibTrans" cxnId="{D9CB5549-DED7-4334-AAC9-A9C218679FD1}">
      <dgm:prSet/>
      <dgm:spPr/>
      <dgm:t>
        <a:bodyPr/>
        <a:lstStyle/>
        <a:p>
          <a:endParaRPr lang="es-MX"/>
        </a:p>
      </dgm:t>
    </dgm:pt>
    <dgm:pt modelId="{84E5E130-89E6-4BF8-89D9-7E68AA5FCA6D}" type="pres">
      <dgm:prSet presAssocID="{38117C7F-B579-47F5-9349-9C8A49CAEF07}" presName="Name0" presStyleCnt="0">
        <dgm:presLayoutVars>
          <dgm:dir/>
          <dgm:animLvl val="lvl"/>
          <dgm:resizeHandles val="exact"/>
        </dgm:presLayoutVars>
      </dgm:prSet>
      <dgm:spPr/>
      <dgm:t>
        <a:bodyPr/>
        <a:lstStyle/>
        <a:p>
          <a:endParaRPr lang="es-MX"/>
        </a:p>
      </dgm:t>
    </dgm:pt>
    <dgm:pt modelId="{13F02215-AA6B-4860-B733-1D867BFFE1F5}" type="pres">
      <dgm:prSet presAssocID="{CB73E435-4942-487F-BF70-63D1BEDFEACF}" presName="linNode" presStyleCnt="0"/>
      <dgm:spPr/>
    </dgm:pt>
    <dgm:pt modelId="{D23785F3-3CCD-4C47-8B38-D4BFDE9B1746}" type="pres">
      <dgm:prSet presAssocID="{CB73E435-4942-487F-BF70-63D1BEDFEACF}" presName="parentText" presStyleLbl="node1" presStyleIdx="0" presStyleCnt="2">
        <dgm:presLayoutVars>
          <dgm:chMax val="1"/>
          <dgm:bulletEnabled val="1"/>
        </dgm:presLayoutVars>
      </dgm:prSet>
      <dgm:spPr/>
      <dgm:t>
        <a:bodyPr/>
        <a:lstStyle/>
        <a:p>
          <a:endParaRPr lang="es-MX"/>
        </a:p>
      </dgm:t>
    </dgm:pt>
    <dgm:pt modelId="{BD9A2FD0-05D4-4999-B42F-48AE8C825B96}" type="pres">
      <dgm:prSet presAssocID="{CB73E435-4942-487F-BF70-63D1BEDFEACF}" presName="descendantText" presStyleLbl="alignAccFollowNode1" presStyleIdx="0" presStyleCnt="2">
        <dgm:presLayoutVars>
          <dgm:bulletEnabled val="1"/>
        </dgm:presLayoutVars>
      </dgm:prSet>
      <dgm:spPr/>
      <dgm:t>
        <a:bodyPr/>
        <a:lstStyle/>
        <a:p>
          <a:endParaRPr lang="es-MX"/>
        </a:p>
      </dgm:t>
    </dgm:pt>
    <dgm:pt modelId="{3C88F1E4-0B86-4093-BF90-ECB8672C9FAA}" type="pres">
      <dgm:prSet presAssocID="{931F2865-FD1B-441B-8342-50882051D03C}" presName="sp" presStyleCnt="0"/>
      <dgm:spPr/>
    </dgm:pt>
    <dgm:pt modelId="{54B2A386-F559-4ADA-AFB0-0796814E4879}" type="pres">
      <dgm:prSet presAssocID="{7AF4A732-B98B-49CA-A5CC-5DC826C266CF}" presName="linNode" presStyleCnt="0"/>
      <dgm:spPr/>
    </dgm:pt>
    <dgm:pt modelId="{29556AD9-ABB8-4B3A-94C3-62DD34528D37}" type="pres">
      <dgm:prSet presAssocID="{7AF4A732-B98B-49CA-A5CC-5DC826C266CF}" presName="parentText" presStyleLbl="node1" presStyleIdx="1" presStyleCnt="2">
        <dgm:presLayoutVars>
          <dgm:chMax val="1"/>
          <dgm:bulletEnabled val="1"/>
        </dgm:presLayoutVars>
      </dgm:prSet>
      <dgm:spPr/>
      <dgm:t>
        <a:bodyPr/>
        <a:lstStyle/>
        <a:p>
          <a:endParaRPr lang="es-MX"/>
        </a:p>
      </dgm:t>
    </dgm:pt>
    <dgm:pt modelId="{43277E5E-DC63-4C80-BA66-B8E6A2A78EC7}" type="pres">
      <dgm:prSet presAssocID="{7AF4A732-B98B-49CA-A5CC-5DC826C266CF}" presName="descendantText" presStyleLbl="alignAccFollowNode1" presStyleIdx="1" presStyleCnt="2">
        <dgm:presLayoutVars>
          <dgm:bulletEnabled val="1"/>
        </dgm:presLayoutVars>
      </dgm:prSet>
      <dgm:spPr/>
      <dgm:t>
        <a:bodyPr/>
        <a:lstStyle/>
        <a:p>
          <a:endParaRPr lang="es-MX"/>
        </a:p>
      </dgm:t>
    </dgm:pt>
  </dgm:ptLst>
  <dgm:cxnLst>
    <dgm:cxn modelId="{2CABFFDE-9AEE-4FB7-B033-187C51F960A3}" srcId="{38117C7F-B579-47F5-9349-9C8A49CAEF07}" destId="{CB73E435-4942-487F-BF70-63D1BEDFEACF}" srcOrd="0" destOrd="0" parTransId="{A72FA0A7-4734-4964-9817-7C38BCA92A7C}" sibTransId="{931F2865-FD1B-441B-8342-50882051D03C}"/>
    <dgm:cxn modelId="{1377A488-56BD-4312-8985-09C207C4E11B}" type="presOf" srcId="{CB73E435-4942-487F-BF70-63D1BEDFEACF}" destId="{D23785F3-3CCD-4C47-8B38-D4BFDE9B1746}" srcOrd="0" destOrd="0" presId="urn:microsoft.com/office/officeart/2005/8/layout/vList5"/>
    <dgm:cxn modelId="{206AB2BF-2687-4864-ABD0-22D061067E3C}" type="presOf" srcId="{BC107E28-CA35-42F5-9A48-94CC176369AB}" destId="{43277E5E-DC63-4C80-BA66-B8E6A2A78EC7}" srcOrd="0" destOrd="0" presId="urn:microsoft.com/office/officeart/2005/8/layout/vList5"/>
    <dgm:cxn modelId="{8ABB530A-202A-4CE5-A430-A158F6A3C825}" srcId="{38117C7F-B579-47F5-9349-9C8A49CAEF07}" destId="{7AF4A732-B98B-49CA-A5CC-5DC826C266CF}" srcOrd="1" destOrd="0" parTransId="{96D5F25A-88E9-48F4-B726-6A2BAB8E2484}" sibTransId="{5D9EB977-C5BF-41B4-A047-A98F59B1DAE4}"/>
    <dgm:cxn modelId="{D9CB5549-DED7-4334-AAC9-A9C218679FD1}" srcId="{CB73E435-4942-487F-BF70-63D1BEDFEACF}" destId="{F47A018E-BC70-4947-B068-94F5683483B6}" srcOrd="1" destOrd="0" parTransId="{05E4A8E8-9B39-4BA8-B272-31D368E10B7C}" sibTransId="{1F05A993-66E1-4C48-A7A4-A6B11BC91E1F}"/>
    <dgm:cxn modelId="{7029BC84-303F-453D-B2D3-65654D3D8303}" type="presOf" srcId="{F47A018E-BC70-4947-B068-94F5683483B6}" destId="{BD9A2FD0-05D4-4999-B42F-48AE8C825B96}" srcOrd="0" destOrd="1" presId="urn:microsoft.com/office/officeart/2005/8/layout/vList5"/>
    <dgm:cxn modelId="{0480186B-73FA-40C3-82E7-27D0367364D9}" type="presOf" srcId="{D78E5413-775B-4659-8D60-83627009466F}" destId="{BD9A2FD0-05D4-4999-B42F-48AE8C825B96}" srcOrd="0" destOrd="0" presId="urn:microsoft.com/office/officeart/2005/8/layout/vList5"/>
    <dgm:cxn modelId="{BD6254C8-F9CE-4D83-B14D-9F837C3731A9}" type="presOf" srcId="{38117C7F-B579-47F5-9349-9C8A49CAEF07}" destId="{84E5E130-89E6-4BF8-89D9-7E68AA5FCA6D}" srcOrd="0" destOrd="0" presId="urn:microsoft.com/office/officeart/2005/8/layout/vList5"/>
    <dgm:cxn modelId="{54F4C522-6F46-4BAC-A63E-2AD702B73B52}" srcId="{CB73E435-4942-487F-BF70-63D1BEDFEACF}" destId="{D78E5413-775B-4659-8D60-83627009466F}" srcOrd="0" destOrd="0" parTransId="{306AFCA5-CE52-4D71-8B89-99FDC5F65EFC}" sibTransId="{25965CA2-EB46-47F1-8F16-592C1257A1B5}"/>
    <dgm:cxn modelId="{FB2EB674-C4BC-4B52-955A-A46B8C0F5656}" srcId="{7AF4A732-B98B-49CA-A5CC-5DC826C266CF}" destId="{BC107E28-CA35-42F5-9A48-94CC176369AB}" srcOrd="0" destOrd="0" parTransId="{AA6854FF-9784-4B95-ACBF-B3488302CC73}" sibTransId="{51A6F0C8-F816-46E4-B965-CAD8D04693E0}"/>
    <dgm:cxn modelId="{4EF82D68-BFDA-45DB-8D0E-B5A01FB7A119}" type="presOf" srcId="{7AF4A732-B98B-49CA-A5CC-5DC826C266CF}" destId="{29556AD9-ABB8-4B3A-94C3-62DD34528D37}" srcOrd="0" destOrd="0" presId="urn:microsoft.com/office/officeart/2005/8/layout/vList5"/>
    <dgm:cxn modelId="{452929DA-942A-40BC-BFC7-638E54750B4B}" type="presParOf" srcId="{84E5E130-89E6-4BF8-89D9-7E68AA5FCA6D}" destId="{13F02215-AA6B-4860-B733-1D867BFFE1F5}" srcOrd="0" destOrd="0" presId="urn:microsoft.com/office/officeart/2005/8/layout/vList5"/>
    <dgm:cxn modelId="{DDCF09EB-E80D-4ADB-B5C3-46AAD694E157}" type="presParOf" srcId="{13F02215-AA6B-4860-B733-1D867BFFE1F5}" destId="{D23785F3-3CCD-4C47-8B38-D4BFDE9B1746}" srcOrd="0" destOrd="0" presId="urn:microsoft.com/office/officeart/2005/8/layout/vList5"/>
    <dgm:cxn modelId="{F0D999AE-44DC-4DC8-BEF4-2EF8281ACCFC}" type="presParOf" srcId="{13F02215-AA6B-4860-B733-1D867BFFE1F5}" destId="{BD9A2FD0-05D4-4999-B42F-48AE8C825B96}" srcOrd="1" destOrd="0" presId="urn:microsoft.com/office/officeart/2005/8/layout/vList5"/>
    <dgm:cxn modelId="{D211DBB9-619D-4A25-B2ED-A960FF873C88}" type="presParOf" srcId="{84E5E130-89E6-4BF8-89D9-7E68AA5FCA6D}" destId="{3C88F1E4-0B86-4093-BF90-ECB8672C9FAA}" srcOrd="1" destOrd="0" presId="urn:microsoft.com/office/officeart/2005/8/layout/vList5"/>
    <dgm:cxn modelId="{16663D72-AE3C-47EF-81D1-9C3E376504B5}" type="presParOf" srcId="{84E5E130-89E6-4BF8-89D9-7E68AA5FCA6D}" destId="{54B2A386-F559-4ADA-AFB0-0796814E4879}" srcOrd="2" destOrd="0" presId="urn:microsoft.com/office/officeart/2005/8/layout/vList5"/>
    <dgm:cxn modelId="{59AF245E-79CE-4A6A-BE9D-8C963F80B3AB}" type="presParOf" srcId="{54B2A386-F559-4ADA-AFB0-0796814E4879}" destId="{29556AD9-ABB8-4B3A-94C3-62DD34528D37}" srcOrd="0" destOrd="0" presId="urn:microsoft.com/office/officeart/2005/8/layout/vList5"/>
    <dgm:cxn modelId="{C92B517A-7131-43C0-8AE2-B43D1EAFCFFB}" type="presParOf" srcId="{54B2A386-F559-4ADA-AFB0-0796814E4879}" destId="{43277E5E-DC63-4C80-BA66-B8E6A2A78EC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E9AB235-9672-4F2F-AA4E-DA3A5CDE4118}" type="doc">
      <dgm:prSet loTypeId="urn:microsoft.com/office/officeart/2005/8/layout/hProcess9" loCatId="process" qsTypeId="urn:microsoft.com/office/officeart/2005/8/quickstyle/simple1" qsCatId="simple" csTypeId="urn:microsoft.com/office/officeart/2005/8/colors/accent1_2" csCatId="accent1" phldr="1"/>
      <dgm:spPr/>
    </dgm:pt>
    <dgm:pt modelId="{DE608B41-67A6-48E0-9B1F-2099A85F2826}">
      <dgm:prSet phldrT="[Texto]"/>
      <dgm:spPr>
        <a:solidFill>
          <a:srgbClr val="00B050"/>
        </a:solidFill>
      </dgm:spPr>
      <dgm:t>
        <a:bodyPr/>
        <a:lstStyle/>
        <a:p>
          <a:r>
            <a:rPr lang="es-MX" dirty="0" smtClean="0"/>
            <a:t>FORTASEG</a:t>
          </a:r>
          <a:endParaRPr lang="es-MX" dirty="0"/>
        </a:p>
      </dgm:t>
    </dgm:pt>
    <dgm:pt modelId="{53705079-1E85-4E1E-8013-868D8641D0E1}" type="parTrans" cxnId="{4DC9FBEF-C836-4FF7-9122-BDCE7380F156}">
      <dgm:prSet/>
      <dgm:spPr/>
      <dgm:t>
        <a:bodyPr/>
        <a:lstStyle/>
        <a:p>
          <a:endParaRPr lang="es-MX"/>
        </a:p>
      </dgm:t>
    </dgm:pt>
    <dgm:pt modelId="{48DD01CA-AAEE-44EB-A0C9-236001101621}" type="sibTrans" cxnId="{4DC9FBEF-C836-4FF7-9122-BDCE7380F156}">
      <dgm:prSet/>
      <dgm:spPr/>
      <dgm:t>
        <a:bodyPr/>
        <a:lstStyle/>
        <a:p>
          <a:endParaRPr lang="es-MX"/>
        </a:p>
      </dgm:t>
    </dgm:pt>
    <dgm:pt modelId="{244E0D44-6C83-4296-8F76-AC7499694C32}">
      <dgm:prSet phldrT="[Texto]"/>
      <dgm:spPr>
        <a:solidFill>
          <a:srgbClr val="00B050"/>
        </a:solidFill>
      </dgm:spPr>
      <dgm:t>
        <a:bodyPr/>
        <a:lstStyle/>
        <a:p>
          <a:r>
            <a:rPr lang="es-MX" dirty="0" smtClean="0"/>
            <a:t>Mando Policial</a:t>
          </a:r>
          <a:endParaRPr lang="es-MX" dirty="0"/>
        </a:p>
      </dgm:t>
    </dgm:pt>
    <dgm:pt modelId="{2CAE411F-9865-48A4-AB0F-09849B7EF294}" type="parTrans" cxnId="{72637DDC-E8B1-4CF1-8E2B-8ABD36A2BCF9}">
      <dgm:prSet/>
      <dgm:spPr/>
      <dgm:t>
        <a:bodyPr/>
        <a:lstStyle/>
        <a:p>
          <a:endParaRPr lang="es-MX"/>
        </a:p>
      </dgm:t>
    </dgm:pt>
    <dgm:pt modelId="{A02FB5E5-6291-4BB4-9A69-8BDCABE5CA8B}" type="sibTrans" cxnId="{72637DDC-E8B1-4CF1-8E2B-8ABD36A2BCF9}">
      <dgm:prSet/>
      <dgm:spPr/>
      <dgm:t>
        <a:bodyPr/>
        <a:lstStyle/>
        <a:p>
          <a:endParaRPr lang="es-MX"/>
        </a:p>
      </dgm:t>
    </dgm:pt>
    <dgm:pt modelId="{16B71943-6EFF-438E-8FF6-8CA2ECC54361}">
      <dgm:prSet phldrT="[Texto]"/>
      <dgm:spPr>
        <a:solidFill>
          <a:srgbClr val="00B050"/>
        </a:solidFill>
      </dgm:spPr>
      <dgm:t>
        <a:bodyPr/>
        <a:lstStyle/>
        <a:p>
          <a:r>
            <a:rPr lang="es-MX" dirty="0" smtClean="0"/>
            <a:t>Apoyos PNPD</a:t>
          </a:r>
          <a:endParaRPr lang="es-MX" dirty="0"/>
        </a:p>
      </dgm:t>
    </dgm:pt>
    <dgm:pt modelId="{5BFE66DC-8C66-48BE-A381-982D3E365A6D}" type="parTrans" cxnId="{990707AE-6BF8-40D4-AC68-AD0BA51B3468}">
      <dgm:prSet/>
      <dgm:spPr/>
      <dgm:t>
        <a:bodyPr/>
        <a:lstStyle/>
        <a:p>
          <a:endParaRPr lang="es-MX"/>
        </a:p>
      </dgm:t>
    </dgm:pt>
    <dgm:pt modelId="{A44F63ED-5040-4085-975D-641C1F8C975F}" type="sibTrans" cxnId="{990707AE-6BF8-40D4-AC68-AD0BA51B3468}">
      <dgm:prSet/>
      <dgm:spPr/>
      <dgm:t>
        <a:bodyPr/>
        <a:lstStyle/>
        <a:p>
          <a:endParaRPr lang="es-MX"/>
        </a:p>
      </dgm:t>
    </dgm:pt>
    <dgm:pt modelId="{2FC58094-5DDE-44AB-9C78-734F16E58C5C}" type="pres">
      <dgm:prSet presAssocID="{5E9AB235-9672-4F2F-AA4E-DA3A5CDE4118}" presName="CompostProcess" presStyleCnt="0">
        <dgm:presLayoutVars>
          <dgm:dir/>
          <dgm:resizeHandles val="exact"/>
        </dgm:presLayoutVars>
      </dgm:prSet>
      <dgm:spPr/>
    </dgm:pt>
    <dgm:pt modelId="{EC3C21FC-5903-48CC-B8F2-9D5BFC58AC39}" type="pres">
      <dgm:prSet presAssocID="{5E9AB235-9672-4F2F-AA4E-DA3A5CDE4118}" presName="arrow" presStyleLbl="bgShp" presStyleIdx="0" presStyleCnt="1"/>
      <dgm:spPr>
        <a:solidFill>
          <a:srgbClr val="A7FFCF"/>
        </a:solidFill>
      </dgm:spPr>
    </dgm:pt>
    <dgm:pt modelId="{6E0543D2-7A17-4B92-90F3-0555F3EF523B}" type="pres">
      <dgm:prSet presAssocID="{5E9AB235-9672-4F2F-AA4E-DA3A5CDE4118}" presName="linearProcess" presStyleCnt="0"/>
      <dgm:spPr/>
    </dgm:pt>
    <dgm:pt modelId="{EB1443C2-2305-445F-96B7-50C26C0A30C5}" type="pres">
      <dgm:prSet presAssocID="{DE608B41-67A6-48E0-9B1F-2099A85F2826}" presName="textNode" presStyleLbl="node1" presStyleIdx="0" presStyleCnt="3">
        <dgm:presLayoutVars>
          <dgm:bulletEnabled val="1"/>
        </dgm:presLayoutVars>
      </dgm:prSet>
      <dgm:spPr/>
      <dgm:t>
        <a:bodyPr/>
        <a:lstStyle/>
        <a:p>
          <a:endParaRPr lang="es-MX"/>
        </a:p>
      </dgm:t>
    </dgm:pt>
    <dgm:pt modelId="{BE9867BA-E09E-455A-A23F-25BCDEB1E1E9}" type="pres">
      <dgm:prSet presAssocID="{48DD01CA-AAEE-44EB-A0C9-236001101621}" presName="sibTrans" presStyleCnt="0"/>
      <dgm:spPr/>
    </dgm:pt>
    <dgm:pt modelId="{6B5393CE-CFC5-4A49-A98E-317A765CB9F5}" type="pres">
      <dgm:prSet presAssocID="{244E0D44-6C83-4296-8F76-AC7499694C32}" presName="textNode" presStyleLbl="node1" presStyleIdx="1" presStyleCnt="3">
        <dgm:presLayoutVars>
          <dgm:bulletEnabled val="1"/>
        </dgm:presLayoutVars>
      </dgm:prSet>
      <dgm:spPr/>
      <dgm:t>
        <a:bodyPr/>
        <a:lstStyle/>
        <a:p>
          <a:endParaRPr lang="es-MX"/>
        </a:p>
      </dgm:t>
    </dgm:pt>
    <dgm:pt modelId="{24D3B691-81D9-43EB-A373-96823DAD3E1E}" type="pres">
      <dgm:prSet presAssocID="{A02FB5E5-6291-4BB4-9A69-8BDCABE5CA8B}" presName="sibTrans" presStyleCnt="0"/>
      <dgm:spPr/>
    </dgm:pt>
    <dgm:pt modelId="{12D5D2EB-A210-4994-A970-DCADBA2D6081}" type="pres">
      <dgm:prSet presAssocID="{16B71943-6EFF-438E-8FF6-8CA2ECC54361}" presName="textNode" presStyleLbl="node1" presStyleIdx="2" presStyleCnt="3">
        <dgm:presLayoutVars>
          <dgm:bulletEnabled val="1"/>
        </dgm:presLayoutVars>
      </dgm:prSet>
      <dgm:spPr/>
      <dgm:t>
        <a:bodyPr/>
        <a:lstStyle/>
        <a:p>
          <a:endParaRPr lang="es-MX"/>
        </a:p>
      </dgm:t>
    </dgm:pt>
  </dgm:ptLst>
  <dgm:cxnLst>
    <dgm:cxn modelId="{72637DDC-E8B1-4CF1-8E2B-8ABD36A2BCF9}" srcId="{5E9AB235-9672-4F2F-AA4E-DA3A5CDE4118}" destId="{244E0D44-6C83-4296-8F76-AC7499694C32}" srcOrd="1" destOrd="0" parTransId="{2CAE411F-9865-48A4-AB0F-09849B7EF294}" sibTransId="{A02FB5E5-6291-4BB4-9A69-8BDCABE5CA8B}"/>
    <dgm:cxn modelId="{5C240BFC-F9A2-4D83-B6C0-CF65E88C47F7}" type="presOf" srcId="{5E9AB235-9672-4F2F-AA4E-DA3A5CDE4118}" destId="{2FC58094-5DDE-44AB-9C78-734F16E58C5C}" srcOrd="0" destOrd="0" presId="urn:microsoft.com/office/officeart/2005/8/layout/hProcess9"/>
    <dgm:cxn modelId="{4DC9FBEF-C836-4FF7-9122-BDCE7380F156}" srcId="{5E9AB235-9672-4F2F-AA4E-DA3A5CDE4118}" destId="{DE608B41-67A6-48E0-9B1F-2099A85F2826}" srcOrd="0" destOrd="0" parTransId="{53705079-1E85-4E1E-8013-868D8641D0E1}" sibTransId="{48DD01CA-AAEE-44EB-A0C9-236001101621}"/>
    <dgm:cxn modelId="{990707AE-6BF8-40D4-AC68-AD0BA51B3468}" srcId="{5E9AB235-9672-4F2F-AA4E-DA3A5CDE4118}" destId="{16B71943-6EFF-438E-8FF6-8CA2ECC54361}" srcOrd="2" destOrd="0" parTransId="{5BFE66DC-8C66-48BE-A381-982D3E365A6D}" sibTransId="{A44F63ED-5040-4085-975D-641C1F8C975F}"/>
    <dgm:cxn modelId="{1E2935A7-0295-4A06-8E51-B5F616E9B003}" type="presOf" srcId="{16B71943-6EFF-438E-8FF6-8CA2ECC54361}" destId="{12D5D2EB-A210-4994-A970-DCADBA2D6081}" srcOrd="0" destOrd="0" presId="urn:microsoft.com/office/officeart/2005/8/layout/hProcess9"/>
    <dgm:cxn modelId="{084C0718-283A-426E-9EB5-4954E96700DB}" type="presOf" srcId="{DE608B41-67A6-48E0-9B1F-2099A85F2826}" destId="{EB1443C2-2305-445F-96B7-50C26C0A30C5}" srcOrd="0" destOrd="0" presId="urn:microsoft.com/office/officeart/2005/8/layout/hProcess9"/>
    <dgm:cxn modelId="{9E3A4071-8B45-40B6-BAF6-8A4D752B3E33}" type="presOf" srcId="{244E0D44-6C83-4296-8F76-AC7499694C32}" destId="{6B5393CE-CFC5-4A49-A98E-317A765CB9F5}" srcOrd="0" destOrd="0" presId="urn:microsoft.com/office/officeart/2005/8/layout/hProcess9"/>
    <dgm:cxn modelId="{AADC8630-AD86-4586-AA63-D3829ADF9BDA}" type="presParOf" srcId="{2FC58094-5DDE-44AB-9C78-734F16E58C5C}" destId="{EC3C21FC-5903-48CC-B8F2-9D5BFC58AC39}" srcOrd="0" destOrd="0" presId="urn:microsoft.com/office/officeart/2005/8/layout/hProcess9"/>
    <dgm:cxn modelId="{89974466-390F-4CB0-A6A4-D479D7534ABB}" type="presParOf" srcId="{2FC58094-5DDE-44AB-9C78-734F16E58C5C}" destId="{6E0543D2-7A17-4B92-90F3-0555F3EF523B}" srcOrd="1" destOrd="0" presId="urn:microsoft.com/office/officeart/2005/8/layout/hProcess9"/>
    <dgm:cxn modelId="{47C4E88C-831A-4294-B350-5EE28F53101A}" type="presParOf" srcId="{6E0543D2-7A17-4B92-90F3-0555F3EF523B}" destId="{EB1443C2-2305-445F-96B7-50C26C0A30C5}" srcOrd="0" destOrd="0" presId="urn:microsoft.com/office/officeart/2005/8/layout/hProcess9"/>
    <dgm:cxn modelId="{9475444B-40B0-460F-9D2D-7782103A2038}" type="presParOf" srcId="{6E0543D2-7A17-4B92-90F3-0555F3EF523B}" destId="{BE9867BA-E09E-455A-A23F-25BCDEB1E1E9}" srcOrd="1" destOrd="0" presId="urn:microsoft.com/office/officeart/2005/8/layout/hProcess9"/>
    <dgm:cxn modelId="{EEEAB1E3-E0A6-4E69-A430-FD1B449F66A2}" type="presParOf" srcId="{6E0543D2-7A17-4B92-90F3-0555F3EF523B}" destId="{6B5393CE-CFC5-4A49-A98E-317A765CB9F5}" srcOrd="2" destOrd="0" presId="urn:microsoft.com/office/officeart/2005/8/layout/hProcess9"/>
    <dgm:cxn modelId="{6F5AF2AF-2A6A-4E77-AE9A-87BE6FF9628A}" type="presParOf" srcId="{6E0543D2-7A17-4B92-90F3-0555F3EF523B}" destId="{24D3B691-81D9-43EB-A373-96823DAD3E1E}" srcOrd="3" destOrd="0" presId="urn:microsoft.com/office/officeart/2005/8/layout/hProcess9"/>
    <dgm:cxn modelId="{81C90455-84CB-466A-86CE-A6CF800F7C3C}" type="presParOf" srcId="{6E0543D2-7A17-4B92-90F3-0555F3EF523B}" destId="{12D5D2EB-A210-4994-A970-DCADBA2D6081}"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8117C7F-B579-47F5-9349-9C8A49CAEF0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CB73E435-4942-487F-BF70-63D1BEDFEACF}">
      <dgm:prSet phldrT="[Texto]"/>
      <dgm:spPr>
        <a:solidFill>
          <a:srgbClr val="7030A0"/>
        </a:solidFill>
      </dgm:spPr>
      <dgm:t>
        <a:bodyPr/>
        <a:lstStyle/>
        <a:p>
          <a:r>
            <a:rPr lang="es-MX" noProof="0" dirty="0" smtClean="0"/>
            <a:t>Secretaría de Comunicaciones y Transportes</a:t>
          </a:r>
          <a:endParaRPr lang="es-MX" noProof="0" dirty="0"/>
        </a:p>
      </dgm:t>
    </dgm:pt>
    <dgm:pt modelId="{A72FA0A7-4734-4964-9817-7C38BCA92A7C}" type="parTrans" cxnId="{2CABFFDE-9AEE-4FB7-B033-187C51F960A3}">
      <dgm:prSet/>
      <dgm:spPr/>
      <dgm:t>
        <a:bodyPr/>
        <a:lstStyle/>
        <a:p>
          <a:endParaRPr lang="es-MX"/>
        </a:p>
      </dgm:t>
    </dgm:pt>
    <dgm:pt modelId="{931F2865-FD1B-441B-8342-50882051D03C}" type="sibTrans" cxnId="{2CABFFDE-9AEE-4FB7-B033-187C51F960A3}">
      <dgm:prSet/>
      <dgm:spPr/>
      <dgm:t>
        <a:bodyPr/>
        <a:lstStyle/>
        <a:p>
          <a:endParaRPr lang="es-MX"/>
        </a:p>
      </dgm:t>
    </dgm:pt>
    <dgm:pt modelId="{D78E5413-775B-4659-8D60-83627009466F}">
      <dgm:prSet phldrT="[Texto]" custT="1"/>
      <dgm:spPr>
        <a:solidFill>
          <a:srgbClr val="D8BEEC"/>
        </a:solidFill>
      </dgm:spPr>
      <dgm:t>
        <a:bodyPr/>
        <a:lstStyle/>
        <a:p>
          <a:r>
            <a:rPr lang="es-MX" sz="2000" noProof="0" dirty="0" smtClean="0"/>
            <a:t>Apoyar a los sistemas de transporte</a:t>
          </a:r>
          <a:endParaRPr lang="es-MX" sz="2000" noProof="0" dirty="0"/>
        </a:p>
      </dgm:t>
    </dgm:pt>
    <dgm:pt modelId="{306AFCA5-CE52-4D71-8B89-99FDC5F65EFC}" type="parTrans" cxnId="{54F4C522-6F46-4BAC-A63E-2AD702B73B52}">
      <dgm:prSet/>
      <dgm:spPr/>
      <dgm:t>
        <a:bodyPr/>
        <a:lstStyle/>
        <a:p>
          <a:endParaRPr lang="es-MX"/>
        </a:p>
      </dgm:t>
    </dgm:pt>
    <dgm:pt modelId="{25965CA2-EB46-47F1-8F16-592C1257A1B5}" type="sibTrans" cxnId="{54F4C522-6F46-4BAC-A63E-2AD702B73B52}">
      <dgm:prSet/>
      <dgm:spPr/>
      <dgm:t>
        <a:bodyPr/>
        <a:lstStyle/>
        <a:p>
          <a:endParaRPr lang="es-MX"/>
        </a:p>
      </dgm:t>
    </dgm:pt>
    <dgm:pt modelId="{7AF4A732-B98B-49CA-A5CC-5DC826C266CF}">
      <dgm:prSet phldrT="[Texto]"/>
      <dgm:spPr>
        <a:solidFill>
          <a:srgbClr val="00642D"/>
        </a:solidFill>
      </dgm:spPr>
      <dgm:t>
        <a:bodyPr/>
        <a:lstStyle/>
        <a:p>
          <a:r>
            <a:rPr lang="es-MX" noProof="0" dirty="0" smtClean="0"/>
            <a:t>Secretaría de Turismo </a:t>
          </a:r>
          <a:endParaRPr lang="es-MX" b="0" noProof="0" dirty="0"/>
        </a:p>
      </dgm:t>
    </dgm:pt>
    <dgm:pt modelId="{96D5F25A-88E9-48F4-B726-6A2BAB8E2484}" type="parTrans" cxnId="{8ABB530A-202A-4CE5-A430-A158F6A3C825}">
      <dgm:prSet/>
      <dgm:spPr/>
      <dgm:t>
        <a:bodyPr/>
        <a:lstStyle/>
        <a:p>
          <a:endParaRPr lang="es-MX"/>
        </a:p>
      </dgm:t>
    </dgm:pt>
    <dgm:pt modelId="{5D9EB977-C5BF-41B4-A047-A98F59B1DAE4}" type="sibTrans" cxnId="{8ABB530A-202A-4CE5-A430-A158F6A3C825}">
      <dgm:prSet/>
      <dgm:spPr/>
      <dgm:t>
        <a:bodyPr/>
        <a:lstStyle/>
        <a:p>
          <a:endParaRPr lang="es-MX"/>
        </a:p>
      </dgm:t>
    </dgm:pt>
    <dgm:pt modelId="{BC107E28-CA35-42F5-9A48-94CC176369AB}">
      <dgm:prSet phldrT="[Texto]" custT="1"/>
      <dgm:spPr>
        <a:solidFill>
          <a:srgbClr val="A7FFCF"/>
        </a:solidFill>
      </dgm:spPr>
      <dgm:t>
        <a:bodyPr/>
        <a:lstStyle/>
        <a:p>
          <a:r>
            <a:rPr lang="es-MX" sz="2000" noProof="0" dirty="0" smtClean="0"/>
            <a:t>Promoción y desarrollo de programas turísticos en los estados</a:t>
          </a:r>
          <a:endParaRPr lang="es-MX" sz="2000" noProof="0" dirty="0"/>
        </a:p>
      </dgm:t>
    </dgm:pt>
    <dgm:pt modelId="{AA6854FF-9784-4B95-ACBF-B3488302CC73}" type="parTrans" cxnId="{FB2EB674-C4BC-4B52-955A-A46B8C0F5656}">
      <dgm:prSet/>
      <dgm:spPr/>
      <dgm:t>
        <a:bodyPr/>
        <a:lstStyle/>
        <a:p>
          <a:endParaRPr lang="es-MX"/>
        </a:p>
      </dgm:t>
    </dgm:pt>
    <dgm:pt modelId="{51A6F0C8-F816-46E4-B965-CAD8D04693E0}" type="sibTrans" cxnId="{FB2EB674-C4BC-4B52-955A-A46B8C0F5656}">
      <dgm:prSet/>
      <dgm:spPr/>
      <dgm:t>
        <a:bodyPr/>
        <a:lstStyle/>
        <a:p>
          <a:endParaRPr lang="es-MX"/>
        </a:p>
      </dgm:t>
    </dgm:pt>
    <dgm:pt modelId="{F47A018E-BC70-4947-B068-94F5683483B6}">
      <dgm:prSet phldrT="[Texto]"/>
      <dgm:spPr>
        <a:solidFill>
          <a:srgbClr val="D8BEEC"/>
        </a:solidFill>
      </dgm:spPr>
      <dgm:t>
        <a:bodyPr/>
        <a:lstStyle/>
        <a:p>
          <a:endParaRPr lang="es-MX" sz="1900" noProof="0" dirty="0"/>
        </a:p>
      </dgm:t>
    </dgm:pt>
    <dgm:pt modelId="{05E4A8E8-9B39-4BA8-B272-31D368E10B7C}" type="parTrans" cxnId="{D9CB5549-DED7-4334-AAC9-A9C218679FD1}">
      <dgm:prSet/>
      <dgm:spPr/>
      <dgm:t>
        <a:bodyPr/>
        <a:lstStyle/>
        <a:p>
          <a:endParaRPr lang="es-MX"/>
        </a:p>
      </dgm:t>
    </dgm:pt>
    <dgm:pt modelId="{1F05A993-66E1-4C48-A7A4-A6B11BC91E1F}" type="sibTrans" cxnId="{D9CB5549-DED7-4334-AAC9-A9C218679FD1}">
      <dgm:prSet/>
      <dgm:spPr/>
      <dgm:t>
        <a:bodyPr/>
        <a:lstStyle/>
        <a:p>
          <a:endParaRPr lang="es-MX"/>
        </a:p>
      </dgm:t>
    </dgm:pt>
    <dgm:pt modelId="{3B3C88FA-5AFB-41E1-BAB6-A68A3E1265C2}">
      <dgm:prSet phldrT="[Texto]" custT="1"/>
      <dgm:spPr>
        <a:solidFill>
          <a:srgbClr val="D8BEEC"/>
        </a:solidFill>
      </dgm:spPr>
      <dgm:t>
        <a:bodyPr/>
        <a:lstStyle/>
        <a:p>
          <a:r>
            <a:rPr lang="es-MX" sz="2000" noProof="0" dirty="0" smtClean="0"/>
            <a:t>Apoyos al Sistema de Transporte Colectivo de la Ciudad de México</a:t>
          </a:r>
          <a:endParaRPr lang="es-MX" sz="2000" noProof="0" dirty="0"/>
        </a:p>
      </dgm:t>
    </dgm:pt>
    <dgm:pt modelId="{7E1544E5-A6A2-48A5-A92B-E6A0AB061285}" type="parTrans" cxnId="{D7B9BBCA-D09F-40BA-9E0E-61B85AA0E214}">
      <dgm:prSet/>
      <dgm:spPr/>
      <dgm:t>
        <a:bodyPr/>
        <a:lstStyle/>
        <a:p>
          <a:endParaRPr lang="es-MX"/>
        </a:p>
      </dgm:t>
    </dgm:pt>
    <dgm:pt modelId="{7FF18A22-2F80-4DF5-9D48-D955F300E86A}" type="sibTrans" cxnId="{D7B9BBCA-D09F-40BA-9E0E-61B85AA0E214}">
      <dgm:prSet/>
      <dgm:spPr/>
      <dgm:t>
        <a:bodyPr/>
        <a:lstStyle/>
        <a:p>
          <a:endParaRPr lang="es-MX"/>
        </a:p>
      </dgm:t>
    </dgm:pt>
    <dgm:pt modelId="{84E5E130-89E6-4BF8-89D9-7E68AA5FCA6D}" type="pres">
      <dgm:prSet presAssocID="{38117C7F-B579-47F5-9349-9C8A49CAEF07}" presName="Name0" presStyleCnt="0">
        <dgm:presLayoutVars>
          <dgm:dir/>
          <dgm:animLvl val="lvl"/>
          <dgm:resizeHandles val="exact"/>
        </dgm:presLayoutVars>
      </dgm:prSet>
      <dgm:spPr/>
      <dgm:t>
        <a:bodyPr/>
        <a:lstStyle/>
        <a:p>
          <a:endParaRPr lang="es-MX"/>
        </a:p>
      </dgm:t>
    </dgm:pt>
    <dgm:pt modelId="{13F02215-AA6B-4860-B733-1D867BFFE1F5}" type="pres">
      <dgm:prSet presAssocID="{CB73E435-4942-487F-BF70-63D1BEDFEACF}" presName="linNode" presStyleCnt="0"/>
      <dgm:spPr/>
    </dgm:pt>
    <dgm:pt modelId="{D23785F3-3CCD-4C47-8B38-D4BFDE9B1746}" type="pres">
      <dgm:prSet presAssocID="{CB73E435-4942-487F-BF70-63D1BEDFEACF}" presName="parentText" presStyleLbl="node1" presStyleIdx="0" presStyleCnt="2">
        <dgm:presLayoutVars>
          <dgm:chMax val="1"/>
          <dgm:bulletEnabled val="1"/>
        </dgm:presLayoutVars>
      </dgm:prSet>
      <dgm:spPr/>
      <dgm:t>
        <a:bodyPr/>
        <a:lstStyle/>
        <a:p>
          <a:endParaRPr lang="es-MX"/>
        </a:p>
      </dgm:t>
    </dgm:pt>
    <dgm:pt modelId="{BD9A2FD0-05D4-4999-B42F-48AE8C825B96}" type="pres">
      <dgm:prSet presAssocID="{CB73E435-4942-487F-BF70-63D1BEDFEACF}" presName="descendantText" presStyleLbl="alignAccFollowNode1" presStyleIdx="0" presStyleCnt="2">
        <dgm:presLayoutVars>
          <dgm:bulletEnabled val="1"/>
        </dgm:presLayoutVars>
      </dgm:prSet>
      <dgm:spPr/>
      <dgm:t>
        <a:bodyPr/>
        <a:lstStyle/>
        <a:p>
          <a:endParaRPr lang="es-MX"/>
        </a:p>
      </dgm:t>
    </dgm:pt>
    <dgm:pt modelId="{3C88F1E4-0B86-4093-BF90-ECB8672C9FAA}" type="pres">
      <dgm:prSet presAssocID="{931F2865-FD1B-441B-8342-50882051D03C}" presName="sp" presStyleCnt="0"/>
      <dgm:spPr/>
    </dgm:pt>
    <dgm:pt modelId="{54B2A386-F559-4ADA-AFB0-0796814E4879}" type="pres">
      <dgm:prSet presAssocID="{7AF4A732-B98B-49CA-A5CC-5DC826C266CF}" presName="linNode" presStyleCnt="0"/>
      <dgm:spPr/>
    </dgm:pt>
    <dgm:pt modelId="{29556AD9-ABB8-4B3A-94C3-62DD34528D37}" type="pres">
      <dgm:prSet presAssocID="{7AF4A732-B98B-49CA-A5CC-5DC826C266CF}" presName="parentText" presStyleLbl="node1" presStyleIdx="1" presStyleCnt="2">
        <dgm:presLayoutVars>
          <dgm:chMax val="1"/>
          <dgm:bulletEnabled val="1"/>
        </dgm:presLayoutVars>
      </dgm:prSet>
      <dgm:spPr/>
      <dgm:t>
        <a:bodyPr/>
        <a:lstStyle/>
        <a:p>
          <a:endParaRPr lang="es-MX"/>
        </a:p>
      </dgm:t>
    </dgm:pt>
    <dgm:pt modelId="{43277E5E-DC63-4C80-BA66-B8E6A2A78EC7}" type="pres">
      <dgm:prSet presAssocID="{7AF4A732-B98B-49CA-A5CC-5DC826C266CF}" presName="descendantText" presStyleLbl="alignAccFollowNode1" presStyleIdx="1" presStyleCnt="2">
        <dgm:presLayoutVars>
          <dgm:bulletEnabled val="1"/>
        </dgm:presLayoutVars>
      </dgm:prSet>
      <dgm:spPr/>
      <dgm:t>
        <a:bodyPr/>
        <a:lstStyle/>
        <a:p>
          <a:endParaRPr lang="es-MX"/>
        </a:p>
      </dgm:t>
    </dgm:pt>
  </dgm:ptLst>
  <dgm:cxnLst>
    <dgm:cxn modelId="{2CABFFDE-9AEE-4FB7-B033-187C51F960A3}" srcId="{38117C7F-B579-47F5-9349-9C8A49CAEF07}" destId="{CB73E435-4942-487F-BF70-63D1BEDFEACF}" srcOrd="0" destOrd="0" parTransId="{A72FA0A7-4734-4964-9817-7C38BCA92A7C}" sibTransId="{931F2865-FD1B-441B-8342-50882051D03C}"/>
    <dgm:cxn modelId="{5B01E1E7-0D0F-4D01-A536-C56C6BA80760}" type="presOf" srcId="{BC107E28-CA35-42F5-9A48-94CC176369AB}" destId="{43277E5E-DC63-4C80-BA66-B8E6A2A78EC7}" srcOrd="0" destOrd="0" presId="urn:microsoft.com/office/officeart/2005/8/layout/vList5"/>
    <dgm:cxn modelId="{8ABB530A-202A-4CE5-A430-A158F6A3C825}" srcId="{38117C7F-B579-47F5-9349-9C8A49CAEF07}" destId="{7AF4A732-B98B-49CA-A5CC-5DC826C266CF}" srcOrd="1" destOrd="0" parTransId="{96D5F25A-88E9-48F4-B726-6A2BAB8E2484}" sibTransId="{5D9EB977-C5BF-41B4-A047-A98F59B1DAE4}"/>
    <dgm:cxn modelId="{CF5AD285-8D70-41A5-8282-1709652459EB}" type="presOf" srcId="{7AF4A732-B98B-49CA-A5CC-5DC826C266CF}" destId="{29556AD9-ABB8-4B3A-94C3-62DD34528D37}" srcOrd="0" destOrd="0" presId="urn:microsoft.com/office/officeart/2005/8/layout/vList5"/>
    <dgm:cxn modelId="{FF378E05-E29A-4049-A5C3-326CF61012C9}" type="presOf" srcId="{D78E5413-775B-4659-8D60-83627009466F}" destId="{BD9A2FD0-05D4-4999-B42F-48AE8C825B96}" srcOrd="0" destOrd="0" presId="urn:microsoft.com/office/officeart/2005/8/layout/vList5"/>
    <dgm:cxn modelId="{D7B9BBCA-D09F-40BA-9E0E-61B85AA0E214}" srcId="{CB73E435-4942-487F-BF70-63D1BEDFEACF}" destId="{3B3C88FA-5AFB-41E1-BAB6-A68A3E1265C2}" srcOrd="1" destOrd="0" parTransId="{7E1544E5-A6A2-48A5-A92B-E6A0AB061285}" sibTransId="{7FF18A22-2F80-4DF5-9D48-D955F300E86A}"/>
    <dgm:cxn modelId="{D9CB5549-DED7-4334-AAC9-A9C218679FD1}" srcId="{CB73E435-4942-487F-BF70-63D1BEDFEACF}" destId="{F47A018E-BC70-4947-B068-94F5683483B6}" srcOrd="2" destOrd="0" parTransId="{05E4A8E8-9B39-4BA8-B272-31D368E10B7C}" sibTransId="{1F05A993-66E1-4C48-A7A4-A6B11BC91E1F}"/>
    <dgm:cxn modelId="{8F23B1DE-57C3-4484-B603-36075F93CA3C}" type="presOf" srcId="{F47A018E-BC70-4947-B068-94F5683483B6}" destId="{BD9A2FD0-05D4-4999-B42F-48AE8C825B96}" srcOrd="0" destOrd="2" presId="urn:microsoft.com/office/officeart/2005/8/layout/vList5"/>
    <dgm:cxn modelId="{54F4C522-6F46-4BAC-A63E-2AD702B73B52}" srcId="{CB73E435-4942-487F-BF70-63D1BEDFEACF}" destId="{D78E5413-775B-4659-8D60-83627009466F}" srcOrd="0" destOrd="0" parTransId="{306AFCA5-CE52-4D71-8B89-99FDC5F65EFC}" sibTransId="{25965CA2-EB46-47F1-8F16-592C1257A1B5}"/>
    <dgm:cxn modelId="{5D0E279B-7FA2-4357-99DD-BE154057E396}" type="presOf" srcId="{CB73E435-4942-487F-BF70-63D1BEDFEACF}" destId="{D23785F3-3CCD-4C47-8B38-D4BFDE9B1746}" srcOrd="0" destOrd="0" presId="urn:microsoft.com/office/officeart/2005/8/layout/vList5"/>
    <dgm:cxn modelId="{FB2EB674-C4BC-4B52-955A-A46B8C0F5656}" srcId="{7AF4A732-B98B-49CA-A5CC-5DC826C266CF}" destId="{BC107E28-CA35-42F5-9A48-94CC176369AB}" srcOrd="0" destOrd="0" parTransId="{AA6854FF-9784-4B95-ACBF-B3488302CC73}" sibTransId="{51A6F0C8-F816-46E4-B965-CAD8D04693E0}"/>
    <dgm:cxn modelId="{0E294276-70F5-4D38-8CCC-F80FB730F0AE}" type="presOf" srcId="{38117C7F-B579-47F5-9349-9C8A49CAEF07}" destId="{84E5E130-89E6-4BF8-89D9-7E68AA5FCA6D}" srcOrd="0" destOrd="0" presId="urn:microsoft.com/office/officeart/2005/8/layout/vList5"/>
    <dgm:cxn modelId="{D449B832-1F10-4793-9BFF-09326E0FA7D5}" type="presOf" srcId="{3B3C88FA-5AFB-41E1-BAB6-A68A3E1265C2}" destId="{BD9A2FD0-05D4-4999-B42F-48AE8C825B96}" srcOrd="0" destOrd="1" presId="urn:microsoft.com/office/officeart/2005/8/layout/vList5"/>
    <dgm:cxn modelId="{9A6F051C-C4CE-4F87-A888-8F7B268E6EF9}" type="presParOf" srcId="{84E5E130-89E6-4BF8-89D9-7E68AA5FCA6D}" destId="{13F02215-AA6B-4860-B733-1D867BFFE1F5}" srcOrd="0" destOrd="0" presId="urn:microsoft.com/office/officeart/2005/8/layout/vList5"/>
    <dgm:cxn modelId="{1A8968E8-47F6-4C98-903C-1E64158C7FFD}" type="presParOf" srcId="{13F02215-AA6B-4860-B733-1D867BFFE1F5}" destId="{D23785F3-3CCD-4C47-8B38-D4BFDE9B1746}" srcOrd="0" destOrd="0" presId="urn:microsoft.com/office/officeart/2005/8/layout/vList5"/>
    <dgm:cxn modelId="{D228F60A-EF65-492C-93EB-87E9C1C79522}" type="presParOf" srcId="{13F02215-AA6B-4860-B733-1D867BFFE1F5}" destId="{BD9A2FD0-05D4-4999-B42F-48AE8C825B96}" srcOrd="1" destOrd="0" presId="urn:microsoft.com/office/officeart/2005/8/layout/vList5"/>
    <dgm:cxn modelId="{1BDDFEB3-A9B5-42E4-A95A-A6482E17CEBE}" type="presParOf" srcId="{84E5E130-89E6-4BF8-89D9-7E68AA5FCA6D}" destId="{3C88F1E4-0B86-4093-BF90-ECB8672C9FAA}" srcOrd="1" destOrd="0" presId="urn:microsoft.com/office/officeart/2005/8/layout/vList5"/>
    <dgm:cxn modelId="{B5ED29CC-89A6-48CA-BC76-36C7AFC9F588}" type="presParOf" srcId="{84E5E130-89E6-4BF8-89D9-7E68AA5FCA6D}" destId="{54B2A386-F559-4ADA-AFB0-0796814E4879}" srcOrd="2" destOrd="0" presId="urn:microsoft.com/office/officeart/2005/8/layout/vList5"/>
    <dgm:cxn modelId="{4F92D3C0-3593-47EE-B12D-17684DDE25A3}" type="presParOf" srcId="{54B2A386-F559-4ADA-AFB0-0796814E4879}" destId="{29556AD9-ABB8-4B3A-94C3-62DD34528D37}" srcOrd="0" destOrd="0" presId="urn:microsoft.com/office/officeart/2005/8/layout/vList5"/>
    <dgm:cxn modelId="{74D6A868-43D9-4346-B359-75F7F902B472}" type="presParOf" srcId="{54B2A386-F559-4ADA-AFB0-0796814E4879}" destId="{43277E5E-DC63-4C80-BA66-B8E6A2A78EC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FB1B86-02A6-4A08-BFE7-13EF94D01DA5}"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s-MX"/>
        </a:p>
      </dgm:t>
    </dgm:pt>
    <dgm:pt modelId="{27FA8F82-20DD-4A0B-8FB3-AB42C23B2D62}">
      <dgm:prSet phldrT="[Texto]" custT="1"/>
      <dgm:spPr>
        <a:solidFill>
          <a:srgbClr val="0070C0"/>
        </a:solidFill>
      </dgm:spPr>
      <dgm:t>
        <a:bodyPr/>
        <a:lstStyle/>
        <a:p>
          <a:r>
            <a:rPr lang="es-MX" sz="2000" b="1" dirty="0" smtClean="0"/>
            <a:t>Ramo 33</a:t>
          </a:r>
          <a:endParaRPr lang="es-MX" sz="2000" b="1" dirty="0"/>
        </a:p>
      </dgm:t>
    </dgm:pt>
    <dgm:pt modelId="{65CA0DE3-4717-47C3-BD58-B84A5E386E0E}" type="parTrans" cxnId="{D86C5C4E-E285-4865-9405-049D66C58646}">
      <dgm:prSet/>
      <dgm:spPr/>
      <dgm:t>
        <a:bodyPr/>
        <a:lstStyle/>
        <a:p>
          <a:endParaRPr lang="es-MX" sz="1800"/>
        </a:p>
      </dgm:t>
    </dgm:pt>
    <dgm:pt modelId="{CDE7378D-A822-4BB4-837C-70117791546B}" type="sibTrans" cxnId="{D86C5C4E-E285-4865-9405-049D66C58646}">
      <dgm:prSet/>
      <dgm:spPr/>
      <dgm:t>
        <a:bodyPr/>
        <a:lstStyle/>
        <a:p>
          <a:endParaRPr lang="es-MX" sz="1800"/>
        </a:p>
      </dgm:t>
    </dgm:pt>
    <dgm:pt modelId="{A752F6A2-7C1A-44DB-B3BD-723EE73402BF}">
      <dgm:prSet phldrT="[Texto]" custT="1"/>
      <dgm:spPr>
        <a:solidFill>
          <a:srgbClr val="00B0F0"/>
        </a:solidFill>
      </dgm:spPr>
      <dgm:t>
        <a:bodyPr lIns="0" tIns="0" rIns="0" bIns="0"/>
        <a:lstStyle/>
        <a:p>
          <a:r>
            <a:rPr lang="es-MX" sz="1600" dirty="0" smtClean="0"/>
            <a:t>Gasto  Programable</a:t>
          </a:r>
          <a:endParaRPr lang="es-MX" sz="1600" dirty="0"/>
        </a:p>
      </dgm:t>
    </dgm:pt>
    <dgm:pt modelId="{1E1093E3-3AAD-440A-A41C-EFD355F757C2}" type="parTrans" cxnId="{4C197543-EB6B-4620-83C9-8F2A96E59787}">
      <dgm:prSet custT="1"/>
      <dgm:spPr>
        <a:solidFill>
          <a:srgbClr val="00B0F0"/>
        </a:solidFill>
      </dgm:spPr>
      <dgm:t>
        <a:bodyPr/>
        <a:lstStyle/>
        <a:p>
          <a:endParaRPr lang="es-MX" sz="1800"/>
        </a:p>
      </dgm:t>
    </dgm:pt>
    <dgm:pt modelId="{28C0D0E5-D214-482B-8391-622A34CF8403}" type="sibTrans" cxnId="{4C197543-EB6B-4620-83C9-8F2A96E59787}">
      <dgm:prSet/>
      <dgm:spPr/>
      <dgm:t>
        <a:bodyPr/>
        <a:lstStyle/>
        <a:p>
          <a:endParaRPr lang="es-MX" sz="1800"/>
        </a:p>
      </dgm:t>
    </dgm:pt>
    <dgm:pt modelId="{9ECE457D-BA0D-4945-8764-44826C17A137}">
      <dgm:prSet phldrT="[Texto]" custT="1"/>
      <dgm:spPr>
        <a:solidFill>
          <a:srgbClr val="00B050"/>
        </a:solidFill>
      </dgm:spPr>
      <dgm:t>
        <a:bodyPr lIns="0" tIns="0" rIns="0" bIns="0"/>
        <a:lstStyle/>
        <a:p>
          <a:r>
            <a:rPr lang="es-MX" sz="1400" dirty="0" smtClean="0"/>
            <a:t>Compensatorio</a:t>
          </a:r>
        </a:p>
      </dgm:t>
    </dgm:pt>
    <dgm:pt modelId="{F6B2C485-ACA3-4B2C-AA13-139117A09321}" type="parTrans" cxnId="{4620CFC8-B24A-419D-9D24-B6301691E454}">
      <dgm:prSet custT="1"/>
      <dgm:spPr>
        <a:solidFill>
          <a:srgbClr val="00B050"/>
        </a:solidFill>
      </dgm:spPr>
      <dgm:t>
        <a:bodyPr/>
        <a:lstStyle/>
        <a:p>
          <a:endParaRPr lang="es-MX" sz="1800"/>
        </a:p>
      </dgm:t>
    </dgm:pt>
    <dgm:pt modelId="{64291A2A-91D3-46D2-B4CF-806C6E88F7BF}" type="sibTrans" cxnId="{4620CFC8-B24A-419D-9D24-B6301691E454}">
      <dgm:prSet/>
      <dgm:spPr/>
      <dgm:t>
        <a:bodyPr/>
        <a:lstStyle/>
        <a:p>
          <a:endParaRPr lang="es-MX" sz="1800"/>
        </a:p>
      </dgm:t>
    </dgm:pt>
    <dgm:pt modelId="{D6786341-BCF8-4909-B3ED-3538A72E1A35}">
      <dgm:prSet phldrT="[Texto]" custT="1"/>
      <dgm:spPr>
        <a:solidFill>
          <a:srgbClr val="7030A0"/>
        </a:solidFill>
      </dgm:spPr>
      <dgm:t>
        <a:bodyPr lIns="0" tIns="0" rIns="0" bIns="0"/>
        <a:lstStyle/>
        <a:p>
          <a:r>
            <a:rPr lang="es-MX" sz="1800" dirty="0" smtClean="0"/>
            <a:t>Etiquetado</a:t>
          </a:r>
          <a:endParaRPr lang="es-MX" sz="1800" dirty="0"/>
        </a:p>
      </dgm:t>
    </dgm:pt>
    <dgm:pt modelId="{0EB2E09D-D68C-4DD1-B2DE-40E4D93A0881}" type="parTrans" cxnId="{6B139EC3-7534-426B-BD65-1BD4C4BCC49D}">
      <dgm:prSet custT="1"/>
      <dgm:spPr>
        <a:solidFill>
          <a:srgbClr val="7030A0"/>
        </a:solidFill>
      </dgm:spPr>
      <dgm:t>
        <a:bodyPr/>
        <a:lstStyle/>
        <a:p>
          <a:endParaRPr lang="es-MX" sz="1800"/>
        </a:p>
      </dgm:t>
    </dgm:pt>
    <dgm:pt modelId="{DD335487-FBE5-49A7-9CFD-17DDE097ABBB}" type="sibTrans" cxnId="{6B139EC3-7534-426B-BD65-1BD4C4BCC49D}">
      <dgm:prSet/>
      <dgm:spPr/>
      <dgm:t>
        <a:bodyPr/>
        <a:lstStyle/>
        <a:p>
          <a:endParaRPr lang="es-MX" sz="1800"/>
        </a:p>
      </dgm:t>
    </dgm:pt>
    <dgm:pt modelId="{D2131557-4310-4BEF-87A8-C02FA1BA3029}">
      <dgm:prSet phldrT="[Texto]" custT="1"/>
      <dgm:spPr>
        <a:solidFill>
          <a:schemeClr val="tx2">
            <a:lumMod val="75000"/>
            <a:lumOff val="25000"/>
          </a:schemeClr>
        </a:solidFill>
      </dgm:spPr>
      <dgm:t>
        <a:bodyPr lIns="0" tIns="0" rIns="0" bIns="0"/>
        <a:lstStyle/>
        <a:p>
          <a:r>
            <a:rPr lang="es-MX" sz="1400" dirty="0" err="1" smtClean="0"/>
            <a:t>Desentralización</a:t>
          </a:r>
          <a:endParaRPr lang="es-MX" sz="1400" dirty="0"/>
        </a:p>
      </dgm:t>
    </dgm:pt>
    <dgm:pt modelId="{81C94BD1-9E92-47E3-BA4C-016635EF7438}" type="parTrans" cxnId="{672DED09-FED2-4867-B75E-34A7AAEFF3AE}">
      <dgm:prSet custT="1"/>
      <dgm:spPr>
        <a:solidFill>
          <a:schemeClr val="tx2">
            <a:lumMod val="75000"/>
            <a:lumOff val="25000"/>
          </a:schemeClr>
        </a:solidFill>
      </dgm:spPr>
      <dgm:t>
        <a:bodyPr/>
        <a:lstStyle/>
        <a:p>
          <a:endParaRPr lang="es-MX" sz="1800"/>
        </a:p>
      </dgm:t>
    </dgm:pt>
    <dgm:pt modelId="{2F47B05C-ACCF-4A3A-93B9-E32ADF638390}" type="sibTrans" cxnId="{672DED09-FED2-4867-B75E-34A7AAEFF3AE}">
      <dgm:prSet/>
      <dgm:spPr/>
      <dgm:t>
        <a:bodyPr/>
        <a:lstStyle/>
        <a:p>
          <a:endParaRPr lang="es-MX" sz="1800"/>
        </a:p>
      </dgm:t>
    </dgm:pt>
    <dgm:pt modelId="{2938FC07-2AB0-4013-8DC6-1DB40A9A69EF}" type="pres">
      <dgm:prSet presAssocID="{60FB1B86-02A6-4A08-BFE7-13EF94D01DA5}" presName="Name0" presStyleCnt="0">
        <dgm:presLayoutVars>
          <dgm:chMax val="1"/>
          <dgm:dir/>
          <dgm:animLvl val="ctr"/>
          <dgm:resizeHandles val="exact"/>
        </dgm:presLayoutVars>
      </dgm:prSet>
      <dgm:spPr/>
      <dgm:t>
        <a:bodyPr/>
        <a:lstStyle/>
        <a:p>
          <a:endParaRPr lang="es-MX"/>
        </a:p>
      </dgm:t>
    </dgm:pt>
    <dgm:pt modelId="{C72AD813-1BA2-4437-847E-F49EB2BB60FE}" type="pres">
      <dgm:prSet presAssocID="{27FA8F82-20DD-4A0B-8FB3-AB42C23B2D62}" presName="centerShape" presStyleLbl="node0" presStyleIdx="0" presStyleCnt="1" custScaleX="113465" custScaleY="115161"/>
      <dgm:spPr/>
      <dgm:t>
        <a:bodyPr/>
        <a:lstStyle/>
        <a:p>
          <a:endParaRPr lang="es-MX"/>
        </a:p>
      </dgm:t>
    </dgm:pt>
    <dgm:pt modelId="{CF2BB22A-AD64-4FEF-B2A3-12F788B9E090}" type="pres">
      <dgm:prSet presAssocID="{1E1093E3-3AAD-440A-A41C-EFD355F757C2}" presName="parTrans" presStyleLbl="sibTrans2D1" presStyleIdx="0" presStyleCnt="4"/>
      <dgm:spPr>
        <a:prstGeom prst="leftArrow">
          <a:avLst/>
        </a:prstGeom>
      </dgm:spPr>
      <dgm:t>
        <a:bodyPr/>
        <a:lstStyle/>
        <a:p>
          <a:endParaRPr lang="es-MX"/>
        </a:p>
      </dgm:t>
    </dgm:pt>
    <dgm:pt modelId="{5CDB93A0-ECC6-48A2-8EBD-71002D79DE00}" type="pres">
      <dgm:prSet presAssocID="{1E1093E3-3AAD-440A-A41C-EFD355F757C2}" presName="connectorText" presStyleLbl="sibTrans2D1" presStyleIdx="0" presStyleCnt="4"/>
      <dgm:spPr/>
      <dgm:t>
        <a:bodyPr/>
        <a:lstStyle/>
        <a:p>
          <a:endParaRPr lang="es-MX"/>
        </a:p>
      </dgm:t>
    </dgm:pt>
    <dgm:pt modelId="{486AA468-0C00-4BFE-9E6F-8CEF858581C0}" type="pres">
      <dgm:prSet presAssocID="{A752F6A2-7C1A-44DB-B3BD-723EE73402BF}" presName="node" presStyleLbl="node1" presStyleIdx="0" presStyleCnt="4" custScaleX="109215" custScaleY="108132">
        <dgm:presLayoutVars>
          <dgm:bulletEnabled val="1"/>
        </dgm:presLayoutVars>
      </dgm:prSet>
      <dgm:spPr/>
      <dgm:t>
        <a:bodyPr/>
        <a:lstStyle/>
        <a:p>
          <a:endParaRPr lang="es-MX"/>
        </a:p>
      </dgm:t>
    </dgm:pt>
    <dgm:pt modelId="{9E37D7D0-DB28-49D7-8D95-624DEBF96499}" type="pres">
      <dgm:prSet presAssocID="{F6B2C485-ACA3-4B2C-AA13-139117A09321}" presName="parTrans" presStyleLbl="sibTrans2D1" presStyleIdx="1" presStyleCnt="4"/>
      <dgm:spPr/>
      <dgm:t>
        <a:bodyPr/>
        <a:lstStyle/>
        <a:p>
          <a:endParaRPr lang="es-MX"/>
        </a:p>
      </dgm:t>
    </dgm:pt>
    <dgm:pt modelId="{1C3A9708-EA2C-46EB-A0E4-80DD8BEA5247}" type="pres">
      <dgm:prSet presAssocID="{F6B2C485-ACA3-4B2C-AA13-139117A09321}" presName="connectorText" presStyleLbl="sibTrans2D1" presStyleIdx="1" presStyleCnt="4"/>
      <dgm:spPr/>
      <dgm:t>
        <a:bodyPr/>
        <a:lstStyle/>
        <a:p>
          <a:endParaRPr lang="es-MX"/>
        </a:p>
      </dgm:t>
    </dgm:pt>
    <dgm:pt modelId="{A15767DD-6383-409C-AB59-E5406380E660}" type="pres">
      <dgm:prSet presAssocID="{9ECE457D-BA0D-4945-8764-44826C17A137}" presName="node" presStyleLbl="node1" presStyleIdx="1" presStyleCnt="4" custScaleX="113904" custScaleY="111980" custRadScaleRad="94699" custRadScaleInc="-3782">
        <dgm:presLayoutVars>
          <dgm:bulletEnabled val="1"/>
        </dgm:presLayoutVars>
      </dgm:prSet>
      <dgm:spPr/>
      <dgm:t>
        <a:bodyPr/>
        <a:lstStyle/>
        <a:p>
          <a:endParaRPr lang="es-MX"/>
        </a:p>
      </dgm:t>
    </dgm:pt>
    <dgm:pt modelId="{AE525371-9987-46EA-8396-E10978713A56}" type="pres">
      <dgm:prSet presAssocID="{0EB2E09D-D68C-4DD1-B2DE-40E4D93A0881}" presName="parTrans" presStyleLbl="sibTrans2D1" presStyleIdx="2" presStyleCnt="4"/>
      <dgm:spPr/>
      <dgm:t>
        <a:bodyPr/>
        <a:lstStyle/>
        <a:p>
          <a:endParaRPr lang="es-MX"/>
        </a:p>
      </dgm:t>
    </dgm:pt>
    <dgm:pt modelId="{756F3702-AED6-45DC-B090-40650D7EA916}" type="pres">
      <dgm:prSet presAssocID="{0EB2E09D-D68C-4DD1-B2DE-40E4D93A0881}" presName="connectorText" presStyleLbl="sibTrans2D1" presStyleIdx="2" presStyleCnt="4"/>
      <dgm:spPr/>
      <dgm:t>
        <a:bodyPr/>
        <a:lstStyle/>
        <a:p>
          <a:endParaRPr lang="es-MX"/>
        </a:p>
      </dgm:t>
    </dgm:pt>
    <dgm:pt modelId="{7E0760CE-3EF3-4AD7-9504-42CAD88CA7BA}" type="pres">
      <dgm:prSet presAssocID="{D6786341-BCF8-4909-B3ED-3538A72E1A35}" presName="node" presStyleLbl="node1" presStyleIdx="2" presStyleCnt="4" custScaleX="112300" custScaleY="116227">
        <dgm:presLayoutVars>
          <dgm:bulletEnabled val="1"/>
        </dgm:presLayoutVars>
      </dgm:prSet>
      <dgm:spPr/>
      <dgm:t>
        <a:bodyPr/>
        <a:lstStyle/>
        <a:p>
          <a:endParaRPr lang="es-MX"/>
        </a:p>
      </dgm:t>
    </dgm:pt>
    <dgm:pt modelId="{16FF6647-2CBF-4143-8F7D-EED3E9372D10}" type="pres">
      <dgm:prSet presAssocID="{81C94BD1-9E92-47E3-BA4C-016635EF7438}" presName="parTrans" presStyleLbl="sibTrans2D1" presStyleIdx="3" presStyleCnt="4"/>
      <dgm:spPr/>
      <dgm:t>
        <a:bodyPr/>
        <a:lstStyle/>
        <a:p>
          <a:endParaRPr lang="es-MX"/>
        </a:p>
      </dgm:t>
    </dgm:pt>
    <dgm:pt modelId="{906F10BC-3785-4BF1-B1DA-1E80ECD9A87C}" type="pres">
      <dgm:prSet presAssocID="{81C94BD1-9E92-47E3-BA4C-016635EF7438}" presName="connectorText" presStyleLbl="sibTrans2D1" presStyleIdx="3" presStyleCnt="4"/>
      <dgm:spPr/>
      <dgm:t>
        <a:bodyPr/>
        <a:lstStyle/>
        <a:p>
          <a:endParaRPr lang="es-MX"/>
        </a:p>
      </dgm:t>
    </dgm:pt>
    <dgm:pt modelId="{C41FD5D8-95F6-43E1-8C51-0887034B5D16}" type="pres">
      <dgm:prSet presAssocID="{D2131557-4310-4BEF-87A8-C02FA1BA3029}" presName="node" presStyleLbl="node1" presStyleIdx="3" presStyleCnt="4" custScaleX="117030" custScaleY="111194" custRadScaleRad="98146" custRadScaleInc="4011">
        <dgm:presLayoutVars>
          <dgm:bulletEnabled val="1"/>
        </dgm:presLayoutVars>
      </dgm:prSet>
      <dgm:spPr/>
      <dgm:t>
        <a:bodyPr/>
        <a:lstStyle/>
        <a:p>
          <a:endParaRPr lang="es-MX"/>
        </a:p>
      </dgm:t>
    </dgm:pt>
  </dgm:ptLst>
  <dgm:cxnLst>
    <dgm:cxn modelId="{EAE0F7B6-496F-402F-A4C6-EA444B784D24}" type="presOf" srcId="{27FA8F82-20DD-4A0B-8FB3-AB42C23B2D62}" destId="{C72AD813-1BA2-4437-847E-F49EB2BB60FE}" srcOrd="0" destOrd="0" presId="urn:microsoft.com/office/officeart/2005/8/layout/radial5"/>
    <dgm:cxn modelId="{6B139EC3-7534-426B-BD65-1BD4C4BCC49D}" srcId="{27FA8F82-20DD-4A0B-8FB3-AB42C23B2D62}" destId="{D6786341-BCF8-4909-B3ED-3538A72E1A35}" srcOrd="2" destOrd="0" parTransId="{0EB2E09D-D68C-4DD1-B2DE-40E4D93A0881}" sibTransId="{DD335487-FBE5-49A7-9CFD-17DDE097ABBB}"/>
    <dgm:cxn modelId="{093E2B85-82AC-47E9-A3CB-14C8872BA4FC}" type="presOf" srcId="{F6B2C485-ACA3-4B2C-AA13-139117A09321}" destId="{9E37D7D0-DB28-49D7-8D95-624DEBF96499}" srcOrd="0" destOrd="0" presId="urn:microsoft.com/office/officeart/2005/8/layout/radial5"/>
    <dgm:cxn modelId="{2DDEC585-3202-41A9-BE01-E24470932BE7}" type="presOf" srcId="{1E1093E3-3AAD-440A-A41C-EFD355F757C2}" destId="{5CDB93A0-ECC6-48A2-8EBD-71002D79DE00}" srcOrd="1" destOrd="0" presId="urn:microsoft.com/office/officeart/2005/8/layout/radial5"/>
    <dgm:cxn modelId="{672DED09-FED2-4867-B75E-34A7AAEFF3AE}" srcId="{27FA8F82-20DD-4A0B-8FB3-AB42C23B2D62}" destId="{D2131557-4310-4BEF-87A8-C02FA1BA3029}" srcOrd="3" destOrd="0" parTransId="{81C94BD1-9E92-47E3-BA4C-016635EF7438}" sibTransId="{2F47B05C-ACCF-4A3A-93B9-E32ADF638390}"/>
    <dgm:cxn modelId="{4C197543-EB6B-4620-83C9-8F2A96E59787}" srcId="{27FA8F82-20DD-4A0B-8FB3-AB42C23B2D62}" destId="{A752F6A2-7C1A-44DB-B3BD-723EE73402BF}" srcOrd="0" destOrd="0" parTransId="{1E1093E3-3AAD-440A-A41C-EFD355F757C2}" sibTransId="{28C0D0E5-D214-482B-8391-622A34CF8403}"/>
    <dgm:cxn modelId="{641F264D-CF31-4CFF-B5F1-57F599E42E85}" type="presOf" srcId="{F6B2C485-ACA3-4B2C-AA13-139117A09321}" destId="{1C3A9708-EA2C-46EB-A0E4-80DD8BEA5247}" srcOrd="1" destOrd="0" presId="urn:microsoft.com/office/officeart/2005/8/layout/radial5"/>
    <dgm:cxn modelId="{71BE7A39-C994-4167-803D-1845978582C5}" type="presOf" srcId="{0EB2E09D-D68C-4DD1-B2DE-40E4D93A0881}" destId="{AE525371-9987-46EA-8396-E10978713A56}" srcOrd="0" destOrd="0" presId="urn:microsoft.com/office/officeart/2005/8/layout/radial5"/>
    <dgm:cxn modelId="{FDEE3620-336C-4974-8B83-1B07BE51C126}" type="presOf" srcId="{D6786341-BCF8-4909-B3ED-3538A72E1A35}" destId="{7E0760CE-3EF3-4AD7-9504-42CAD88CA7BA}" srcOrd="0" destOrd="0" presId="urn:microsoft.com/office/officeart/2005/8/layout/radial5"/>
    <dgm:cxn modelId="{D86C5C4E-E285-4865-9405-049D66C58646}" srcId="{60FB1B86-02A6-4A08-BFE7-13EF94D01DA5}" destId="{27FA8F82-20DD-4A0B-8FB3-AB42C23B2D62}" srcOrd="0" destOrd="0" parTransId="{65CA0DE3-4717-47C3-BD58-B84A5E386E0E}" sibTransId="{CDE7378D-A822-4BB4-837C-70117791546B}"/>
    <dgm:cxn modelId="{5D852D44-F426-4754-80B1-A03D0B05642A}" type="presOf" srcId="{0EB2E09D-D68C-4DD1-B2DE-40E4D93A0881}" destId="{756F3702-AED6-45DC-B090-40650D7EA916}" srcOrd="1" destOrd="0" presId="urn:microsoft.com/office/officeart/2005/8/layout/radial5"/>
    <dgm:cxn modelId="{7453169B-92B9-4D53-B2CA-B4E139F37871}" type="presOf" srcId="{D2131557-4310-4BEF-87A8-C02FA1BA3029}" destId="{C41FD5D8-95F6-43E1-8C51-0887034B5D16}" srcOrd="0" destOrd="0" presId="urn:microsoft.com/office/officeart/2005/8/layout/radial5"/>
    <dgm:cxn modelId="{B264635F-0DB9-4DF2-A0B5-F4DCFD939989}" type="presOf" srcId="{1E1093E3-3AAD-440A-A41C-EFD355F757C2}" destId="{CF2BB22A-AD64-4FEF-B2A3-12F788B9E090}" srcOrd="0" destOrd="0" presId="urn:microsoft.com/office/officeart/2005/8/layout/radial5"/>
    <dgm:cxn modelId="{218BDEE5-E387-45C2-AC02-0BE73BDE9361}" type="presOf" srcId="{81C94BD1-9E92-47E3-BA4C-016635EF7438}" destId="{16FF6647-2CBF-4143-8F7D-EED3E9372D10}" srcOrd="0" destOrd="0" presId="urn:microsoft.com/office/officeart/2005/8/layout/radial5"/>
    <dgm:cxn modelId="{6BD34D1C-1F8E-4841-888A-7F82A8503C6E}" type="presOf" srcId="{60FB1B86-02A6-4A08-BFE7-13EF94D01DA5}" destId="{2938FC07-2AB0-4013-8DC6-1DB40A9A69EF}" srcOrd="0" destOrd="0" presId="urn:microsoft.com/office/officeart/2005/8/layout/radial5"/>
    <dgm:cxn modelId="{53A316B2-C0C6-408A-9DA1-9083B39EABB2}" type="presOf" srcId="{9ECE457D-BA0D-4945-8764-44826C17A137}" destId="{A15767DD-6383-409C-AB59-E5406380E660}" srcOrd="0" destOrd="0" presId="urn:microsoft.com/office/officeart/2005/8/layout/radial5"/>
    <dgm:cxn modelId="{506CD26A-7DAE-4B52-8EEB-E9D6F69CD607}" type="presOf" srcId="{A752F6A2-7C1A-44DB-B3BD-723EE73402BF}" destId="{486AA468-0C00-4BFE-9E6F-8CEF858581C0}" srcOrd="0" destOrd="0" presId="urn:microsoft.com/office/officeart/2005/8/layout/radial5"/>
    <dgm:cxn modelId="{BCA7E1F9-9AE8-4493-BCFC-65F79AA05349}" type="presOf" srcId="{81C94BD1-9E92-47E3-BA4C-016635EF7438}" destId="{906F10BC-3785-4BF1-B1DA-1E80ECD9A87C}" srcOrd="1" destOrd="0" presId="urn:microsoft.com/office/officeart/2005/8/layout/radial5"/>
    <dgm:cxn modelId="{4620CFC8-B24A-419D-9D24-B6301691E454}" srcId="{27FA8F82-20DD-4A0B-8FB3-AB42C23B2D62}" destId="{9ECE457D-BA0D-4945-8764-44826C17A137}" srcOrd="1" destOrd="0" parTransId="{F6B2C485-ACA3-4B2C-AA13-139117A09321}" sibTransId="{64291A2A-91D3-46D2-B4CF-806C6E88F7BF}"/>
    <dgm:cxn modelId="{FE599A56-99F2-4728-B852-9F643D3BDA12}" type="presParOf" srcId="{2938FC07-2AB0-4013-8DC6-1DB40A9A69EF}" destId="{C72AD813-1BA2-4437-847E-F49EB2BB60FE}" srcOrd="0" destOrd="0" presId="urn:microsoft.com/office/officeart/2005/8/layout/radial5"/>
    <dgm:cxn modelId="{83CB006A-158F-4F23-AC86-144AB4A4389D}" type="presParOf" srcId="{2938FC07-2AB0-4013-8DC6-1DB40A9A69EF}" destId="{CF2BB22A-AD64-4FEF-B2A3-12F788B9E090}" srcOrd="1" destOrd="0" presId="urn:microsoft.com/office/officeart/2005/8/layout/radial5"/>
    <dgm:cxn modelId="{3F93B5A3-4CCB-4EC6-AB5A-6BADC75DCD49}" type="presParOf" srcId="{CF2BB22A-AD64-4FEF-B2A3-12F788B9E090}" destId="{5CDB93A0-ECC6-48A2-8EBD-71002D79DE00}" srcOrd="0" destOrd="0" presId="urn:microsoft.com/office/officeart/2005/8/layout/radial5"/>
    <dgm:cxn modelId="{DAF52CFC-5E44-49EE-ADE8-6F806F89C075}" type="presParOf" srcId="{2938FC07-2AB0-4013-8DC6-1DB40A9A69EF}" destId="{486AA468-0C00-4BFE-9E6F-8CEF858581C0}" srcOrd="2" destOrd="0" presId="urn:microsoft.com/office/officeart/2005/8/layout/radial5"/>
    <dgm:cxn modelId="{6D286FDE-28EC-4370-986D-C69CC8492AC5}" type="presParOf" srcId="{2938FC07-2AB0-4013-8DC6-1DB40A9A69EF}" destId="{9E37D7D0-DB28-49D7-8D95-624DEBF96499}" srcOrd="3" destOrd="0" presId="urn:microsoft.com/office/officeart/2005/8/layout/radial5"/>
    <dgm:cxn modelId="{5033AE0A-A9E8-4B03-A8F6-195975DC193B}" type="presParOf" srcId="{9E37D7D0-DB28-49D7-8D95-624DEBF96499}" destId="{1C3A9708-EA2C-46EB-A0E4-80DD8BEA5247}" srcOrd="0" destOrd="0" presId="urn:microsoft.com/office/officeart/2005/8/layout/radial5"/>
    <dgm:cxn modelId="{18FE706B-8715-419D-8C4D-5327C235FD3F}" type="presParOf" srcId="{2938FC07-2AB0-4013-8DC6-1DB40A9A69EF}" destId="{A15767DD-6383-409C-AB59-E5406380E660}" srcOrd="4" destOrd="0" presId="urn:microsoft.com/office/officeart/2005/8/layout/radial5"/>
    <dgm:cxn modelId="{1FBD45CB-7F2D-4B55-8722-645F2502E459}" type="presParOf" srcId="{2938FC07-2AB0-4013-8DC6-1DB40A9A69EF}" destId="{AE525371-9987-46EA-8396-E10978713A56}" srcOrd="5" destOrd="0" presId="urn:microsoft.com/office/officeart/2005/8/layout/radial5"/>
    <dgm:cxn modelId="{AC95A7D2-8FCF-49D7-8243-C5FED5303C02}" type="presParOf" srcId="{AE525371-9987-46EA-8396-E10978713A56}" destId="{756F3702-AED6-45DC-B090-40650D7EA916}" srcOrd="0" destOrd="0" presId="urn:microsoft.com/office/officeart/2005/8/layout/radial5"/>
    <dgm:cxn modelId="{DFCF30DF-E087-4307-99F6-1B8B89E48EE8}" type="presParOf" srcId="{2938FC07-2AB0-4013-8DC6-1DB40A9A69EF}" destId="{7E0760CE-3EF3-4AD7-9504-42CAD88CA7BA}" srcOrd="6" destOrd="0" presId="urn:microsoft.com/office/officeart/2005/8/layout/radial5"/>
    <dgm:cxn modelId="{5C93A464-19D5-440D-87AE-9AAA924696D3}" type="presParOf" srcId="{2938FC07-2AB0-4013-8DC6-1DB40A9A69EF}" destId="{16FF6647-2CBF-4143-8F7D-EED3E9372D10}" srcOrd="7" destOrd="0" presId="urn:microsoft.com/office/officeart/2005/8/layout/radial5"/>
    <dgm:cxn modelId="{DA7E8740-DB4D-4AA7-AC9B-1ABB3C9ADBAA}" type="presParOf" srcId="{16FF6647-2CBF-4143-8F7D-EED3E9372D10}" destId="{906F10BC-3785-4BF1-B1DA-1E80ECD9A87C}" srcOrd="0" destOrd="0" presId="urn:microsoft.com/office/officeart/2005/8/layout/radial5"/>
    <dgm:cxn modelId="{087BECD3-C464-48F7-A332-88C4F7319F47}" type="presParOf" srcId="{2938FC07-2AB0-4013-8DC6-1DB40A9A69EF}" destId="{C41FD5D8-95F6-43E1-8C51-0887034B5D16}"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FB1B86-02A6-4A08-BFE7-13EF94D01DA5}"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s-MX"/>
        </a:p>
      </dgm:t>
    </dgm:pt>
    <dgm:pt modelId="{27FA8F82-20DD-4A0B-8FB3-AB42C23B2D62}">
      <dgm:prSet phldrT="[Texto]" custT="1"/>
      <dgm:spPr>
        <a:solidFill>
          <a:srgbClr val="0070C0"/>
        </a:solidFill>
      </dgm:spPr>
      <dgm:t>
        <a:bodyPr/>
        <a:lstStyle/>
        <a:p>
          <a:r>
            <a:rPr lang="es-MX" sz="2000" b="1" dirty="0" smtClean="0"/>
            <a:t>Ramo 25</a:t>
          </a:r>
          <a:endParaRPr lang="es-MX" sz="2000" b="1" dirty="0"/>
        </a:p>
      </dgm:t>
    </dgm:pt>
    <dgm:pt modelId="{65CA0DE3-4717-47C3-BD58-B84A5E386E0E}" type="parTrans" cxnId="{D86C5C4E-E285-4865-9405-049D66C58646}">
      <dgm:prSet/>
      <dgm:spPr/>
      <dgm:t>
        <a:bodyPr/>
        <a:lstStyle/>
        <a:p>
          <a:endParaRPr lang="es-MX" sz="1800"/>
        </a:p>
      </dgm:t>
    </dgm:pt>
    <dgm:pt modelId="{CDE7378D-A822-4BB4-837C-70117791546B}" type="sibTrans" cxnId="{D86C5C4E-E285-4865-9405-049D66C58646}">
      <dgm:prSet/>
      <dgm:spPr/>
      <dgm:t>
        <a:bodyPr/>
        <a:lstStyle/>
        <a:p>
          <a:endParaRPr lang="es-MX" sz="1800"/>
        </a:p>
      </dgm:t>
    </dgm:pt>
    <dgm:pt modelId="{A752F6A2-7C1A-44DB-B3BD-723EE73402BF}">
      <dgm:prSet phldrT="[Texto]" custT="1"/>
      <dgm:spPr>
        <a:solidFill>
          <a:srgbClr val="00B0F0"/>
        </a:solidFill>
      </dgm:spPr>
      <dgm:t>
        <a:bodyPr/>
        <a:lstStyle/>
        <a:p>
          <a:r>
            <a:rPr lang="es-MX" sz="1600" dirty="0" smtClean="0"/>
            <a:t>Gasto  Programable</a:t>
          </a:r>
          <a:endParaRPr lang="es-MX" sz="1600" dirty="0"/>
        </a:p>
      </dgm:t>
    </dgm:pt>
    <dgm:pt modelId="{1E1093E3-3AAD-440A-A41C-EFD355F757C2}" type="parTrans" cxnId="{4C197543-EB6B-4620-83C9-8F2A96E59787}">
      <dgm:prSet custT="1"/>
      <dgm:spPr>
        <a:solidFill>
          <a:srgbClr val="00B0F0"/>
        </a:solidFill>
      </dgm:spPr>
      <dgm:t>
        <a:bodyPr/>
        <a:lstStyle/>
        <a:p>
          <a:endParaRPr lang="es-MX" sz="1800"/>
        </a:p>
      </dgm:t>
    </dgm:pt>
    <dgm:pt modelId="{28C0D0E5-D214-482B-8391-622A34CF8403}" type="sibTrans" cxnId="{4C197543-EB6B-4620-83C9-8F2A96E59787}">
      <dgm:prSet/>
      <dgm:spPr/>
      <dgm:t>
        <a:bodyPr/>
        <a:lstStyle/>
        <a:p>
          <a:endParaRPr lang="es-MX" sz="1800"/>
        </a:p>
      </dgm:t>
    </dgm:pt>
    <dgm:pt modelId="{9ECE457D-BA0D-4945-8764-44826C17A137}">
      <dgm:prSet phldrT="[Texto]" custT="1"/>
      <dgm:spPr>
        <a:solidFill>
          <a:srgbClr val="00B050"/>
        </a:solidFill>
      </dgm:spPr>
      <dgm:t>
        <a:bodyPr/>
        <a:lstStyle/>
        <a:p>
          <a:r>
            <a:rPr lang="es-MX" sz="1400" smtClean="0"/>
            <a:t>Compensatorio</a:t>
          </a:r>
        </a:p>
      </dgm:t>
    </dgm:pt>
    <dgm:pt modelId="{F6B2C485-ACA3-4B2C-AA13-139117A09321}" type="parTrans" cxnId="{4620CFC8-B24A-419D-9D24-B6301691E454}">
      <dgm:prSet custT="1"/>
      <dgm:spPr>
        <a:solidFill>
          <a:srgbClr val="00B050"/>
        </a:solidFill>
      </dgm:spPr>
      <dgm:t>
        <a:bodyPr/>
        <a:lstStyle/>
        <a:p>
          <a:endParaRPr lang="es-MX" sz="1800"/>
        </a:p>
      </dgm:t>
    </dgm:pt>
    <dgm:pt modelId="{64291A2A-91D3-46D2-B4CF-806C6E88F7BF}" type="sibTrans" cxnId="{4620CFC8-B24A-419D-9D24-B6301691E454}">
      <dgm:prSet/>
      <dgm:spPr/>
      <dgm:t>
        <a:bodyPr/>
        <a:lstStyle/>
        <a:p>
          <a:endParaRPr lang="es-MX" sz="1800"/>
        </a:p>
      </dgm:t>
    </dgm:pt>
    <dgm:pt modelId="{D6786341-BCF8-4909-B3ED-3538A72E1A35}">
      <dgm:prSet phldrT="[Texto]" custT="1"/>
      <dgm:spPr>
        <a:solidFill>
          <a:srgbClr val="7030A0"/>
        </a:solidFill>
      </dgm:spPr>
      <dgm:t>
        <a:bodyPr lIns="0" tIns="0" rIns="0" bIns="0"/>
        <a:lstStyle/>
        <a:p>
          <a:r>
            <a:rPr lang="es-MX" sz="1800" dirty="0" smtClean="0"/>
            <a:t>Etiquetado</a:t>
          </a:r>
        </a:p>
      </dgm:t>
    </dgm:pt>
    <dgm:pt modelId="{0EB2E09D-D68C-4DD1-B2DE-40E4D93A0881}" type="parTrans" cxnId="{6B139EC3-7534-426B-BD65-1BD4C4BCC49D}">
      <dgm:prSet custT="1"/>
      <dgm:spPr>
        <a:solidFill>
          <a:srgbClr val="7030A0"/>
        </a:solidFill>
      </dgm:spPr>
      <dgm:t>
        <a:bodyPr/>
        <a:lstStyle/>
        <a:p>
          <a:endParaRPr lang="es-MX" sz="1800"/>
        </a:p>
      </dgm:t>
    </dgm:pt>
    <dgm:pt modelId="{DD335487-FBE5-49A7-9CFD-17DDE097ABBB}" type="sibTrans" cxnId="{6B139EC3-7534-426B-BD65-1BD4C4BCC49D}">
      <dgm:prSet/>
      <dgm:spPr/>
      <dgm:t>
        <a:bodyPr/>
        <a:lstStyle/>
        <a:p>
          <a:endParaRPr lang="es-MX" sz="1800"/>
        </a:p>
      </dgm:t>
    </dgm:pt>
    <dgm:pt modelId="{D2131557-4310-4BEF-87A8-C02FA1BA3029}">
      <dgm:prSet phldrT="[Texto]" custT="1"/>
      <dgm:spPr>
        <a:solidFill>
          <a:schemeClr val="tx2">
            <a:lumMod val="75000"/>
            <a:lumOff val="25000"/>
          </a:schemeClr>
        </a:solidFill>
      </dgm:spPr>
      <dgm:t>
        <a:bodyPr/>
        <a:lstStyle/>
        <a:p>
          <a:r>
            <a:rPr lang="es-MX" sz="1400" dirty="0" smtClean="0"/>
            <a:t>Descentralización</a:t>
          </a:r>
          <a:endParaRPr lang="es-MX" sz="1400" dirty="0"/>
        </a:p>
      </dgm:t>
    </dgm:pt>
    <dgm:pt modelId="{81C94BD1-9E92-47E3-BA4C-016635EF7438}" type="parTrans" cxnId="{672DED09-FED2-4867-B75E-34A7AAEFF3AE}">
      <dgm:prSet custT="1"/>
      <dgm:spPr>
        <a:solidFill>
          <a:schemeClr val="tx2">
            <a:lumMod val="75000"/>
            <a:lumOff val="25000"/>
          </a:schemeClr>
        </a:solidFill>
      </dgm:spPr>
      <dgm:t>
        <a:bodyPr/>
        <a:lstStyle/>
        <a:p>
          <a:endParaRPr lang="es-MX" sz="1800"/>
        </a:p>
      </dgm:t>
    </dgm:pt>
    <dgm:pt modelId="{2F47B05C-ACCF-4A3A-93B9-E32ADF638390}" type="sibTrans" cxnId="{672DED09-FED2-4867-B75E-34A7AAEFF3AE}">
      <dgm:prSet/>
      <dgm:spPr/>
      <dgm:t>
        <a:bodyPr/>
        <a:lstStyle/>
        <a:p>
          <a:endParaRPr lang="es-MX" sz="1800"/>
        </a:p>
      </dgm:t>
    </dgm:pt>
    <dgm:pt modelId="{BEABD15E-3085-430D-9807-C7395B5E0E05}">
      <dgm:prSet phldrT="[Texto]" custT="1"/>
      <dgm:spPr>
        <a:solidFill>
          <a:schemeClr val="bg1">
            <a:lumMod val="50000"/>
          </a:schemeClr>
        </a:solidFill>
      </dgm:spPr>
      <dgm:t>
        <a:bodyPr/>
        <a:lstStyle/>
        <a:p>
          <a:r>
            <a:rPr lang="es-MX" sz="1800" dirty="0" smtClean="0"/>
            <a:t>Previsión</a:t>
          </a:r>
          <a:endParaRPr lang="es-MX" sz="1800" dirty="0"/>
        </a:p>
      </dgm:t>
    </dgm:pt>
    <dgm:pt modelId="{C634BA55-97DD-4934-A694-83AD4A1C72FC}" type="parTrans" cxnId="{4EDA5BFD-15DD-4806-8237-DE31D9E7E7D0}">
      <dgm:prSet/>
      <dgm:spPr/>
      <dgm:t>
        <a:bodyPr/>
        <a:lstStyle/>
        <a:p>
          <a:endParaRPr lang="es-MX"/>
        </a:p>
      </dgm:t>
    </dgm:pt>
    <dgm:pt modelId="{46898493-3A5F-4C57-A4D5-098454E6D610}" type="sibTrans" cxnId="{4EDA5BFD-15DD-4806-8237-DE31D9E7E7D0}">
      <dgm:prSet/>
      <dgm:spPr/>
      <dgm:t>
        <a:bodyPr/>
        <a:lstStyle/>
        <a:p>
          <a:endParaRPr lang="es-MX"/>
        </a:p>
      </dgm:t>
    </dgm:pt>
    <dgm:pt modelId="{2938FC07-2AB0-4013-8DC6-1DB40A9A69EF}" type="pres">
      <dgm:prSet presAssocID="{60FB1B86-02A6-4A08-BFE7-13EF94D01DA5}" presName="Name0" presStyleCnt="0">
        <dgm:presLayoutVars>
          <dgm:chMax val="1"/>
          <dgm:dir/>
          <dgm:animLvl val="ctr"/>
          <dgm:resizeHandles val="exact"/>
        </dgm:presLayoutVars>
      </dgm:prSet>
      <dgm:spPr/>
      <dgm:t>
        <a:bodyPr/>
        <a:lstStyle/>
        <a:p>
          <a:endParaRPr lang="es-MX"/>
        </a:p>
      </dgm:t>
    </dgm:pt>
    <dgm:pt modelId="{C72AD813-1BA2-4437-847E-F49EB2BB60FE}" type="pres">
      <dgm:prSet presAssocID="{27FA8F82-20DD-4A0B-8FB3-AB42C23B2D62}" presName="centerShape" presStyleLbl="node0" presStyleIdx="0" presStyleCnt="1" custScaleX="113465" custScaleY="115161"/>
      <dgm:spPr/>
      <dgm:t>
        <a:bodyPr/>
        <a:lstStyle/>
        <a:p>
          <a:endParaRPr lang="es-MX"/>
        </a:p>
      </dgm:t>
    </dgm:pt>
    <dgm:pt modelId="{CF2BB22A-AD64-4FEF-B2A3-12F788B9E090}" type="pres">
      <dgm:prSet presAssocID="{1E1093E3-3AAD-440A-A41C-EFD355F757C2}" presName="parTrans" presStyleLbl="sibTrans2D1" presStyleIdx="0" presStyleCnt="5" custFlipVert="1" custScaleX="134351" custScaleY="96753"/>
      <dgm:spPr/>
      <dgm:t>
        <a:bodyPr/>
        <a:lstStyle/>
        <a:p>
          <a:endParaRPr lang="es-MX"/>
        </a:p>
      </dgm:t>
    </dgm:pt>
    <dgm:pt modelId="{5CDB93A0-ECC6-48A2-8EBD-71002D79DE00}" type="pres">
      <dgm:prSet presAssocID="{1E1093E3-3AAD-440A-A41C-EFD355F757C2}" presName="connectorText" presStyleLbl="sibTrans2D1" presStyleIdx="0" presStyleCnt="5"/>
      <dgm:spPr/>
      <dgm:t>
        <a:bodyPr/>
        <a:lstStyle/>
        <a:p>
          <a:endParaRPr lang="es-MX"/>
        </a:p>
      </dgm:t>
    </dgm:pt>
    <dgm:pt modelId="{486AA468-0C00-4BFE-9E6F-8CEF858581C0}" type="pres">
      <dgm:prSet presAssocID="{A752F6A2-7C1A-44DB-B3BD-723EE73402BF}" presName="node" presStyleLbl="node1" presStyleIdx="0" presStyleCnt="5" custScaleX="109215" custScaleY="108132">
        <dgm:presLayoutVars>
          <dgm:bulletEnabled val="1"/>
        </dgm:presLayoutVars>
      </dgm:prSet>
      <dgm:spPr/>
      <dgm:t>
        <a:bodyPr/>
        <a:lstStyle/>
        <a:p>
          <a:endParaRPr lang="es-MX"/>
        </a:p>
      </dgm:t>
    </dgm:pt>
    <dgm:pt modelId="{9E37D7D0-DB28-49D7-8D95-624DEBF96499}" type="pres">
      <dgm:prSet presAssocID="{F6B2C485-ACA3-4B2C-AA13-139117A09321}" presName="parTrans" presStyleLbl="sibTrans2D1" presStyleIdx="1" presStyleCnt="5"/>
      <dgm:spPr/>
      <dgm:t>
        <a:bodyPr/>
        <a:lstStyle/>
        <a:p>
          <a:endParaRPr lang="es-MX"/>
        </a:p>
      </dgm:t>
    </dgm:pt>
    <dgm:pt modelId="{1C3A9708-EA2C-46EB-A0E4-80DD8BEA5247}" type="pres">
      <dgm:prSet presAssocID="{F6B2C485-ACA3-4B2C-AA13-139117A09321}" presName="connectorText" presStyleLbl="sibTrans2D1" presStyleIdx="1" presStyleCnt="5"/>
      <dgm:spPr/>
      <dgm:t>
        <a:bodyPr/>
        <a:lstStyle/>
        <a:p>
          <a:endParaRPr lang="es-MX"/>
        </a:p>
      </dgm:t>
    </dgm:pt>
    <dgm:pt modelId="{A15767DD-6383-409C-AB59-E5406380E660}" type="pres">
      <dgm:prSet presAssocID="{9ECE457D-BA0D-4945-8764-44826C17A137}" presName="node" presStyleLbl="node1" presStyleIdx="1" presStyleCnt="5" custScaleX="113904" custScaleY="111980" custRadScaleRad="94699" custRadScaleInc="-3782">
        <dgm:presLayoutVars>
          <dgm:bulletEnabled val="1"/>
        </dgm:presLayoutVars>
      </dgm:prSet>
      <dgm:spPr/>
      <dgm:t>
        <a:bodyPr/>
        <a:lstStyle/>
        <a:p>
          <a:endParaRPr lang="es-MX"/>
        </a:p>
      </dgm:t>
    </dgm:pt>
    <dgm:pt modelId="{AE525371-9987-46EA-8396-E10978713A56}" type="pres">
      <dgm:prSet presAssocID="{0EB2E09D-D68C-4DD1-B2DE-40E4D93A0881}" presName="parTrans" presStyleLbl="sibTrans2D1" presStyleIdx="2" presStyleCnt="5"/>
      <dgm:spPr/>
      <dgm:t>
        <a:bodyPr/>
        <a:lstStyle/>
        <a:p>
          <a:endParaRPr lang="es-MX"/>
        </a:p>
      </dgm:t>
    </dgm:pt>
    <dgm:pt modelId="{756F3702-AED6-45DC-B090-40650D7EA916}" type="pres">
      <dgm:prSet presAssocID="{0EB2E09D-D68C-4DD1-B2DE-40E4D93A0881}" presName="connectorText" presStyleLbl="sibTrans2D1" presStyleIdx="2" presStyleCnt="5"/>
      <dgm:spPr/>
      <dgm:t>
        <a:bodyPr/>
        <a:lstStyle/>
        <a:p>
          <a:endParaRPr lang="es-MX"/>
        </a:p>
      </dgm:t>
    </dgm:pt>
    <dgm:pt modelId="{7E0760CE-3EF3-4AD7-9504-42CAD88CA7BA}" type="pres">
      <dgm:prSet presAssocID="{D6786341-BCF8-4909-B3ED-3538A72E1A35}" presName="node" presStyleLbl="node1" presStyleIdx="2" presStyleCnt="5" custScaleX="118848" custScaleY="116227">
        <dgm:presLayoutVars>
          <dgm:bulletEnabled val="1"/>
        </dgm:presLayoutVars>
      </dgm:prSet>
      <dgm:spPr/>
      <dgm:t>
        <a:bodyPr/>
        <a:lstStyle/>
        <a:p>
          <a:endParaRPr lang="es-MX"/>
        </a:p>
      </dgm:t>
    </dgm:pt>
    <dgm:pt modelId="{24BDCD09-F983-4D03-B36B-0FFF75C71EE4}" type="pres">
      <dgm:prSet presAssocID="{C634BA55-97DD-4934-A694-83AD4A1C72FC}" presName="parTrans" presStyleLbl="sibTrans2D1" presStyleIdx="3" presStyleCnt="5"/>
      <dgm:spPr/>
      <dgm:t>
        <a:bodyPr/>
        <a:lstStyle/>
        <a:p>
          <a:endParaRPr lang="es-MX"/>
        </a:p>
      </dgm:t>
    </dgm:pt>
    <dgm:pt modelId="{A0DC2510-80EE-451E-ABA4-8305C9C54166}" type="pres">
      <dgm:prSet presAssocID="{C634BA55-97DD-4934-A694-83AD4A1C72FC}" presName="connectorText" presStyleLbl="sibTrans2D1" presStyleIdx="3" presStyleCnt="5"/>
      <dgm:spPr/>
      <dgm:t>
        <a:bodyPr/>
        <a:lstStyle/>
        <a:p>
          <a:endParaRPr lang="es-MX"/>
        </a:p>
      </dgm:t>
    </dgm:pt>
    <dgm:pt modelId="{3674E511-33F3-4529-B881-0C4ACCD05B07}" type="pres">
      <dgm:prSet presAssocID="{BEABD15E-3085-430D-9807-C7395B5E0E05}" presName="node" presStyleLbl="node1" presStyleIdx="3" presStyleCnt="5" custScaleX="113904" custScaleY="111980" custRadScaleRad="94699" custRadScaleInc="-3782">
        <dgm:presLayoutVars>
          <dgm:bulletEnabled val="1"/>
        </dgm:presLayoutVars>
      </dgm:prSet>
      <dgm:spPr/>
      <dgm:t>
        <a:bodyPr/>
        <a:lstStyle/>
        <a:p>
          <a:endParaRPr lang="es-MX"/>
        </a:p>
      </dgm:t>
    </dgm:pt>
    <dgm:pt modelId="{16FF6647-2CBF-4143-8F7D-EED3E9372D10}" type="pres">
      <dgm:prSet presAssocID="{81C94BD1-9E92-47E3-BA4C-016635EF7438}" presName="parTrans" presStyleLbl="sibTrans2D1" presStyleIdx="4" presStyleCnt="5"/>
      <dgm:spPr/>
      <dgm:t>
        <a:bodyPr/>
        <a:lstStyle/>
        <a:p>
          <a:endParaRPr lang="es-MX"/>
        </a:p>
      </dgm:t>
    </dgm:pt>
    <dgm:pt modelId="{906F10BC-3785-4BF1-B1DA-1E80ECD9A87C}" type="pres">
      <dgm:prSet presAssocID="{81C94BD1-9E92-47E3-BA4C-016635EF7438}" presName="connectorText" presStyleLbl="sibTrans2D1" presStyleIdx="4" presStyleCnt="5"/>
      <dgm:spPr/>
      <dgm:t>
        <a:bodyPr/>
        <a:lstStyle/>
        <a:p>
          <a:endParaRPr lang="es-MX"/>
        </a:p>
      </dgm:t>
    </dgm:pt>
    <dgm:pt modelId="{C41FD5D8-95F6-43E1-8C51-0887034B5D16}" type="pres">
      <dgm:prSet presAssocID="{D2131557-4310-4BEF-87A8-C02FA1BA3029}" presName="node" presStyleLbl="node1" presStyleIdx="4" presStyleCnt="5" custScaleX="117030" custScaleY="111194" custRadScaleRad="98146" custRadScaleInc="4011">
        <dgm:presLayoutVars>
          <dgm:bulletEnabled val="1"/>
        </dgm:presLayoutVars>
      </dgm:prSet>
      <dgm:spPr/>
      <dgm:t>
        <a:bodyPr/>
        <a:lstStyle/>
        <a:p>
          <a:endParaRPr lang="es-MX"/>
        </a:p>
      </dgm:t>
    </dgm:pt>
  </dgm:ptLst>
  <dgm:cxnLst>
    <dgm:cxn modelId="{B0EA6A22-6D34-4FDC-BD18-7BAD05327811}" type="presOf" srcId="{27FA8F82-20DD-4A0B-8FB3-AB42C23B2D62}" destId="{C72AD813-1BA2-4437-847E-F49EB2BB60FE}" srcOrd="0" destOrd="0" presId="urn:microsoft.com/office/officeart/2005/8/layout/radial5"/>
    <dgm:cxn modelId="{C4980689-F164-454F-B7D5-013F6ED91508}" type="presOf" srcId="{9ECE457D-BA0D-4945-8764-44826C17A137}" destId="{A15767DD-6383-409C-AB59-E5406380E660}" srcOrd="0" destOrd="0" presId="urn:microsoft.com/office/officeart/2005/8/layout/radial5"/>
    <dgm:cxn modelId="{4620CFC8-B24A-419D-9D24-B6301691E454}" srcId="{27FA8F82-20DD-4A0B-8FB3-AB42C23B2D62}" destId="{9ECE457D-BA0D-4945-8764-44826C17A137}" srcOrd="1" destOrd="0" parTransId="{F6B2C485-ACA3-4B2C-AA13-139117A09321}" sibTransId="{64291A2A-91D3-46D2-B4CF-806C6E88F7BF}"/>
    <dgm:cxn modelId="{B5ACD63E-99F2-4990-9150-34BCEFCCB330}" type="presOf" srcId="{A752F6A2-7C1A-44DB-B3BD-723EE73402BF}" destId="{486AA468-0C00-4BFE-9E6F-8CEF858581C0}" srcOrd="0" destOrd="0" presId="urn:microsoft.com/office/officeart/2005/8/layout/radial5"/>
    <dgm:cxn modelId="{5D4B3510-7BE4-4B02-AE10-F447E45B2389}" type="presOf" srcId="{D2131557-4310-4BEF-87A8-C02FA1BA3029}" destId="{C41FD5D8-95F6-43E1-8C51-0887034B5D16}" srcOrd="0" destOrd="0" presId="urn:microsoft.com/office/officeart/2005/8/layout/radial5"/>
    <dgm:cxn modelId="{2AFD7DC5-E78F-4AFD-AC91-F48B95E6DF65}" type="presOf" srcId="{C634BA55-97DD-4934-A694-83AD4A1C72FC}" destId="{A0DC2510-80EE-451E-ABA4-8305C9C54166}" srcOrd="1" destOrd="0" presId="urn:microsoft.com/office/officeart/2005/8/layout/radial5"/>
    <dgm:cxn modelId="{33E5EA2C-C832-4731-B59B-0FFAF5661AD0}" type="presOf" srcId="{1E1093E3-3AAD-440A-A41C-EFD355F757C2}" destId="{5CDB93A0-ECC6-48A2-8EBD-71002D79DE00}" srcOrd="1" destOrd="0" presId="urn:microsoft.com/office/officeart/2005/8/layout/radial5"/>
    <dgm:cxn modelId="{6F597290-00B3-445D-B989-59A89F4F9925}" type="presOf" srcId="{1E1093E3-3AAD-440A-A41C-EFD355F757C2}" destId="{CF2BB22A-AD64-4FEF-B2A3-12F788B9E090}" srcOrd="0" destOrd="0" presId="urn:microsoft.com/office/officeart/2005/8/layout/radial5"/>
    <dgm:cxn modelId="{C3A4069C-5364-4D77-9E8A-F169A22B8C01}" type="presOf" srcId="{BEABD15E-3085-430D-9807-C7395B5E0E05}" destId="{3674E511-33F3-4529-B881-0C4ACCD05B07}" srcOrd="0" destOrd="0" presId="urn:microsoft.com/office/officeart/2005/8/layout/radial5"/>
    <dgm:cxn modelId="{6B139EC3-7534-426B-BD65-1BD4C4BCC49D}" srcId="{27FA8F82-20DD-4A0B-8FB3-AB42C23B2D62}" destId="{D6786341-BCF8-4909-B3ED-3538A72E1A35}" srcOrd="2" destOrd="0" parTransId="{0EB2E09D-D68C-4DD1-B2DE-40E4D93A0881}" sibTransId="{DD335487-FBE5-49A7-9CFD-17DDE097ABBB}"/>
    <dgm:cxn modelId="{D86C5C4E-E285-4865-9405-049D66C58646}" srcId="{60FB1B86-02A6-4A08-BFE7-13EF94D01DA5}" destId="{27FA8F82-20DD-4A0B-8FB3-AB42C23B2D62}" srcOrd="0" destOrd="0" parTransId="{65CA0DE3-4717-47C3-BD58-B84A5E386E0E}" sibTransId="{CDE7378D-A822-4BB4-837C-70117791546B}"/>
    <dgm:cxn modelId="{4EDA5BFD-15DD-4806-8237-DE31D9E7E7D0}" srcId="{27FA8F82-20DD-4A0B-8FB3-AB42C23B2D62}" destId="{BEABD15E-3085-430D-9807-C7395B5E0E05}" srcOrd="3" destOrd="0" parTransId="{C634BA55-97DD-4934-A694-83AD4A1C72FC}" sibTransId="{46898493-3A5F-4C57-A4D5-098454E6D610}"/>
    <dgm:cxn modelId="{6D99A196-6341-48EA-969B-AB2FA057FBA0}" type="presOf" srcId="{81C94BD1-9E92-47E3-BA4C-016635EF7438}" destId="{906F10BC-3785-4BF1-B1DA-1E80ECD9A87C}" srcOrd="1" destOrd="0" presId="urn:microsoft.com/office/officeart/2005/8/layout/radial5"/>
    <dgm:cxn modelId="{764D6A52-122C-4B16-96C2-9ABD561384A5}" type="presOf" srcId="{60FB1B86-02A6-4A08-BFE7-13EF94D01DA5}" destId="{2938FC07-2AB0-4013-8DC6-1DB40A9A69EF}" srcOrd="0" destOrd="0" presId="urn:microsoft.com/office/officeart/2005/8/layout/radial5"/>
    <dgm:cxn modelId="{7A32A99C-A34C-4141-A9A6-E60561A67A13}" type="presOf" srcId="{D6786341-BCF8-4909-B3ED-3538A72E1A35}" destId="{7E0760CE-3EF3-4AD7-9504-42CAD88CA7BA}" srcOrd="0" destOrd="0" presId="urn:microsoft.com/office/officeart/2005/8/layout/radial5"/>
    <dgm:cxn modelId="{672DED09-FED2-4867-B75E-34A7AAEFF3AE}" srcId="{27FA8F82-20DD-4A0B-8FB3-AB42C23B2D62}" destId="{D2131557-4310-4BEF-87A8-C02FA1BA3029}" srcOrd="4" destOrd="0" parTransId="{81C94BD1-9E92-47E3-BA4C-016635EF7438}" sibTransId="{2F47B05C-ACCF-4A3A-93B9-E32ADF638390}"/>
    <dgm:cxn modelId="{DBDDA367-5B0E-4A4C-BC23-FA4E0519343D}" type="presOf" srcId="{F6B2C485-ACA3-4B2C-AA13-139117A09321}" destId="{1C3A9708-EA2C-46EB-A0E4-80DD8BEA5247}" srcOrd="1" destOrd="0" presId="urn:microsoft.com/office/officeart/2005/8/layout/radial5"/>
    <dgm:cxn modelId="{26EAE3C2-4C54-418C-A1ED-EDC53634AB57}" type="presOf" srcId="{F6B2C485-ACA3-4B2C-AA13-139117A09321}" destId="{9E37D7D0-DB28-49D7-8D95-624DEBF96499}" srcOrd="0" destOrd="0" presId="urn:microsoft.com/office/officeart/2005/8/layout/radial5"/>
    <dgm:cxn modelId="{4C197543-EB6B-4620-83C9-8F2A96E59787}" srcId="{27FA8F82-20DD-4A0B-8FB3-AB42C23B2D62}" destId="{A752F6A2-7C1A-44DB-B3BD-723EE73402BF}" srcOrd="0" destOrd="0" parTransId="{1E1093E3-3AAD-440A-A41C-EFD355F757C2}" sibTransId="{28C0D0E5-D214-482B-8391-622A34CF8403}"/>
    <dgm:cxn modelId="{52BC0AE2-9DA3-4C2A-B8F8-D47529C92D29}" type="presOf" srcId="{C634BA55-97DD-4934-A694-83AD4A1C72FC}" destId="{24BDCD09-F983-4D03-B36B-0FFF75C71EE4}" srcOrd="0" destOrd="0" presId="urn:microsoft.com/office/officeart/2005/8/layout/radial5"/>
    <dgm:cxn modelId="{B57ABF79-4EFF-402B-B487-C1271605F648}" type="presOf" srcId="{0EB2E09D-D68C-4DD1-B2DE-40E4D93A0881}" destId="{AE525371-9987-46EA-8396-E10978713A56}" srcOrd="0" destOrd="0" presId="urn:microsoft.com/office/officeart/2005/8/layout/radial5"/>
    <dgm:cxn modelId="{2EB20FF5-E50A-43B9-ABF0-5A1338682178}" type="presOf" srcId="{81C94BD1-9E92-47E3-BA4C-016635EF7438}" destId="{16FF6647-2CBF-4143-8F7D-EED3E9372D10}" srcOrd="0" destOrd="0" presId="urn:microsoft.com/office/officeart/2005/8/layout/radial5"/>
    <dgm:cxn modelId="{4AD4BFBD-7272-4EA9-AB2E-B1C2FA7C3CA0}" type="presOf" srcId="{0EB2E09D-D68C-4DD1-B2DE-40E4D93A0881}" destId="{756F3702-AED6-45DC-B090-40650D7EA916}" srcOrd="1" destOrd="0" presId="urn:microsoft.com/office/officeart/2005/8/layout/radial5"/>
    <dgm:cxn modelId="{7B575F4D-6357-4D5E-B244-94639C8A7B05}" type="presParOf" srcId="{2938FC07-2AB0-4013-8DC6-1DB40A9A69EF}" destId="{C72AD813-1BA2-4437-847E-F49EB2BB60FE}" srcOrd="0" destOrd="0" presId="urn:microsoft.com/office/officeart/2005/8/layout/radial5"/>
    <dgm:cxn modelId="{4F2ABF56-2732-402F-A345-9EE31E7ED6A8}" type="presParOf" srcId="{2938FC07-2AB0-4013-8DC6-1DB40A9A69EF}" destId="{CF2BB22A-AD64-4FEF-B2A3-12F788B9E090}" srcOrd="1" destOrd="0" presId="urn:microsoft.com/office/officeart/2005/8/layout/radial5"/>
    <dgm:cxn modelId="{4EF888B2-93EA-4456-A439-C4032A296D70}" type="presParOf" srcId="{CF2BB22A-AD64-4FEF-B2A3-12F788B9E090}" destId="{5CDB93A0-ECC6-48A2-8EBD-71002D79DE00}" srcOrd="0" destOrd="0" presId="urn:microsoft.com/office/officeart/2005/8/layout/radial5"/>
    <dgm:cxn modelId="{AFCE5591-9732-4A22-A393-B366D44AC356}" type="presParOf" srcId="{2938FC07-2AB0-4013-8DC6-1DB40A9A69EF}" destId="{486AA468-0C00-4BFE-9E6F-8CEF858581C0}" srcOrd="2" destOrd="0" presId="urn:microsoft.com/office/officeart/2005/8/layout/radial5"/>
    <dgm:cxn modelId="{C878F0AA-A8D5-4275-89D2-AD124EC74400}" type="presParOf" srcId="{2938FC07-2AB0-4013-8DC6-1DB40A9A69EF}" destId="{9E37D7D0-DB28-49D7-8D95-624DEBF96499}" srcOrd="3" destOrd="0" presId="urn:microsoft.com/office/officeart/2005/8/layout/radial5"/>
    <dgm:cxn modelId="{AB620FDA-9F03-4693-99C4-02F998553DD2}" type="presParOf" srcId="{9E37D7D0-DB28-49D7-8D95-624DEBF96499}" destId="{1C3A9708-EA2C-46EB-A0E4-80DD8BEA5247}" srcOrd="0" destOrd="0" presId="urn:microsoft.com/office/officeart/2005/8/layout/radial5"/>
    <dgm:cxn modelId="{D3887594-BE61-4396-92F4-CA7A66322EF1}" type="presParOf" srcId="{2938FC07-2AB0-4013-8DC6-1DB40A9A69EF}" destId="{A15767DD-6383-409C-AB59-E5406380E660}" srcOrd="4" destOrd="0" presId="urn:microsoft.com/office/officeart/2005/8/layout/radial5"/>
    <dgm:cxn modelId="{DE984244-E1BB-465D-86EC-79088BD289BC}" type="presParOf" srcId="{2938FC07-2AB0-4013-8DC6-1DB40A9A69EF}" destId="{AE525371-9987-46EA-8396-E10978713A56}" srcOrd="5" destOrd="0" presId="urn:microsoft.com/office/officeart/2005/8/layout/radial5"/>
    <dgm:cxn modelId="{C7665BD9-0A3B-4DE8-BBF2-EEF1A844019D}" type="presParOf" srcId="{AE525371-9987-46EA-8396-E10978713A56}" destId="{756F3702-AED6-45DC-B090-40650D7EA916}" srcOrd="0" destOrd="0" presId="urn:microsoft.com/office/officeart/2005/8/layout/radial5"/>
    <dgm:cxn modelId="{955EB0A7-D950-435F-9B18-8E6C984071FF}" type="presParOf" srcId="{2938FC07-2AB0-4013-8DC6-1DB40A9A69EF}" destId="{7E0760CE-3EF3-4AD7-9504-42CAD88CA7BA}" srcOrd="6" destOrd="0" presId="urn:microsoft.com/office/officeart/2005/8/layout/radial5"/>
    <dgm:cxn modelId="{439A74BE-AB20-4C7F-9108-6A7F3ED23F4F}" type="presParOf" srcId="{2938FC07-2AB0-4013-8DC6-1DB40A9A69EF}" destId="{24BDCD09-F983-4D03-B36B-0FFF75C71EE4}" srcOrd="7" destOrd="0" presId="urn:microsoft.com/office/officeart/2005/8/layout/radial5"/>
    <dgm:cxn modelId="{FC9B38CD-AD51-4AEB-B23A-E6782AC75EE2}" type="presParOf" srcId="{24BDCD09-F983-4D03-B36B-0FFF75C71EE4}" destId="{A0DC2510-80EE-451E-ABA4-8305C9C54166}" srcOrd="0" destOrd="0" presId="urn:microsoft.com/office/officeart/2005/8/layout/radial5"/>
    <dgm:cxn modelId="{A30E15DC-CBCC-40EF-BAD8-AB5D450E03DC}" type="presParOf" srcId="{2938FC07-2AB0-4013-8DC6-1DB40A9A69EF}" destId="{3674E511-33F3-4529-B881-0C4ACCD05B07}" srcOrd="8" destOrd="0" presId="urn:microsoft.com/office/officeart/2005/8/layout/radial5"/>
    <dgm:cxn modelId="{4131852E-EE77-4260-B529-168E494F4FE0}" type="presParOf" srcId="{2938FC07-2AB0-4013-8DC6-1DB40A9A69EF}" destId="{16FF6647-2CBF-4143-8F7D-EED3E9372D10}" srcOrd="9" destOrd="0" presId="urn:microsoft.com/office/officeart/2005/8/layout/radial5"/>
    <dgm:cxn modelId="{D9361921-29D9-464D-AB59-AB4D97CD8105}" type="presParOf" srcId="{16FF6647-2CBF-4143-8F7D-EED3E9372D10}" destId="{906F10BC-3785-4BF1-B1DA-1E80ECD9A87C}" srcOrd="0" destOrd="0" presId="urn:microsoft.com/office/officeart/2005/8/layout/radial5"/>
    <dgm:cxn modelId="{28FA8D15-2AE0-4BEA-93DF-25F74BBE484E}" type="presParOf" srcId="{2938FC07-2AB0-4013-8DC6-1DB40A9A69EF}" destId="{C41FD5D8-95F6-43E1-8C51-0887034B5D16}"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FB1B86-02A6-4A08-BFE7-13EF94D01DA5}"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s-MX"/>
        </a:p>
      </dgm:t>
    </dgm:pt>
    <dgm:pt modelId="{27FA8F82-20DD-4A0B-8FB3-AB42C23B2D62}">
      <dgm:prSet phldrT="[Texto]" custT="1"/>
      <dgm:spPr>
        <a:solidFill>
          <a:srgbClr val="0070C0"/>
        </a:solidFill>
      </dgm:spPr>
      <dgm:t>
        <a:bodyPr/>
        <a:lstStyle/>
        <a:p>
          <a:r>
            <a:rPr lang="es-MX" sz="2000" b="1" dirty="0" smtClean="0"/>
            <a:t>Ramo 23</a:t>
          </a:r>
          <a:endParaRPr lang="es-MX" sz="2000" b="1" dirty="0"/>
        </a:p>
      </dgm:t>
    </dgm:pt>
    <dgm:pt modelId="{65CA0DE3-4717-47C3-BD58-B84A5E386E0E}" type="parTrans" cxnId="{D86C5C4E-E285-4865-9405-049D66C58646}">
      <dgm:prSet/>
      <dgm:spPr/>
      <dgm:t>
        <a:bodyPr/>
        <a:lstStyle/>
        <a:p>
          <a:endParaRPr lang="es-MX" sz="1800"/>
        </a:p>
      </dgm:t>
    </dgm:pt>
    <dgm:pt modelId="{CDE7378D-A822-4BB4-837C-70117791546B}" type="sibTrans" cxnId="{D86C5C4E-E285-4865-9405-049D66C58646}">
      <dgm:prSet/>
      <dgm:spPr/>
      <dgm:t>
        <a:bodyPr/>
        <a:lstStyle/>
        <a:p>
          <a:endParaRPr lang="es-MX" sz="1800"/>
        </a:p>
      </dgm:t>
    </dgm:pt>
    <dgm:pt modelId="{A752F6A2-7C1A-44DB-B3BD-723EE73402BF}">
      <dgm:prSet phldrT="[Texto]" custT="1"/>
      <dgm:spPr>
        <a:solidFill>
          <a:srgbClr val="00B0F0"/>
        </a:solidFill>
      </dgm:spPr>
      <dgm:t>
        <a:bodyPr/>
        <a:lstStyle/>
        <a:p>
          <a:r>
            <a:rPr lang="es-MX" sz="1600" dirty="0" smtClean="0"/>
            <a:t>Gasto  Programable</a:t>
          </a:r>
          <a:endParaRPr lang="es-MX" sz="1600" dirty="0"/>
        </a:p>
      </dgm:t>
    </dgm:pt>
    <dgm:pt modelId="{1E1093E3-3AAD-440A-A41C-EFD355F757C2}" type="parTrans" cxnId="{4C197543-EB6B-4620-83C9-8F2A96E59787}">
      <dgm:prSet custT="1"/>
      <dgm:spPr>
        <a:solidFill>
          <a:srgbClr val="00B0F0"/>
        </a:solidFill>
      </dgm:spPr>
      <dgm:t>
        <a:bodyPr/>
        <a:lstStyle/>
        <a:p>
          <a:endParaRPr lang="es-MX" sz="1800"/>
        </a:p>
      </dgm:t>
    </dgm:pt>
    <dgm:pt modelId="{28C0D0E5-D214-482B-8391-622A34CF8403}" type="sibTrans" cxnId="{4C197543-EB6B-4620-83C9-8F2A96E59787}">
      <dgm:prSet/>
      <dgm:spPr/>
      <dgm:t>
        <a:bodyPr/>
        <a:lstStyle/>
        <a:p>
          <a:endParaRPr lang="es-MX" sz="1800"/>
        </a:p>
      </dgm:t>
    </dgm:pt>
    <dgm:pt modelId="{9ECE457D-BA0D-4945-8764-44826C17A137}">
      <dgm:prSet phldrT="[Texto]" custT="1"/>
      <dgm:spPr>
        <a:solidFill>
          <a:srgbClr val="00B050"/>
        </a:solidFill>
      </dgm:spPr>
      <dgm:t>
        <a:bodyPr/>
        <a:lstStyle/>
        <a:p>
          <a:r>
            <a:rPr lang="es-MX" sz="1800" dirty="0" smtClean="0"/>
            <a:t>Regulación presupuestal</a:t>
          </a:r>
        </a:p>
      </dgm:t>
    </dgm:pt>
    <dgm:pt modelId="{F6B2C485-ACA3-4B2C-AA13-139117A09321}" type="parTrans" cxnId="{4620CFC8-B24A-419D-9D24-B6301691E454}">
      <dgm:prSet custT="1"/>
      <dgm:spPr>
        <a:solidFill>
          <a:srgbClr val="00B050"/>
        </a:solidFill>
      </dgm:spPr>
      <dgm:t>
        <a:bodyPr/>
        <a:lstStyle/>
        <a:p>
          <a:endParaRPr lang="es-MX" sz="1800"/>
        </a:p>
      </dgm:t>
    </dgm:pt>
    <dgm:pt modelId="{64291A2A-91D3-46D2-B4CF-806C6E88F7BF}" type="sibTrans" cxnId="{4620CFC8-B24A-419D-9D24-B6301691E454}">
      <dgm:prSet/>
      <dgm:spPr/>
      <dgm:t>
        <a:bodyPr/>
        <a:lstStyle/>
        <a:p>
          <a:endParaRPr lang="es-MX" sz="1800"/>
        </a:p>
      </dgm:t>
    </dgm:pt>
    <dgm:pt modelId="{D6786341-BCF8-4909-B3ED-3538A72E1A35}">
      <dgm:prSet phldrT="[Texto]" custT="1"/>
      <dgm:spPr>
        <a:solidFill>
          <a:srgbClr val="7030A0"/>
        </a:solidFill>
      </dgm:spPr>
      <dgm:t>
        <a:bodyPr/>
        <a:lstStyle/>
        <a:p>
          <a:r>
            <a:rPr lang="es-MX" sz="1800" dirty="0" smtClean="0"/>
            <a:t>Etiquetado</a:t>
          </a:r>
        </a:p>
      </dgm:t>
    </dgm:pt>
    <dgm:pt modelId="{0EB2E09D-D68C-4DD1-B2DE-40E4D93A0881}" type="parTrans" cxnId="{6B139EC3-7534-426B-BD65-1BD4C4BCC49D}">
      <dgm:prSet custT="1"/>
      <dgm:spPr>
        <a:solidFill>
          <a:srgbClr val="7030A0"/>
        </a:solidFill>
      </dgm:spPr>
      <dgm:t>
        <a:bodyPr/>
        <a:lstStyle/>
        <a:p>
          <a:endParaRPr lang="es-MX" sz="1800"/>
        </a:p>
      </dgm:t>
    </dgm:pt>
    <dgm:pt modelId="{DD335487-FBE5-49A7-9CFD-17DDE097ABBB}" type="sibTrans" cxnId="{6B139EC3-7534-426B-BD65-1BD4C4BCC49D}">
      <dgm:prSet/>
      <dgm:spPr/>
      <dgm:t>
        <a:bodyPr/>
        <a:lstStyle/>
        <a:p>
          <a:endParaRPr lang="es-MX" sz="1800"/>
        </a:p>
      </dgm:t>
    </dgm:pt>
    <dgm:pt modelId="{D2131557-4310-4BEF-87A8-C02FA1BA3029}">
      <dgm:prSet phldrT="[Texto]" custT="1"/>
      <dgm:spPr>
        <a:solidFill>
          <a:schemeClr val="tx2">
            <a:lumMod val="75000"/>
            <a:lumOff val="25000"/>
          </a:schemeClr>
        </a:solidFill>
      </dgm:spPr>
      <dgm:t>
        <a:bodyPr/>
        <a:lstStyle/>
        <a:p>
          <a:r>
            <a:rPr lang="es-MX" sz="1800" dirty="0" smtClean="0"/>
            <a:t>Cuentas puente y contingentes</a:t>
          </a:r>
          <a:endParaRPr lang="es-MX" sz="1800" dirty="0"/>
        </a:p>
      </dgm:t>
    </dgm:pt>
    <dgm:pt modelId="{81C94BD1-9E92-47E3-BA4C-016635EF7438}" type="parTrans" cxnId="{672DED09-FED2-4867-B75E-34A7AAEFF3AE}">
      <dgm:prSet custT="1"/>
      <dgm:spPr>
        <a:solidFill>
          <a:schemeClr val="tx2">
            <a:lumMod val="75000"/>
            <a:lumOff val="25000"/>
          </a:schemeClr>
        </a:solidFill>
      </dgm:spPr>
      <dgm:t>
        <a:bodyPr/>
        <a:lstStyle/>
        <a:p>
          <a:endParaRPr lang="es-MX" sz="1800"/>
        </a:p>
      </dgm:t>
    </dgm:pt>
    <dgm:pt modelId="{2F47B05C-ACCF-4A3A-93B9-E32ADF638390}" type="sibTrans" cxnId="{672DED09-FED2-4867-B75E-34A7AAEFF3AE}">
      <dgm:prSet/>
      <dgm:spPr/>
      <dgm:t>
        <a:bodyPr/>
        <a:lstStyle/>
        <a:p>
          <a:endParaRPr lang="es-MX" sz="1800"/>
        </a:p>
      </dgm:t>
    </dgm:pt>
    <dgm:pt modelId="{2938FC07-2AB0-4013-8DC6-1DB40A9A69EF}" type="pres">
      <dgm:prSet presAssocID="{60FB1B86-02A6-4A08-BFE7-13EF94D01DA5}" presName="Name0" presStyleCnt="0">
        <dgm:presLayoutVars>
          <dgm:chMax val="1"/>
          <dgm:dir/>
          <dgm:animLvl val="ctr"/>
          <dgm:resizeHandles val="exact"/>
        </dgm:presLayoutVars>
      </dgm:prSet>
      <dgm:spPr/>
      <dgm:t>
        <a:bodyPr/>
        <a:lstStyle/>
        <a:p>
          <a:endParaRPr lang="es-MX"/>
        </a:p>
      </dgm:t>
    </dgm:pt>
    <dgm:pt modelId="{C72AD813-1BA2-4437-847E-F49EB2BB60FE}" type="pres">
      <dgm:prSet presAssocID="{27FA8F82-20DD-4A0B-8FB3-AB42C23B2D62}" presName="centerShape" presStyleLbl="node0" presStyleIdx="0" presStyleCnt="1" custScaleX="113465" custScaleY="115161"/>
      <dgm:spPr/>
      <dgm:t>
        <a:bodyPr/>
        <a:lstStyle/>
        <a:p>
          <a:endParaRPr lang="es-MX"/>
        </a:p>
      </dgm:t>
    </dgm:pt>
    <dgm:pt modelId="{CF2BB22A-AD64-4FEF-B2A3-12F788B9E090}" type="pres">
      <dgm:prSet presAssocID="{1E1093E3-3AAD-440A-A41C-EFD355F757C2}" presName="parTrans" presStyleLbl="sibTrans2D1" presStyleIdx="0" presStyleCnt="4"/>
      <dgm:spPr>
        <a:prstGeom prst="leftArrow">
          <a:avLst/>
        </a:prstGeom>
      </dgm:spPr>
      <dgm:t>
        <a:bodyPr/>
        <a:lstStyle/>
        <a:p>
          <a:endParaRPr lang="es-MX"/>
        </a:p>
      </dgm:t>
    </dgm:pt>
    <dgm:pt modelId="{5CDB93A0-ECC6-48A2-8EBD-71002D79DE00}" type="pres">
      <dgm:prSet presAssocID="{1E1093E3-3AAD-440A-A41C-EFD355F757C2}" presName="connectorText" presStyleLbl="sibTrans2D1" presStyleIdx="0" presStyleCnt="4"/>
      <dgm:spPr/>
      <dgm:t>
        <a:bodyPr/>
        <a:lstStyle/>
        <a:p>
          <a:endParaRPr lang="es-MX"/>
        </a:p>
      </dgm:t>
    </dgm:pt>
    <dgm:pt modelId="{486AA468-0C00-4BFE-9E6F-8CEF858581C0}" type="pres">
      <dgm:prSet presAssocID="{A752F6A2-7C1A-44DB-B3BD-723EE73402BF}" presName="node" presStyleLbl="node1" presStyleIdx="0" presStyleCnt="4" custScaleX="109215" custScaleY="108132">
        <dgm:presLayoutVars>
          <dgm:bulletEnabled val="1"/>
        </dgm:presLayoutVars>
      </dgm:prSet>
      <dgm:spPr/>
      <dgm:t>
        <a:bodyPr/>
        <a:lstStyle/>
        <a:p>
          <a:endParaRPr lang="es-MX"/>
        </a:p>
      </dgm:t>
    </dgm:pt>
    <dgm:pt modelId="{9E37D7D0-DB28-49D7-8D95-624DEBF96499}" type="pres">
      <dgm:prSet presAssocID="{F6B2C485-ACA3-4B2C-AA13-139117A09321}" presName="parTrans" presStyleLbl="sibTrans2D1" presStyleIdx="1" presStyleCnt="4"/>
      <dgm:spPr/>
      <dgm:t>
        <a:bodyPr/>
        <a:lstStyle/>
        <a:p>
          <a:endParaRPr lang="es-MX"/>
        </a:p>
      </dgm:t>
    </dgm:pt>
    <dgm:pt modelId="{1C3A9708-EA2C-46EB-A0E4-80DD8BEA5247}" type="pres">
      <dgm:prSet presAssocID="{F6B2C485-ACA3-4B2C-AA13-139117A09321}" presName="connectorText" presStyleLbl="sibTrans2D1" presStyleIdx="1" presStyleCnt="4"/>
      <dgm:spPr/>
      <dgm:t>
        <a:bodyPr/>
        <a:lstStyle/>
        <a:p>
          <a:endParaRPr lang="es-MX"/>
        </a:p>
      </dgm:t>
    </dgm:pt>
    <dgm:pt modelId="{A15767DD-6383-409C-AB59-E5406380E660}" type="pres">
      <dgm:prSet presAssocID="{9ECE457D-BA0D-4945-8764-44826C17A137}" presName="node" presStyleLbl="node1" presStyleIdx="1" presStyleCnt="4" custScaleX="126432" custScaleY="111980" custRadScaleRad="98883" custRadScaleInc="-2016">
        <dgm:presLayoutVars>
          <dgm:bulletEnabled val="1"/>
        </dgm:presLayoutVars>
      </dgm:prSet>
      <dgm:spPr/>
      <dgm:t>
        <a:bodyPr/>
        <a:lstStyle/>
        <a:p>
          <a:endParaRPr lang="es-MX"/>
        </a:p>
      </dgm:t>
    </dgm:pt>
    <dgm:pt modelId="{AE525371-9987-46EA-8396-E10978713A56}" type="pres">
      <dgm:prSet presAssocID="{0EB2E09D-D68C-4DD1-B2DE-40E4D93A0881}" presName="parTrans" presStyleLbl="sibTrans2D1" presStyleIdx="2" presStyleCnt="4"/>
      <dgm:spPr/>
      <dgm:t>
        <a:bodyPr/>
        <a:lstStyle/>
        <a:p>
          <a:endParaRPr lang="es-MX"/>
        </a:p>
      </dgm:t>
    </dgm:pt>
    <dgm:pt modelId="{756F3702-AED6-45DC-B090-40650D7EA916}" type="pres">
      <dgm:prSet presAssocID="{0EB2E09D-D68C-4DD1-B2DE-40E4D93A0881}" presName="connectorText" presStyleLbl="sibTrans2D1" presStyleIdx="2" presStyleCnt="4"/>
      <dgm:spPr/>
      <dgm:t>
        <a:bodyPr/>
        <a:lstStyle/>
        <a:p>
          <a:endParaRPr lang="es-MX"/>
        </a:p>
      </dgm:t>
    </dgm:pt>
    <dgm:pt modelId="{7E0760CE-3EF3-4AD7-9504-42CAD88CA7BA}" type="pres">
      <dgm:prSet presAssocID="{D6786341-BCF8-4909-B3ED-3538A72E1A35}" presName="node" presStyleLbl="node1" presStyleIdx="2" presStyleCnt="4" custScaleX="121256" custScaleY="116227">
        <dgm:presLayoutVars>
          <dgm:bulletEnabled val="1"/>
        </dgm:presLayoutVars>
      </dgm:prSet>
      <dgm:spPr/>
      <dgm:t>
        <a:bodyPr/>
        <a:lstStyle/>
        <a:p>
          <a:endParaRPr lang="es-MX"/>
        </a:p>
      </dgm:t>
    </dgm:pt>
    <dgm:pt modelId="{16FF6647-2CBF-4143-8F7D-EED3E9372D10}" type="pres">
      <dgm:prSet presAssocID="{81C94BD1-9E92-47E3-BA4C-016635EF7438}" presName="parTrans" presStyleLbl="sibTrans2D1" presStyleIdx="3" presStyleCnt="4"/>
      <dgm:spPr/>
      <dgm:t>
        <a:bodyPr/>
        <a:lstStyle/>
        <a:p>
          <a:endParaRPr lang="es-MX"/>
        </a:p>
      </dgm:t>
    </dgm:pt>
    <dgm:pt modelId="{906F10BC-3785-4BF1-B1DA-1E80ECD9A87C}" type="pres">
      <dgm:prSet presAssocID="{81C94BD1-9E92-47E3-BA4C-016635EF7438}" presName="connectorText" presStyleLbl="sibTrans2D1" presStyleIdx="3" presStyleCnt="4"/>
      <dgm:spPr/>
      <dgm:t>
        <a:bodyPr/>
        <a:lstStyle/>
        <a:p>
          <a:endParaRPr lang="es-MX"/>
        </a:p>
      </dgm:t>
    </dgm:pt>
    <dgm:pt modelId="{C41FD5D8-95F6-43E1-8C51-0887034B5D16}" type="pres">
      <dgm:prSet presAssocID="{D2131557-4310-4BEF-87A8-C02FA1BA3029}" presName="node" presStyleLbl="node1" presStyleIdx="3" presStyleCnt="4" custScaleX="126663" custScaleY="111194" custRadScaleRad="98146" custRadScaleInc="4011">
        <dgm:presLayoutVars>
          <dgm:bulletEnabled val="1"/>
        </dgm:presLayoutVars>
      </dgm:prSet>
      <dgm:spPr/>
      <dgm:t>
        <a:bodyPr/>
        <a:lstStyle/>
        <a:p>
          <a:endParaRPr lang="es-MX"/>
        </a:p>
      </dgm:t>
    </dgm:pt>
  </dgm:ptLst>
  <dgm:cxnLst>
    <dgm:cxn modelId="{6B139EC3-7534-426B-BD65-1BD4C4BCC49D}" srcId="{27FA8F82-20DD-4A0B-8FB3-AB42C23B2D62}" destId="{D6786341-BCF8-4909-B3ED-3538A72E1A35}" srcOrd="2" destOrd="0" parTransId="{0EB2E09D-D68C-4DD1-B2DE-40E4D93A0881}" sibTransId="{DD335487-FBE5-49A7-9CFD-17DDE097ABBB}"/>
    <dgm:cxn modelId="{5928FFCE-DAA9-4ACD-BB92-D5B4438A2978}" type="presOf" srcId="{60FB1B86-02A6-4A08-BFE7-13EF94D01DA5}" destId="{2938FC07-2AB0-4013-8DC6-1DB40A9A69EF}" srcOrd="0" destOrd="0" presId="urn:microsoft.com/office/officeart/2005/8/layout/radial5"/>
    <dgm:cxn modelId="{9E841C17-8AFA-44C4-AAA6-5603C7D4AB80}" type="presOf" srcId="{27FA8F82-20DD-4A0B-8FB3-AB42C23B2D62}" destId="{C72AD813-1BA2-4437-847E-F49EB2BB60FE}" srcOrd="0" destOrd="0" presId="urn:microsoft.com/office/officeart/2005/8/layout/radial5"/>
    <dgm:cxn modelId="{BB713B88-10CE-4E2B-9479-2A2ECBFC35A1}" type="presOf" srcId="{D2131557-4310-4BEF-87A8-C02FA1BA3029}" destId="{C41FD5D8-95F6-43E1-8C51-0887034B5D16}" srcOrd="0" destOrd="0" presId="urn:microsoft.com/office/officeart/2005/8/layout/radial5"/>
    <dgm:cxn modelId="{672DED09-FED2-4867-B75E-34A7AAEFF3AE}" srcId="{27FA8F82-20DD-4A0B-8FB3-AB42C23B2D62}" destId="{D2131557-4310-4BEF-87A8-C02FA1BA3029}" srcOrd="3" destOrd="0" parTransId="{81C94BD1-9E92-47E3-BA4C-016635EF7438}" sibTransId="{2F47B05C-ACCF-4A3A-93B9-E32ADF638390}"/>
    <dgm:cxn modelId="{DB13A6D6-3C0F-45DA-90A6-A240A968D477}" type="presOf" srcId="{A752F6A2-7C1A-44DB-B3BD-723EE73402BF}" destId="{486AA468-0C00-4BFE-9E6F-8CEF858581C0}" srcOrd="0" destOrd="0" presId="urn:microsoft.com/office/officeart/2005/8/layout/radial5"/>
    <dgm:cxn modelId="{4C197543-EB6B-4620-83C9-8F2A96E59787}" srcId="{27FA8F82-20DD-4A0B-8FB3-AB42C23B2D62}" destId="{A752F6A2-7C1A-44DB-B3BD-723EE73402BF}" srcOrd="0" destOrd="0" parTransId="{1E1093E3-3AAD-440A-A41C-EFD355F757C2}" sibTransId="{28C0D0E5-D214-482B-8391-622A34CF8403}"/>
    <dgm:cxn modelId="{FF46D90F-B8FC-462D-B988-90C811878870}" type="presOf" srcId="{1E1093E3-3AAD-440A-A41C-EFD355F757C2}" destId="{5CDB93A0-ECC6-48A2-8EBD-71002D79DE00}" srcOrd="1" destOrd="0" presId="urn:microsoft.com/office/officeart/2005/8/layout/radial5"/>
    <dgm:cxn modelId="{D86C5C4E-E285-4865-9405-049D66C58646}" srcId="{60FB1B86-02A6-4A08-BFE7-13EF94D01DA5}" destId="{27FA8F82-20DD-4A0B-8FB3-AB42C23B2D62}" srcOrd="0" destOrd="0" parTransId="{65CA0DE3-4717-47C3-BD58-B84A5E386E0E}" sibTransId="{CDE7378D-A822-4BB4-837C-70117791546B}"/>
    <dgm:cxn modelId="{DFDFAB05-F620-49B2-BE37-165B8AA8157A}" type="presOf" srcId="{81C94BD1-9E92-47E3-BA4C-016635EF7438}" destId="{16FF6647-2CBF-4143-8F7D-EED3E9372D10}" srcOrd="0" destOrd="0" presId="urn:microsoft.com/office/officeart/2005/8/layout/radial5"/>
    <dgm:cxn modelId="{7982BD71-4FD7-4D2E-9FCF-F99058A663D8}" type="presOf" srcId="{F6B2C485-ACA3-4B2C-AA13-139117A09321}" destId="{9E37D7D0-DB28-49D7-8D95-624DEBF96499}" srcOrd="0" destOrd="0" presId="urn:microsoft.com/office/officeart/2005/8/layout/radial5"/>
    <dgm:cxn modelId="{E3D379CD-3CA4-4C5B-B200-D7C2403657F6}" type="presOf" srcId="{D6786341-BCF8-4909-B3ED-3538A72E1A35}" destId="{7E0760CE-3EF3-4AD7-9504-42CAD88CA7BA}" srcOrd="0" destOrd="0" presId="urn:microsoft.com/office/officeart/2005/8/layout/radial5"/>
    <dgm:cxn modelId="{A3C5E1AE-204E-445B-BD95-892158B1AEC2}" type="presOf" srcId="{1E1093E3-3AAD-440A-A41C-EFD355F757C2}" destId="{CF2BB22A-AD64-4FEF-B2A3-12F788B9E090}" srcOrd="0" destOrd="0" presId="urn:microsoft.com/office/officeart/2005/8/layout/radial5"/>
    <dgm:cxn modelId="{2741735F-2E3E-4F3B-8069-BCB6F9ECACC2}" type="presOf" srcId="{9ECE457D-BA0D-4945-8764-44826C17A137}" destId="{A15767DD-6383-409C-AB59-E5406380E660}" srcOrd="0" destOrd="0" presId="urn:microsoft.com/office/officeart/2005/8/layout/radial5"/>
    <dgm:cxn modelId="{C1EEFEE4-1BD2-408F-9033-E6ED6FAFF239}" type="presOf" srcId="{0EB2E09D-D68C-4DD1-B2DE-40E4D93A0881}" destId="{AE525371-9987-46EA-8396-E10978713A56}" srcOrd="0" destOrd="0" presId="urn:microsoft.com/office/officeart/2005/8/layout/radial5"/>
    <dgm:cxn modelId="{0420A2AD-FC74-48AD-A87E-A95518B77E22}" type="presOf" srcId="{81C94BD1-9E92-47E3-BA4C-016635EF7438}" destId="{906F10BC-3785-4BF1-B1DA-1E80ECD9A87C}" srcOrd="1" destOrd="0" presId="urn:microsoft.com/office/officeart/2005/8/layout/radial5"/>
    <dgm:cxn modelId="{4AE3B3FA-322F-4F4D-9DD7-54823AA5BF7D}" type="presOf" srcId="{F6B2C485-ACA3-4B2C-AA13-139117A09321}" destId="{1C3A9708-EA2C-46EB-A0E4-80DD8BEA5247}" srcOrd="1" destOrd="0" presId="urn:microsoft.com/office/officeart/2005/8/layout/radial5"/>
    <dgm:cxn modelId="{2CD457E6-6970-4B5A-80FE-482BD23950CB}" type="presOf" srcId="{0EB2E09D-D68C-4DD1-B2DE-40E4D93A0881}" destId="{756F3702-AED6-45DC-B090-40650D7EA916}" srcOrd="1" destOrd="0" presId="urn:microsoft.com/office/officeart/2005/8/layout/radial5"/>
    <dgm:cxn modelId="{4620CFC8-B24A-419D-9D24-B6301691E454}" srcId="{27FA8F82-20DD-4A0B-8FB3-AB42C23B2D62}" destId="{9ECE457D-BA0D-4945-8764-44826C17A137}" srcOrd="1" destOrd="0" parTransId="{F6B2C485-ACA3-4B2C-AA13-139117A09321}" sibTransId="{64291A2A-91D3-46D2-B4CF-806C6E88F7BF}"/>
    <dgm:cxn modelId="{6DB87A9B-D0AB-4CFC-8A60-3BA7659D48A0}" type="presParOf" srcId="{2938FC07-2AB0-4013-8DC6-1DB40A9A69EF}" destId="{C72AD813-1BA2-4437-847E-F49EB2BB60FE}" srcOrd="0" destOrd="0" presId="urn:microsoft.com/office/officeart/2005/8/layout/radial5"/>
    <dgm:cxn modelId="{2CCBA5EA-3A4D-4928-B803-E9DCAF58AA2E}" type="presParOf" srcId="{2938FC07-2AB0-4013-8DC6-1DB40A9A69EF}" destId="{CF2BB22A-AD64-4FEF-B2A3-12F788B9E090}" srcOrd="1" destOrd="0" presId="urn:microsoft.com/office/officeart/2005/8/layout/radial5"/>
    <dgm:cxn modelId="{6D633C51-6F6B-42B4-835A-D81CDB35F267}" type="presParOf" srcId="{CF2BB22A-AD64-4FEF-B2A3-12F788B9E090}" destId="{5CDB93A0-ECC6-48A2-8EBD-71002D79DE00}" srcOrd="0" destOrd="0" presId="urn:microsoft.com/office/officeart/2005/8/layout/radial5"/>
    <dgm:cxn modelId="{5405BE55-ADEA-49D8-AC6A-5B6A7D292E2C}" type="presParOf" srcId="{2938FC07-2AB0-4013-8DC6-1DB40A9A69EF}" destId="{486AA468-0C00-4BFE-9E6F-8CEF858581C0}" srcOrd="2" destOrd="0" presId="urn:microsoft.com/office/officeart/2005/8/layout/radial5"/>
    <dgm:cxn modelId="{86C50AC6-D40F-4416-B20B-1E5A016AD05E}" type="presParOf" srcId="{2938FC07-2AB0-4013-8DC6-1DB40A9A69EF}" destId="{9E37D7D0-DB28-49D7-8D95-624DEBF96499}" srcOrd="3" destOrd="0" presId="urn:microsoft.com/office/officeart/2005/8/layout/radial5"/>
    <dgm:cxn modelId="{A3C39905-6C48-4E2D-B18B-661E557A6E3D}" type="presParOf" srcId="{9E37D7D0-DB28-49D7-8D95-624DEBF96499}" destId="{1C3A9708-EA2C-46EB-A0E4-80DD8BEA5247}" srcOrd="0" destOrd="0" presId="urn:microsoft.com/office/officeart/2005/8/layout/radial5"/>
    <dgm:cxn modelId="{4D9BBD44-47C9-4ECB-AB05-B4465C560463}" type="presParOf" srcId="{2938FC07-2AB0-4013-8DC6-1DB40A9A69EF}" destId="{A15767DD-6383-409C-AB59-E5406380E660}" srcOrd="4" destOrd="0" presId="urn:microsoft.com/office/officeart/2005/8/layout/radial5"/>
    <dgm:cxn modelId="{31BB9883-C7A5-4ABB-9391-04D4884428A0}" type="presParOf" srcId="{2938FC07-2AB0-4013-8DC6-1DB40A9A69EF}" destId="{AE525371-9987-46EA-8396-E10978713A56}" srcOrd="5" destOrd="0" presId="urn:microsoft.com/office/officeart/2005/8/layout/radial5"/>
    <dgm:cxn modelId="{5D9BBD74-A00F-474B-9BC6-ADD3BD8845A7}" type="presParOf" srcId="{AE525371-9987-46EA-8396-E10978713A56}" destId="{756F3702-AED6-45DC-B090-40650D7EA916}" srcOrd="0" destOrd="0" presId="urn:microsoft.com/office/officeart/2005/8/layout/radial5"/>
    <dgm:cxn modelId="{3E77AC82-CCA3-4427-B297-763C71D37C60}" type="presParOf" srcId="{2938FC07-2AB0-4013-8DC6-1DB40A9A69EF}" destId="{7E0760CE-3EF3-4AD7-9504-42CAD88CA7BA}" srcOrd="6" destOrd="0" presId="urn:microsoft.com/office/officeart/2005/8/layout/radial5"/>
    <dgm:cxn modelId="{83BD04D6-9D56-4316-93E5-E4D71D6B371E}" type="presParOf" srcId="{2938FC07-2AB0-4013-8DC6-1DB40A9A69EF}" destId="{16FF6647-2CBF-4143-8F7D-EED3E9372D10}" srcOrd="7" destOrd="0" presId="urn:microsoft.com/office/officeart/2005/8/layout/radial5"/>
    <dgm:cxn modelId="{796DF9C7-DC84-47EF-8532-85D07F6AFE39}" type="presParOf" srcId="{16FF6647-2CBF-4143-8F7D-EED3E9372D10}" destId="{906F10BC-3785-4BF1-B1DA-1E80ECD9A87C}" srcOrd="0" destOrd="0" presId="urn:microsoft.com/office/officeart/2005/8/layout/radial5"/>
    <dgm:cxn modelId="{7A433472-1274-4B16-A608-1B38B0389959}" type="presParOf" srcId="{2938FC07-2AB0-4013-8DC6-1DB40A9A69EF}" destId="{C41FD5D8-95F6-43E1-8C51-0887034B5D16}"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FB1B86-02A6-4A08-BFE7-13EF94D01DA5}"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s-MX"/>
        </a:p>
      </dgm:t>
    </dgm:pt>
    <dgm:pt modelId="{27FA8F82-20DD-4A0B-8FB3-AB42C23B2D62}">
      <dgm:prSet phldrT="[Texto]" custT="1"/>
      <dgm:spPr>
        <a:solidFill>
          <a:srgbClr val="0070C0"/>
        </a:solidFill>
      </dgm:spPr>
      <dgm:t>
        <a:bodyPr/>
        <a:lstStyle/>
        <a:p>
          <a:r>
            <a:rPr lang="es-MX" sz="2000" b="1" dirty="0" smtClean="0"/>
            <a:t>Convenios</a:t>
          </a:r>
          <a:endParaRPr lang="es-MX" sz="2000" b="1" dirty="0"/>
        </a:p>
      </dgm:t>
    </dgm:pt>
    <dgm:pt modelId="{65CA0DE3-4717-47C3-BD58-B84A5E386E0E}" type="parTrans" cxnId="{D86C5C4E-E285-4865-9405-049D66C58646}">
      <dgm:prSet/>
      <dgm:spPr/>
      <dgm:t>
        <a:bodyPr/>
        <a:lstStyle/>
        <a:p>
          <a:endParaRPr lang="es-MX" sz="1800"/>
        </a:p>
      </dgm:t>
    </dgm:pt>
    <dgm:pt modelId="{CDE7378D-A822-4BB4-837C-70117791546B}" type="sibTrans" cxnId="{D86C5C4E-E285-4865-9405-049D66C58646}">
      <dgm:prSet/>
      <dgm:spPr/>
      <dgm:t>
        <a:bodyPr/>
        <a:lstStyle/>
        <a:p>
          <a:endParaRPr lang="es-MX" sz="1800"/>
        </a:p>
      </dgm:t>
    </dgm:pt>
    <dgm:pt modelId="{A752F6A2-7C1A-44DB-B3BD-723EE73402BF}">
      <dgm:prSet phldrT="[Texto]" custT="1"/>
      <dgm:spPr>
        <a:solidFill>
          <a:srgbClr val="00B0F0"/>
        </a:solidFill>
      </dgm:spPr>
      <dgm:t>
        <a:bodyPr/>
        <a:lstStyle/>
        <a:p>
          <a:r>
            <a:rPr lang="es-MX" sz="1600" dirty="0" smtClean="0"/>
            <a:t>Gasto  Programable</a:t>
          </a:r>
          <a:endParaRPr lang="es-MX" sz="1600" dirty="0"/>
        </a:p>
      </dgm:t>
    </dgm:pt>
    <dgm:pt modelId="{1E1093E3-3AAD-440A-A41C-EFD355F757C2}" type="parTrans" cxnId="{4C197543-EB6B-4620-83C9-8F2A96E59787}">
      <dgm:prSet custT="1"/>
      <dgm:spPr>
        <a:solidFill>
          <a:srgbClr val="00B0F0"/>
        </a:solidFill>
      </dgm:spPr>
      <dgm:t>
        <a:bodyPr/>
        <a:lstStyle/>
        <a:p>
          <a:endParaRPr lang="es-MX" sz="1800"/>
        </a:p>
      </dgm:t>
    </dgm:pt>
    <dgm:pt modelId="{28C0D0E5-D214-482B-8391-622A34CF8403}" type="sibTrans" cxnId="{4C197543-EB6B-4620-83C9-8F2A96E59787}">
      <dgm:prSet/>
      <dgm:spPr/>
      <dgm:t>
        <a:bodyPr/>
        <a:lstStyle/>
        <a:p>
          <a:endParaRPr lang="es-MX" sz="1800"/>
        </a:p>
      </dgm:t>
    </dgm:pt>
    <dgm:pt modelId="{9ECE457D-BA0D-4945-8764-44826C17A137}">
      <dgm:prSet phldrT="[Texto]" custT="1"/>
      <dgm:spPr>
        <a:solidFill>
          <a:srgbClr val="00B050"/>
        </a:solidFill>
      </dgm:spPr>
      <dgm:t>
        <a:bodyPr/>
        <a:lstStyle/>
        <a:p>
          <a:r>
            <a:rPr lang="es-MX" sz="1800" dirty="0" smtClean="0"/>
            <a:t>Descentralización</a:t>
          </a:r>
        </a:p>
      </dgm:t>
    </dgm:pt>
    <dgm:pt modelId="{F6B2C485-ACA3-4B2C-AA13-139117A09321}" type="parTrans" cxnId="{4620CFC8-B24A-419D-9D24-B6301691E454}">
      <dgm:prSet custT="1"/>
      <dgm:spPr>
        <a:solidFill>
          <a:srgbClr val="00B050"/>
        </a:solidFill>
      </dgm:spPr>
      <dgm:t>
        <a:bodyPr/>
        <a:lstStyle/>
        <a:p>
          <a:endParaRPr lang="es-MX" sz="1800"/>
        </a:p>
      </dgm:t>
    </dgm:pt>
    <dgm:pt modelId="{64291A2A-91D3-46D2-B4CF-806C6E88F7BF}" type="sibTrans" cxnId="{4620CFC8-B24A-419D-9D24-B6301691E454}">
      <dgm:prSet/>
      <dgm:spPr/>
      <dgm:t>
        <a:bodyPr/>
        <a:lstStyle/>
        <a:p>
          <a:endParaRPr lang="es-MX" sz="1800"/>
        </a:p>
      </dgm:t>
    </dgm:pt>
    <dgm:pt modelId="{D6786341-BCF8-4909-B3ED-3538A72E1A35}">
      <dgm:prSet phldrT="[Texto]" custT="1"/>
      <dgm:spPr>
        <a:solidFill>
          <a:srgbClr val="7030A0"/>
        </a:solidFill>
      </dgm:spPr>
      <dgm:t>
        <a:bodyPr/>
        <a:lstStyle/>
        <a:p>
          <a:r>
            <a:rPr lang="es-MX" sz="1800" dirty="0" smtClean="0"/>
            <a:t>Etiquetado</a:t>
          </a:r>
        </a:p>
      </dgm:t>
    </dgm:pt>
    <dgm:pt modelId="{0EB2E09D-D68C-4DD1-B2DE-40E4D93A0881}" type="parTrans" cxnId="{6B139EC3-7534-426B-BD65-1BD4C4BCC49D}">
      <dgm:prSet custT="1"/>
      <dgm:spPr>
        <a:solidFill>
          <a:srgbClr val="7030A0"/>
        </a:solidFill>
      </dgm:spPr>
      <dgm:t>
        <a:bodyPr/>
        <a:lstStyle/>
        <a:p>
          <a:endParaRPr lang="es-MX" sz="1800"/>
        </a:p>
      </dgm:t>
    </dgm:pt>
    <dgm:pt modelId="{DD335487-FBE5-49A7-9CFD-17DDE097ABBB}" type="sibTrans" cxnId="{6B139EC3-7534-426B-BD65-1BD4C4BCC49D}">
      <dgm:prSet/>
      <dgm:spPr/>
      <dgm:t>
        <a:bodyPr/>
        <a:lstStyle/>
        <a:p>
          <a:endParaRPr lang="es-MX" sz="1800"/>
        </a:p>
      </dgm:t>
    </dgm:pt>
    <dgm:pt modelId="{D2131557-4310-4BEF-87A8-C02FA1BA3029}">
      <dgm:prSet phldrT="[Texto]" custT="1"/>
      <dgm:spPr>
        <a:solidFill>
          <a:schemeClr val="tx2">
            <a:lumMod val="75000"/>
            <a:lumOff val="25000"/>
          </a:schemeClr>
        </a:solidFill>
      </dgm:spPr>
      <dgm:t>
        <a:bodyPr/>
        <a:lstStyle/>
        <a:p>
          <a:r>
            <a:rPr lang="es-MX" sz="1800" dirty="0" smtClean="0"/>
            <a:t>Reasignación</a:t>
          </a:r>
          <a:endParaRPr lang="es-MX" sz="1800" dirty="0"/>
        </a:p>
      </dgm:t>
    </dgm:pt>
    <dgm:pt modelId="{81C94BD1-9E92-47E3-BA4C-016635EF7438}" type="parTrans" cxnId="{672DED09-FED2-4867-B75E-34A7AAEFF3AE}">
      <dgm:prSet custT="1"/>
      <dgm:spPr>
        <a:solidFill>
          <a:schemeClr val="tx2">
            <a:lumMod val="75000"/>
            <a:lumOff val="25000"/>
          </a:schemeClr>
        </a:solidFill>
      </dgm:spPr>
      <dgm:t>
        <a:bodyPr/>
        <a:lstStyle/>
        <a:p>
          <a:endParaRPr lang="es-MX" sz="1800"/>
        </a:p>
      </dgm:t>
    </dgm:pt>
    <dgm:pt modelId="{2F47B05C-ACCF-4A3A-93B9-E32ADF638390}" type="sibTrans" cxnId="{672DED09-FED2-4867-B75E-34A7AAEFF3AE}">
      <dgm:prSet/>
      <dgm:spPr/>
      <dgm:t>
        <a:bodyPr/>
        <a:lstStyle/>
        <a:p>
          <a:endParaRPr lang="es-MX" sz="1800"/>
        </a:p>
      </dgm:t>
    </dgm:pt>
    <dgm:pt modelId="{2938FC07-2AB0-4013-8DC6-1DB40A9A69EF}" type="pres">
      <dgm:prSet presAssocID="{60FB1B86-02A6-4A08-BFE7-13EF94D01DA5}" presName="Name0" presStyleCnt="0">
        <dgm:presLayoutVars>
          <dgm:chMax val="1"/>
          <dgm:dir/>
          <dgm:animLvl val="ctr"/>
          <dgm:resizeHandles val="exact"/>
        </dgm:presLayoutVars>
      </dgm:prSet>
      <dgm:spPr/>
      <dgm:t>
        <a:bodyPr/>
        <a:lstStyle/>
        <a:p>
          <a:endParaRPr lang="es-MX"/>
        </a:p>
      </dgm:t>
    </dgm:pt>
    <dgm:pt modelId="{C72AD813-1BA2-4437-847E-F49EB2BB60FE}" type="pres">
      <dgm:prSet presAssocID="{27FA8F82-20DD-4A0B-8FB3-AB42C23B2D62}" presName="centerShape" presStyleLbl="node0" presStyleIdx="0" presStyleCnt="1" custScaleX="151568" custScaleY="147154"/>
      <dgm:spPr/>
      <dgm:t>
        <a:bodyPr/>
        <a:lstStyle/>
        <a:p>
          <a:endParaRPr lang="es-MX"/>
        </a:p>
      </dgm:t>
    </dgm:pt>
    <dgm:pt modelId="{CF2BB22A-AD64-4FEF-B2A3-12F788B9E090}" type="pres">
      <dgm:prSet presAssocID="{1E1093E3-3AAD-440A-A41C-EFD355F757C2}" presName="parTrans" presStyleLbl="sibTrans2D1" presStyleIdx="0" presStyleCnt="4"/>
      <dgm:spPr>
        <a:prstGeom prst="leftArrow">
          <a:avLst/>
        </a:prstGeom>
      </dgm:spPr>
      <dgm:t>
        <a:bodyPr/>
        <a:lstStyle/>
        <a:p>
          <a:endParaRPr lang="es-MX"/>
        </a:p>
      </dgm:t>
    </dgm:pt>
    <dgm:pt modelId="{5CDB93A0-ECC6-48A2-8EBD-71002D79DE00}" type="pres">
      <dgm:prSet presAssocID="{1E1093E3-3AAD-440A-A41C-EFD355F757C2}" presName="connectorText" presStyleLbl="sibTrans2D1" presStyleIdx="0" presStyleCnt="4"/>
      <dgm:spPr/>
      <dgm:t>
        <a:bodyPr/>
        <a:lstStyle/>
        <a:p>
          <a:endParaRPr lang="es-MX"/>
        </a:p>
      </dgm:t>
    </dgm:pt>
    <dgm:pt modelId="{486AA468-0C00-4BFE-9E6F-8CEF858581C0}" type="pres">
      <dgm:prSet presAssocID="{A752F6A2-7C1A-44DB-B3BD-723EE73402BF}" presName="node" presStyleLbl="node1" presStyleIdx="0" presStyleCnt="4" custScaleX="151845" custScaleY="108132">
        <dgm:presLayoutVars>
          <dgm:bulletEnabled val="1"/>
        </dgm:presLayoutVars>
      </dgm:prSet>
      <dgm:spPr/>
      <dgm:t>
        <a:bodyPr/>
        <a:lstStyle/>
        <a:p>
          <a:endParaRPr lang="es-MX"/>
        </a:p>
      </dgm:t>
    </dgm:pt>
    <dgm:pt modelId="{9E37D7D0-DB28-49D7-8D95-624DEBF96499}" type="pres">
      <dgm:prSet presAssocID="{F6B2C485-ACA3-4B2C-AA13-139117A09321}" presName="parTrans" presStyleLbl="sibTrans2D1" presStyleIdx="1" presStyleCnt="4"/>
      <dgm:spPr/>
      <dgm:t>
        <a:bodyPr/>
        <a:lstStyle/>
        <a:p>
          <a:endParaRPr lang="es-MX"/>
        </a:p>
      </dgm:t>
    </dgm:pt>
    <dgm:pt modelId="{1C3A9708-EA2C-46EB-A0E4-80DD8BEA5247}" type="pres">
      <dgm:prSet presAssocID="{F6B2C485-ACA3-4B2C-AA13-139117A09321}" presName="connectorText" presStyleLbl="sibTrans2D1" presStyleIdx="1" presStyleCnt="4"/>
      <dgm:spPr/>
      <dgm:t>
        <a:bodyPr/>
        <a:lstStyle/>
        <a:p>
          <a:endParaRPr lang="es-MX"/>
        </a:p>
      </dgm:t>
    </dgm:pt>
    <dgm:pt modelId="{A15767DD-6383-409C-AB59-E5406380E660}" type="pres">
      <dgm:prSet presAssocID="{9ECE457D-BA0D-4945-8764-44826C17A137}" presName="node" presStyleLbl="node1" presStyleIdx="1" presStyleCnt="4" custScaleX="172231" custScaleY="111980" custRadScaleRad="130519" custRadScaleInc="-1440">
        <dgm:presLayoutVars>
          <dgm:bulletEnabled val="1"/>
        </dgm:presLayoutVars>
      </dgm:prSet>
      <dgm:spPr/>
      <dgm:t>
        <a:bodyPr/>
        <a:lstStyle/>
        <a:p>
          <a:endParaRPr lang="es-MX"/>
        </a:p>
      </dgm:t>
    </dgm:pt>
    <dgm:pt modelId="{AE525371-9987-46EA-8396-E10978713A56}" type="pres">
      <dgm:prSet presAssocID="{0EB2E09D-D68C-4DD1-B2DE-40E4D93A0881}" presName="parTrans" presStyleLbl="sibTrans2D1" presStyleIdx="2" presStyleCnt="4"/>
      <dgm:spPr/>
      <dgm:t>
        <a:bodyPr/>
        <a:lstStyle/>
        <a:p>
          <a:endParaRPr lang="es-MX"/>
        </a:p>
      </dgm:t>
    </dgm:pt>
    <dgm:pt modelId="{756F3702-AED6-45DC-B090-40650D7EA916}" type="pres">
      <dgm:prSet presAssocID="{0EB2E09D-D68C-4DD1-B2DE-40E4D93A0881}" presName="connectorText" presStyleLbl="sibTrans2D1" presStyleIdx="2" presStyleCnt="4"/>
      <dgm:spPr/>
      <dgm:t>
        <a:bodyPr/>
        <a:lstStyle/>
        <a:p>
          <a:endParaRPr lang="es-MX"/>
        </a:p>
      </dgm:t>
    </dgm:pt>
    <dgm:pt modelId="{7E0760CE-3EF3-4AD7-9504-42CAD88CA7BA}" type="pres">
      <dgm:prSet presAssocID="{D6786341-BCF8-4909-B3ED-3538A72E1A35}" presName="node" presStyleLbl="node1" presStyleIdx="2" presStyleCnt="4" custScaleX="113273" custScaleY="116227">
        <dgm:presLayoutVars>
          <dgm:bulletEnabled val="1"/>
        </dgm:presLayoutVars>
      </dgm:prSet>
      <dgm:spPr/>
      <dgm:t>
        <a:bodyPr/>
        <a:lstStyle/>
        <a:p>
          <a:endParaRPr lang="es-MX"/>
        </a:p>
      </dgm:t>
    </dgm:pt>
    <dgm:pt modelId="{16FF6647-2CBF-4143-8F7D-EED3E9372D10}" type="pres">
      <dgm:prSet presAssocID="{81C94BD1-9E92-47E3-BA4C-016635EF7438}" presName="parTrans" presStyleLbl="sibTrans2D1" presStyleIdx="3" presStyleCnt="4"/>
      <dgm:spPr/>
      <dgm:t>
        <a:bodyPr/>
        <a:lstStyle/>
        <a:p>
          <a:endParaRPr lang="es-MX"/>
        </a:p>
      </dgm:t>
    </dgm:pt>
    <dgm:pt modelId="{906F10BC-3785-4BF1-B1DA-1E80ECD9A87C}" type="pres">
      <dgm:prSet presAssocID="{81C94BD1-9E92-47E3-BA4C-016635EF7438}" presName="connectorText" presStyleLbl="sibTrans2D1" presStyleIdx="3" presStyleCnt="4"/>
      <dgm:spPr/>
      <dgm:t>
        <a:bodyPr/>
        <a:lstStyle/>
        <a:p>
          <a:endParaRPr lang="es-MX"/>
        </a:p>
      </dgm:t>
    </dgm:pt>
    <dgm:pt modelId="{C41FD5D8-95F6-43E1-8C51-0887034B5D16}" type="pres">
      <dgm:prSet presAssocID="{D2131557-4310-4BEF-87A8-C02FA1BA3029}" presName="node" presStyleLbl="node1" presStyleIdx="3" presStyleCnt="4" custScaleX="145929" custScaleY="111194" custRadScaleRad="118780" custRadScaleInc="3313">
        <dgm:presLayoutVars>
          <dgm:bulletEnabled val="1"/>
        </dgm:presLayoutVars>
      </dgm:prSet>
      <dgm:spPr/>
      <dgm:t>
        <a:bodyPr/>
        <a:lstStyle/>
        <a:p>
          <a:endParaRPr lang="es-MX"/>
        </a:p>
      </dgm:t>
    </dgm:pt>
  </dgm:ptLst>
  <dgm:cxnLst>
    <dgm:cxn modelId="{1625D314-9276-46CF-9DC5-EFF5275259D2}" type="presOf" srcId="{60FB1B86-02A6-4A08-BFE7-13EF94D01DA5}" destId="{2938FC07-2AB0-4013-8DC6-1DB40A9A69EF}" srcOrd="0" destOrd="0" presId="urn:microsoft.com/office/officeart/2005/8/layout/radial5"/>
    <dgm:cxn modelId="{6B139EC3-7534-426B-BD65-1BD4C4BCC49D}" srcId="{27FA8F82-20DD-4A0B-8FB3-AB42C23B2D62}" destId="{D6786341-BCF8-4909-B3ED-3538A72E1A35}" srcOrd="2" destOrd="0" parTransId="{0EB2E09D-D68C-4DD1-B2DE-40E4D93A0881}" sibTransId="{DD335487-FBE5-49A7-9CFD-17DDE097ABBB}"/>
    <dgm:cxn modelId="{2CF49670-5E25-42F6-8C63-6804E7C83F10}" type="presOf" srcId="{1E1093E3-3AAD-440A-A41C-EFD355F757C2}" destId="{5CDB93A0-ECC6-48A2-8EBD-71002D79DE00}" srcOrd="1" destOrd="0" presId="urn:microsoft.com/office/officeart/2005/8/layout/radial5"/>
    <dgm:cxn modelId="{672DED09-FED2-4867-B75E-34A7AAEFF3AE}" srcId="{27FA8F82-20DD-4A0B-8FB3-AB42C23B2D62}" destId="{D2131557-4310-4BEF-87A8-C02FA1BA3029}" srcOrd="3" destOrd="0" parTransId="{81C94BD1-9E92-47E3-BA4C-016635EF7438}" sibTransId="{2F47B05C-ACCF-4A3A-93B9-E32ADF638390}"/>
    <dgm:cxn modelId="{4C197543-EB6B-4620-83C9-8F2A96E59787}" srcId="{27FA8F82-20DD-4A0B-8FB3-AB42C23B2D62}" destId="{A752F6A2-7C1A-44DB-B3BD-723EE73402BF}" srcOrd="0" destOrd="0" parTransId="{1E1093E3-3AAD-440A-A41C-EFD355F757C2}" sibTransId="{28C0D0E5-D214-482B-8391-622A34CF8403}"/>
    <dgm:cxn modelId="{25FC9218-2D07-49F2-97F1-B8A5D64063BD}" type="presOf" srcId="{1E1093E3-3AAD-440A-A41C-EFD355F757C2}" destId="{CF2BB22A-AD64-4FEF-B2A3-12F788B9E090}" srcOrd="0" destOrd="0" presId="urn:microsoft.com/office/officeart/2005/8/layout/radial5"/>
    <dgm:cxn modelId="{60AD6955-25C3-468F-934F-980FEB1B7DB6}" type="presOf" srcId="{81C94BD1-9E92-47E3-BA4C-016635EF7438}" destId="{906F10BC-3785-4BF1-B1DA-1E80ECD9A87C}" srcOrd="1" destOrd="0" presId="urn:microsoft.com/office/officeart/2005/8/layout/radial5"/>
    <dgm:cxn modelId="{18AD8C60-41EA-48F2-BBFB-90A1AF8140F1}" type="presOf" srcId="{D6786341-BCF8-4909-B3ED-3538A72E1A35}" destId="{7E0760CE-3EF3-4AD7-9504-42CAD88CA7BA}" srcOrd="0" destOrd="0" presId="urn:microsoft.com/office/officeart/2005/8/layout/radial5"/>
    <dgm:cxn modelId="{D86C5C4E-E285-4865-9405-049D66C58646}" srcId="{60FB1B86-02A6-4A08-BFE7-13EF94D01DA5}" destId="{27FA8F82-20DD-4A0B-8FB3-AB42C23B2D62}" srcOrd="0" destOrd="0" parTransId="{65CA0DE3-4717-47C3-BD58-B84A5E386E0E}" sibTransId="{CDE7378D-A822-4BB4-837C-70117791546B}"/>
    <dgm:cxn modelId="{A8168480-4C68-4A1F-9473-E1436A4BDDD0}" type="presOf" srcId="{A752F6A2-7C1A-44DB-B3BD-723EE73402BF}" destId="{486AA468-0C00-4BFE-9E6F-8CEF858581C0}" srcOrd="0" destOrd="0" presId="urn:microsoft.com/office/officeart/2005/8/layout/radial5"/>
    <dgm:cxn modelId="{91C04F6B-9859-42B8-9CE2-613EBE14BE51}" type="presOf" srcId="{0EB2E09D-D68C-4DD1-B2DE-40E4D93A0881}" destId="{AE525371-9987-46EA-8396-E10978713A56}" srcOrd="0" destOrd="0" presId="urn:microsoft.com/office/officeart/2005/8/layout/radial5"/>
    <dgm:cxn modelId="{9AF6B4A5-04DD-4ACD-BD63-AB9B3C79A3C0}" type="presOf" srcId="{F6B2C485-ACA3-4B2C-AA13-139117A09321}" destId="{1C3A9708-EA2C-46EB-A0E4-80DD8BEA5247}" srcOrd="1" destOrd="0" presId="urn:microsoft.com/office/officeart/2005/8/layout/radial5"/>
    <dgm:cxn modelId="{DEA54222-7205-40EF-A799-8D83D2B61A4B}" type="presOf" srcId="{27FA8F82-20DD-4A0B-8FB3-AB42C23B2D62}" destId="{C72AD813-1BA2-4437-847E-F49EB2BB60FE}" srcOrd="0" destOrd="0" presId="urn:microsoft.com/office/officeart/2005/8/layout/radial5"/>
    <dgm:cxn modelId="{1085FF61-60B8-4079-8AD1-D0DDC8D35EC2}" type="presOf" srcId="{0EB2E09D-D68C-4DD1-B2DE-40E4D93A0881}" destId="{756F3702-AED6-45DC-B090-40650D7EA916}" srcOrd="1" destOrd="0" presId="urn:microsoft.com/office/officeart/2005/8/layout/radial5"/>
    <dgm:cxn modelId="{B5E81655-E04A-476E-B3B6-F0F350C62BDA}" type="presOf" srcId="{D2131557-4310-4BEF-87A8-C02FA1BA3029}" destId="{C41FD5D8-95F6-43E1-8C51-0887034B5D16}" srcOrd="0" destOrd="0" presId="urn:microsoft.com/office/officeart/2005/8/layout/radial5"/>
    <dgm:cxn modelId="{E9554598-9D08-4825-9AE9-4EEECE1B1A74}" type="presOf" srcId="{9ECE457D-BA0D-4945-8764-44826C17A137}" destId="{A15767DD-6383-409C-AB59-E5406380E660}" srcOrd="0" destOrd="0" presId="urn:microsoft.com/office/officeart/2005/8/layout/radial5"/>
    <dgm:cxn modelId="{71196437-1475-4446-A10E-F7DA2A4596B3}" type="presOf" srcId="{F6B2C485-ACA3-4B2C-AA13-139117A09321}" destId="{9E37D7D0-DB28-49D7-8D95-624DEBF96499}" srcOrd="0" destOrd="0" presId="urn:microsoft.com/office/officeart/2005/8/layout/radial5"/>
    <dgm:cxn modelId="{4620CFC8-B24A-419D-9D24-B6301691E454}" srcId="{27FA8F82-20DD-4A0B-8FB3-AB42C23B2D62}" destId="{9ECE457D-BA0D-4945-8764-44826C17A137}" srcOrd="1" destOrd="0" parTransId="{F6B2C485-ACA3-4B2C-AA13-139117A09321}" sibTransId="{64291A2A-91D3-46D2-B4CF-806C6E88F7BF}"/>
    <dgm:cxn modelId="{78323505-961B-4B81-9491-CB4E273F6847}" type="presOf" srcId="{81C94BD1-9E92-47E3-BA4C-016635EF7438}" destId="{16FF6647-2CBF-4143-8F7D-EED3E9372D10}" srcOrd="0" destOrd="0" presId="urn:microsoft.com/office/officeart/2005/8/layout/radial5"/>
    <dgm:cxn modelId="{5ADA3AFE-9603-4223-882D-E7023A6BC419}" type="presParOf" srcId="{2938FC07-2AB0-4013-8DC6-1DB40A9A69EF}" destId="{C72AD813-1BA2-4437-847E-F49EB2BB60FE}" srcOrd="0" destOrd="0" presId="urn:microsoft.com/office/officeart/2005/8/layout/radial5"/>
    <dgm:cxn modelId="{774265D8-F7E3-4134-B3CE-190BCC22B452}" type="presParOf" srcId="{2938FC07-2AB0-4013-8DC6-1DB40A9A69EF}" destId="{CF2BB22A-AD64-4FEF-B2A3-12F788B9E090}" srcOrd="1" destOrd="0" presId="urn:microsoft.com/office/officeart/2005/8/layout/radial5"/>
    <dgm:cxn modelId="{C3C1980F-DC55-48F6-A9F6-90110B2406E3}" type="presParOf" srcId="{CF2BB22A-AD64-4FEF-B2A3-12F788B9E090}" destId="{5CDB93A0-ECC6-48A2-8EBD-71002D79DE00}" srcOrd="0" destOrd="0" presId="urn:microsoft.com/office/officeart/2005/8/layout/radial5"/>
    <dgm:cxn modelId="{58369163-56B4-4968-AB2C-95DE2E2FBC1C}" type="presParOf" srcId="{2938FC07-2AB0-4013-8DC6-1DB40A9A69EF}" destId="{486AA468-0C00-4BFE-9E6F-8CEF858581C0}" srcOrd="2" destOrd="0" presId="urn:microsoft.com/office/officeart/2005/8/layout/radial5"/>
    <dgm:cxn modelId="{1AFB78A2-1DD2-44DB-A97A-8BF6F0E5D260}" type="presParOf" srcId="{2938FC07-2AB0-4013-8DC6-1DB40A9A69EF}" destId="{9E37D7D0-DB28-49D7-8D95-624DEBF96499}" srcOrd="3" destOrd="0" presId="urn:microsoft.com/office/officeart/2005/8/layout/radial5"/>
    <dgm:cxn modelId="{42134B64-EA17-470D-A1B1-562051A2AAF1}" type="presParOf" srcId="{9E37D7D0-DB28-49D7-8D95-624DEBF96499}" destId="{1C3A9708-EA2C-46EB-A0E4-80DD8BEA5247}" srcOrd="0" destOrd="0" presId="urn:microsoft.com/office/officeart/2005/8/layout/radial5"/>
    <dgm:cxn modelId="{B3BD1972-1D43-44BB-97E1-F90595830498}" type="presParOf" srcId="{2938FC07-2AB0-4013-8DC6-1DB40A9A69EF}" destId="{A15767DD-6383-409C-AB59-E5406380E660}" srcOrd="4" destOrd="0" presId="urn:microsoft.com/office/officeart/2005/8/layout/radial5"/>
    <dgm:cxn modelId="{DC00BEC7-6635-40E8-A53C-F1CA3CEA1E2A}" type="presParOf" srcId="{2938FC07-2AB0-4013-8DC6-1DB40A9A69EF}" destId="{AE525371-9987-46EA-8396-E10978713A56}" srcOrd="5" destOrd="0" presId="urn:microsoft.com/office/officeart/2005/8/layout/radial5"/>
    <dgm:cxn modelId="{00692A55-CE58-435D-8256-2D7814481211}" type="presParOf" srcId="{AE525371-9987-46EA-8396-E10978713A56}" destId="{756F3702-AED6-45DC-B090-40650D7EA916}" srcOrd="0" destOrd="0" presId="urn:microsoft.com/office/officeart/2005/8/layout/radial5"/>
    <dgm:cxn modelId="{983C6763-B772-454D-9DFA-AF7C987B2555}" type="presParOf" srcId="{2938FC07-2AB0-4013-8DC6-1DB40A9A69EF}" destId="{7E0760CE-3EF3-4AD7-9504-42CAD88CA7BA}" srcOrd="6" destOrd="0" presId="urn:microsoft.com/office/officeart/2005/8/layout/radial5"/>
    <dgm:cxn modelId="{734259A1-0926-48FA-BA80-E74BFDAFC57A}" type="presParOf" srcId="{2938FC07-2AB0-4013-8DC6-1DB40A9A69EF}" destId="{16FF6647-2CBF-4143-8F7D-EED3E9372D10}" srcOrd="7" destOrd="0" presId="urn:microsoft.com/office/officeart/2005/8/layout/radial5"/>
    <dgm:cxn modelId="{194F5E85-F794-4BFD-8D17-4AA3021C75F8}" type="presParOf" srcId="{16FF6647-2CBF-4143-8F7D-EED3E9372D10}" destId="{906F10BC-3785-4BF1-B1DA-1E80ECD9A87C}" srcOrd="0" destOrd="0" presId="urn:microsoft.com/office/officeart/2005/8/layout/radial5"/>
    <dgm:cxn modelId="{A111136F-C8CA-441D-9EE3-8501570DEF0C}" type="presParOf" srcId="{2938FC07-2AB0-4013-8DC6-1DB40A9A69EF}" destId="{C41FD5D8-95F6-43E1-8C51-0887034B5D16}"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062CDA-825F-4199-93D6-B984F39F0DAA}"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s-MX"/>
        </a:p>
      </dgm:t>
    </dgm:pt>
    <dgm:pt modelId="{10B61E38-14A1-4484-AD21-D7A52AE3A8B0}">
      <dgm:prSet phldrT="[Texto]" custT="1"/>
      <dgm:spPr/>
      <dgm:t>
        <a:bodyPr/>
        <a:lstStyle/>
        <a:p>
          <a:r>
            <a:rPr lang="es-MX" sz="1800" b="1" dirty="0" smtClean="0"/>
            <a:t>FFR</a:t>
          </a:r>
          <a:endParaRPr lang="es-MX" sz="1800" b="1" dirty="0"/>
        </a:p>
      </dgm:t>
    </dgm:pt>
    <dgm:pt modelId="{44645696-74BC-4AFE-938E-093BD14BEB46}" type="parTrans" cxnId="{BB2A79C5-4F8A-4131-B138-126E166B07FD}">
      <dgm:prSet/>
      <dgm:spPr/>
      <dgm:t>
        <a:bodyPr/>
        <a:lstStyle/>
        <a:p>
          <a:endParaRPr lang="es-MX"/>
        </a:p>
      </dgm:t>
    </dgm:pt>
    <dgm:pt modelId="{940486A3-3C35-476F-B311-E622797661AF}" type="sibTrans" cxnId="{BB2A79C5-4F8A-4131-B138-126E166B07FD}">
      <dgm:prSet/>
      <dgm:spPr/>
      <dgm:t>
        <a:bodyPr/>
        <a:lstStyle/>
        <a:p>
          <a:endParaRPr lang="es-MX"/>
        </a:p>
      </dgm:t>
    </dgm:pt>
    <dgm:pt modelId="{54310012-5CCE-4C00-89F7-59EE6ADE0DF0}">
      <dgm:prSet/>
      <dgm:spPr/>
      <dgm:t>
        <a:bodyPr/>
        <a:lstStyle/>
        <a:p>
          <a:r>
            <a:rPr lang="es-MX" dirty="0" smtClean="0"/>
            <a:t>El monto de este fondo se constituirá con el 20 por ciento de la Recaudación Federal Participable (RFP) y se distribuye a las entidades federativas de acuerdo al monto asignado al FGP en el año de 2007, al crecimiento económico, al esfuerzo recaudatorio y al tamaño de la población de cada entidad federativa.</a:t>
          </a:r>
          <a:endParaRPr lang="es-MX" dirty="0"/>
        </a:p>
      </dgm:t>
    </dgm:pt>
    <dgm:pt modelId="{CCBE005B-CEC4-4EEC-9056-9723A3606991}" type="parTrans" cxnId="{EAB43541-DC59-414E-8368-FA4DE735B6B8}">
      <dgm:prSet/>
      <dgm:spPr/>
      <dgm:t>
        <a:bodyPr/>
        <a:lstStyle/>
        <a:p>
          <a:endParaRPr lang="es-MX"/>
        </a:p>
      </dgm:t>
    </dgm:pt>
    <dgm:pt modelId="{5396A3DB-15F3-4ACD-AF6E-1FF997CC944D}" type="sibTrans" cxnId="{EAB43541-DC59-414E-8368-FA4DE735B6B8}">
      <dgm:prSet/>
      <dgm:spPr/>
      <dgm:t>
        <a:bodyPr/>
        <a:lstStyle/>
        <a:p>
          <a:endParaRPr lang="es-MX"/>
        </a:p>
      </dgm:t>
    </dgm:pt>
    <dgm:pt modelId="{A253FE1A-A99F-4D0F-A866-5D602CAB1DD7}">
      <dgm:prSet/>
      <dgm:spPr/>
      <dgm:t>
        <a:bodyPr/>
        <a:lstStyle/>
        <a:p>
          <a:r>
            <a:rPr lang="es-MX" dirty="0" smtClean="0"/>
            <a:t>Se compone del 1.25 por ciento de la RFP y se distribuye a las entidades federativas conforme al monto del Fondo de Fiscalización de 2013 y el excedente respecto a dicho año se asigna de acuerdo a la evolución de diversos indicadores de fiscalización y al crecimiento de la recaudación de impuestos y derechos locales de cada entidad.</a:t>
          </a:r>
          <a:endParaRPr lang="es-MX" dirty="0"/>
        </a:p>
      </dgm:t>
    </dgm:pt>
    <dgm:pt modelId="{550DBB84-3F86-475D-B1F6-F8C9694C466B}" type="parTrans" cxnId="{F044E364-A2D5-4B87-8E99-A9EDBE729C8B}">
      <dgm:prSet/>
      <dgm:spPr/>
      <dgm:t>
        <a:bodyPr/>
        <a:lstStyle/>
        <a:p>
          <a:endParaRPr lang="es-MX"/>
        </a:p>
      </dgm:t>
    </dgm:pt>
    <dgm:pt modelId="{043DDE43-4F4C-45DD-9218-AF45C36CC3D9}" type="sibTrans" cxnId="{F044E364-A2D5-4B87-8E99-A9EDBE729C8B}">
      <dgm:prSet/>
      <dgm:spPr/>
      <dgm:t>
        <a:bodyPr/>
        <a:lstStyle/>
        <a:p>
          <a:endParaRPr lang="es-MX"/>
        </a:p>
      </dgm:t>
    </dgm:pt>
    <dgm:pt modelId="{52DD8554-E7F9-4311-A232-D04F2CFB1F50}">
      <dgm:prSet phldrT="[Texto]" custT="1"/>
      <dgm:spPr/>
      <dgm:t>
        <a:bodyPr/>
        <a:lstStyle/>
        <a:p>
          <a:r>
            <a:rPr lang="es-MX" sz="1800" b="1" dirty="0" smtClean="0"/>
            <a:t>FGP</a:t>
          </a:r>
          <a:endParaRPr lang="es-MX" sz="1800" b="1" dirty="0"/>
        </a:p>
      </dgm:t>
    </dgm:pt>
    <dgm:pt modelId="{E96E6E5B-C687-437C-9E69-4E95111B866A}" type="sibTrans" cxnId="{D599BC85-5BD9-4BB2-AA26-AC8B42F2E2BA}">
      <dgm:prSet/>
      <dgm:spPr/>
      <dgm:t>
        <a:bodyPr/>
        <a:lstStyle/>
        <a:p>
          <a:endParaRPr lang="es-MX"/>
        </a:p>
      </dgm:t>
    </dgm:pt>
    <dgm:pt modelId="{962ECA46-4B74-4905-A725-0A2C5510A8C9}" type="parTrans" cxnId="{D599BC85-5BD9-4BB2-AA26-AC8B42F2E2BA}">
      <dgm:prSet/>
      <dgm:spPr/>
      <dgm:t>
        <a:bodyPr/>
        <a:lstStyle/>
        <a:p>
          <a:endParaRPr lang="es-MX"/>
        </a:p>
      </dgm:t>
    </dgm:pt>
    <dgm:pt modelId="{B022F7BB-422D-4B78-A4F7-B6BDDA81BD98}">
      <dgm:prSet phldrT="[Texto]" custT="1"/>
      <dgm:spPr/>
      <dgm:t>
        <a:bodyPr/>
        <a:lstStyle/>
        <a:p>
          <a:r>
            <a:rPr lang="es-MX" sz="1800" b="1" dirty="0" smtClean="0"/>
            <a:t>FFM</a:t>
          </a:r>
          <a:endParaRPr lang="es-MX" sz="1800" b="1" dirty="0"/>
        </a:p>
      </dgm:t>
    </dgm:pt>
    <dgm:pt modelId="{C1943403-DC38-42A9-A7CA-9DBE6E3BC8C9}" type="sibTrans" cxnId="{D3B5AA4C-66CB-45D5-B821-CF62E9DE7CB8}">
      <dgm:prSet/>
      <dgm:spPr/>
      <dgm:t>
        <a:bodyPr/>
        <a:lstStyle/>
        <a:p>
          <a:endParaRPr lang="es-MX"/>
        </a:p>
      </dgm:t>
    </dgm:pt>
    <dgm:pt modelId="{7410F41C-B301-4A90-99D1-4F9DA7C2CF45}" type="parTrans" cxnId="{D3B5AA4C-66CB-45D5-B821-CF62E9DE7CB8}">
      <dgm:prSet/>
      <dgm:spPr/>
      <dgm:t>
        <a:bodyPr/>
        <a:lstStyle/>
        <a:p>
          <a:endParaRPr lang="es-MX"/>
        </a:p>
      </dgm:t>
    </dgm:pt>
    <dgm:pt modelId="{7535E6F8-E8F1-42BF-B1CC-CFEC97DAF88A}">
      <dgm:prSet/>
      <dgm:spPr/>
      <dgm:t>
        <a:bodyPr/>
        <a:lstStyle/>
        <a:p>
          <a:r>
            <a:rPr lang="es-MX" dirty="0" smtClean="0"/>
            <a:t>Se constituye del 1 por ciento de la RFP y se distribuye a las entidades federativas conforme al monto asignado al FFM en el año 2013, y el excedente respecto a dicho año se asigna conforme al crecimiento de la recaudación de impuesto predial y de los derechos de agua y al tamaño de la población de la entidad.</a:t>
          </a:r>
          <a:endParaRPr lang="es-MX" dirty="0"/>
        </a:p>
      </dgm:t>
    </dgm:pt>
    <dgm:pt modelId="{527785FF-30D5-4EE5-A25D-27BF844B5A1C}" type="sibTrans" cxnId="{A206381F-00C4-445E-87B7-B2A5B208BD23}">
      <dgm:prSet/>
      <dgm:spPr/>
      <dgm:t>
        <a:bodyPr/>
        <a:lstStyle/>
        <a:p>
          <a:endParaRPr lang="es-MX"/>
        </a:p>
      </dgm:t>
    </dgm:pt>
    <dgm:pt modelId="{E9AF57DF-59C6-426D-B0A5-0B324A1B80A6}" type="parTrans" cxnId="{A206381F-00C4-445E-87B7-B2A5B208BD23}">
      <dgm:prSet/>
      <dgm:spPr/>
      <dgm:t>
        <a:bodyPr/>
        <a:lstStyle/>
        <a:p>
          <a:endParaRPr lang="es-MX"/>
        </a:p>
      </dgm:t>
    </dgm:pt>
    <dgm:pt modelId="{680841F4-A747-416B-B0E4-9B37E5B64A02}" type="pres">
      <dgm:prSet presAssocID="{2B062CDA-825F-4199-93D6-B984F39F0DAA}" presName="linearFlow" presStyleCnt="0">
        <dgm:presLayoutVars>
          <dgm:dir/>
          <dgm:animLvl val="lvl"/>
          <dgm:resizeHandles val="exact"/>
        </dgm:presLayoutVars>
      </dgm:prSet>
      <dgm:spPr/>
      <dgm:t>
        <a:bodyPr/>
        <a:lstStyle/>
        <a:p>
          <a:endParaRPr lang="es-MX"/>
        </a:p>
      </dgm:t>
    </dgm:pt>
    <dgm:pt modelId="{47673B3D-9B72-4A83-A07C-064AA5A5373C}" type="pres">
      <dgm:prSet presAssocID="{52DD8554-E7F9-4311-A232-D04F2CFB1F50}" presName="composite" presStyleCnt="0"/>
      <dgm:spPr/>
      <dgm:t>
        <a:bodyPr/>
        <a:lstStyle/>
        <a:p>
          <a:endParaRPr lang="es-MX"/>
        </a:p>
      </dgm:t>
    </dgm:pt>
    <dgm:pt modelId="{9B9DA173-3B8B-458F-88F5-36A606701F36}" type="pres">
      <dgm:prSet presAssocID="{52DD8554-E7F9-4311-A232-D04F2CFB1F50}" presName="parentText" presStyleLbl="alignNode1" presStyleIdx="0" presStyleCnt="3">
        <dgm:presLayoutVars>
          <dgm:chMax val="1"/>
          <dgm:bulletEnabled val="1"/>
        </dgm:presLayoutVars>
      </dgm:prSet>
      <dgm:spPr/>
      <dgm:t>
        <a:bodyPr/>
        <a:lstStyle/>
        <a:p>
          <a:endParaRPr lang="es-MX"/>
        </a:p>
      </dgm:t>
    </dgm:pt>
    <dgm:pt modelId="{29301433-A5FD-4BA6-B4E7-90F6C9EB79C4}" type="pres">
      <dgm:prSet presAssocID="{52DD8554-E7F9-4311-A232-D04F2CFB1F50}" presName="descendantText" presStyleLbl="alignAcc1" presStyleIdx="0" presStyleCnt="3">
        <dgm:presLayoutVars>
          <dgm:bulletEnabled val="1"/>
        </dgm:presLayoutVars>
      </dgm:prSet>
      <dgm:spPr/>
      <dgm:t>
        <a:bodyPr/>
        <a:lstStyle/>
        <a:p>
          <a:endParaRPr lang="es-MX"/>
        </a:p>
      </dgm:t>
    </dgm:pt>
    <dgm:pt modelId="{6F315C86-D118-4EEF-A6D9-9A9C29216656}" type="pres">
      <dgm:prSet presAssocID="{E96E6E5B-C687-437C-9E69-4E95111B866A}" presName="sp" presStyleCnt="0"/>
      <dgm:spPr/>
      <dgm:t>
        <a:bodyPr/>
        <a:lstStyle/>
        <a:p>
          <a:endParaRPr lang="es-MX"/>
        </a:p>
      </dgm:t>
    </dgm:pt>
    <dgm:pt modelId="{571A91E5-A0F0-4192-9123-BCDED312866C}" type="pres">
      <dgm:prSet presAssocID="{10B61E38-14A1-4484-AD21-D7A52AE3A8B0}" presName="composite" presStyleCnt="0"/>
      <dgm:spPr/>
      <dgm:t>
        <a:bodyPr/>
        <a:lstStyle/>
        <a:p>
          <a:endParaRPr lang="es-MX"/>
        </a:p>
      </dgm:t>
    </dgm:pt>
    <dgm:pt modelId="{CEDA89CC-FA9A-47E8-8467-2E15AC19B245}" type="pres">
      <dgm:prSet presAssocID="{10B61E38-14A1-4484-AD21-D7A52AE3A8B0}" presName="parentText" presStyleLbl="alignNode1" presStyleIdx="1" presStyleCnt="3">
        <dgm:presLayoutVars>
          <dgm:chMax val="1"/>
          <dgm:bulletEnabled val="1"/>
        </dgm:presLayoutVars>
      </dgm:prSet>
      <dgm:spPr/>
      <dgm:t>
        <a:bodyPr/>
        <a:lstStyle/>
        <a:p>
          <a:endParaRPr lang="es-MX"/>
        </a:p>
      </dgm:t>
    </dgm:pt>
    <dgm:pt modelId="{23940B65-ACA1-492E-9BDF-2B3588C244EB}" type="pres">
      <dgm:prSet presAssocID="{10B61E38-14A1-4484-AD21-D7A52AE3A8B0}" presName="descendantText" presStyleLbl="alignAcc1" presStyleIdx="1" presStyleCnt="3">
        <dgm:presLayoutVars>
          <dgm:bulletEnabled val="1"/>
        </dgm:presLayoutVars>
      </dgm:prSet>
      <dgm:spPr/>
      <dgm:t>
        <a:bodyPr/>
        <a:lstStyle/>
        <a:p>
          <a:endParaRPr lang="es-MX"/>
        </a:p>
      </dgm:t>
    </dgm:pt>
    <dgm:pt modelId="{9B293782-E888-4763-9771-966B5D29CE3A}" type="pres">
      <dgm:prSet presAssocID="{940486A3-3C35-476F-B311-E622797661AF}" presName="sp" presStyleCnt="0"/>
      <dgm:spPr/>
      <dgm:t>
        <a:bodyPr/>
        <a:lstStyle/>
        <a:p>
          <a:endParaRPr lang="es-MX"/>
        </a:p>
      </dgm:t>
    </dgm:pt>
    <dgm:pt modelId="{025EC505-6F69-4A19-A0D0-CC01AAAF6EA9}" type="pres">
      <dgm:prSet presAssocID="{B022F7BB-422D-4B78-A4F7-B6BDDA81BD98}" presName="composite" presStyleCnt="0"/>
      <dgm:spPr/>
      <dgm:t>
        <a:bodyPr/>
        <a:lstStyle/>
        <a:p>
          <a:endParaRPr lang="es-MX"/>
        </a:p>
      </dgm:t>
    </dgm:pt>
    <dgm:pt modelId="{F0354E47-1224-4620-AAF5-BCAC21CACACB}" type="pres">
      <dgm:prSet presAssocID="{B022F7BB-422D-4B78-A4F7-B6BDDA81BD98}" presName="parentText" presStyleLbl="alignNode1" presStyleIdx="2" presStyleCnt="3">
        <dgm:presLayoutVars>
          <dgm:chMax val="1"/>
          <dgm:bulletEnabled val="1"/>
        </dgm:presLayoutVars>
      </dgm:prSet>
      <dgm:spPr/>
      <dgm:t>
        <a:bodyPr/>
        <a:lstStyle/>
        <a:p>
          <a:endParaRPr lang="es-MX"/>
        </a:p>
      </dgm:t>
    </dgm:pt>
    <dgm:pt modelId="{53821BC3-4254-4369-93C8-65AF0D06A45C}" type="pres">
      <dgm:prSet presAssocID="{B022F7BB-422D-4B78-A4F7-B6BDDA81BD98}" presName="descendantText" presStyleLbl="alignAcc1" presStyleIdx="2" presStyleCnt="3">
        <dgm:presLayoutVars>
          <dgm:bulletEnabled val="1"/>
        </dgm:presLayoutVars>
      </dgm:prSet>
      <dgm:spPr/>
      <dgm:t>
        <a:bodyPr/>
        <a:lstStyle/>
        <a:p>
          <a:endParaRPr lang="es-MX"/>
        </a:p>
      </dgm:t>
    </dgm:pt>
  </dgm:ptLst>
  <dgm:cxnLst>
    <dgm:cxn modelId="{70C08B95-34D4-4ED0-9402-24C69A1ABCFB}" type="presOf" srcId="{7535E6F8-E8F1-42BF-B1CC-CFEC97DAF88A}" destId="{53821BC3-4254-4369-93C8-65AF0D06A45C}" srcOrd="0" destOrd="0" presId="urn:microsoft.com/office/officeart/2005/8/layout/chevron2"/>
    <dgm:cxn modelId="{BB2A79C5-4F8A-4131-B138-126E166B07FD}" srcId="{2B062CDA-825F-4199-93D6-B984F39F0DAA}" destId="{10B61E38-14A1-4484-AD21-D7A52AE3A8B0}" srcOrd="1" destOrd="0" parTransId="{44645696-74BC-4AFE-938E-093BD14BEB46}" sibTransId="{940486A3-3C35-476F-B311-E622797661AF}"/>
    <dgm:cxn modelId="{7738F718-D7C2-4AB5-AAA3-65F90C69A742}" type="presOf" srcId="{2B062CDA-825F-4199-93D6-B984F39F0DAA}" destId="{680841F4-A747-416B-B0E4-9B37E5B64A02}" srcOrd="0" destOrd="0" presId="urn:microsoft.com/office/officeart/2005/8/layout/chevron2"/>
    <dgm:cxn modelId="{EAB43541-DC59-414E-8368-FA4DE735B6B8}" srcId="{52DD8554-E7F9-4311-A232-D04F2CFB1F50}" destId="{54310012-5CCE-4C00-89F7-59EE6ADE0DF0}" srcOrd="0" destOrd="0" parTransId="{CCBE005B-CEC4-4EEC-9056-9723A3606991}" sibTransId="{5396A3DB-15F3-4ACD-AF6E-1FF997CC944D}"/>
    <dgm:cxn modelId="{B2A4CC46-2FCC-4758-B50E-1A230EAAE828}" type="presOf" srcId="{54310012-5CCE-4C00-89F7-59EE6ADE0DF0}" destId="{29301433-A5FD-4BA6-B4E7-90F6C9EB79C4}" srcOrd="0" destOrd="0" presId="urn:microsoft.com/office/officeart/2005/8/layout/chevron2"/>
    <dgm:cxn modelId="{C0DFC640-A78C-4F35-9CD0-4CAAA87F2927}" type="presOf" srcId="{B022F7BB-422D-4B78-A4F7-B6BDDA81BD98}" destId="{F0354E47-1224-4620-AAF5-BCAC21CACACB}" srcOrd="0" destOrd="0" presId="urn:microsoft.com/office/officeart/2005/8/layout/chevron2"/>
    <dgm:cxn modelId="{F044E364-A2D5-4B87-8E99-A9EDBE729C8B}" srcId="{10B61E38-14A1-4484-AD21-D7A52AE3A8B0}" destId="{A253FE1A-A99F-4D0F-A866-5D602CAB1DD7}" srcOrd="0" destOrd="0" parTransId="{550DBB84-3F86-475D-B1F6-F8C9694C466B}" sibTransId="{043DDE43-4F4C-45DD-9218-AF45C36CC3D9}"/>
    <dgm:cxn modelId="{D3B5AA4C-66CB-45D5-B821-CF62E9DE7CB8}" srcId="{2B062CDA-825F-4199-93D6-B984F39F0DAA}" destId="{B022F7BB-422D-4B78-A4F7-B6BDDA81BD98}" srcOrd="2" destOrd="0" parTransId="{7410F41C-B301-4A90-99D1-4F9DA7C2CF45}" sibTransId="{C1943403-DC38-42A9-A7CA-9DBE6E3BC8C9}"/>
    <dgm:cxn modelId="{9FA13E81-F746-4696-B14E-699557338C6E}" type="presOf" srcId="{10B61E38-14A1-4484-AD21-D7A52AE3A8B0}" destId="{CEDA89CC-FA9A-47E8-8467-2E15AC19B245}" srcOrd="0" destOrd="0" presId="urn:microsoft.com/office/officeart/2005/8/layout/chevron2"/>
    <dgm:cxn modelId="{A206381F-00C4-445E-87B7-B2A5B208BD23}" srcId="{B022F7BB-422D-4B78-A4F7-B6BDDA81BD98}" destId="{7535E6F8-E8F1-42BF-B1CC-CFEC97DAF88A}" srcOrd="0" destOrd="0" parTransId="{E9AF57DF-59C6-426D-B0A5-0B324A1B80A6}" sibTransId="{527785FF-30D5-4EE5-A25D-27BF844B5A1C}"/>
    <dgm:cxn modelId="{1D300B2B-BFF4-422A-8E0B-9EC22427D6DA}" type="presOf" srcId="{52DD8554-E7F9-4311-A232-D04F2CFB1F50}" destId="{9B9DA173-3B8B-458F-88F5-36A606701F36}" srcOrd="0" destOrd="0" presId="urn:microsoft.com/office/officeart/2005/8/layout/chevron2"/>
    <dgm:cxn modelId="{3EA81AF7-012D-4D18-BD39-2C429078FD0D}" type="presOf" srcId="{A253FE1A-A99F-4D0F-A866-5D602CAB1DD7}" destId="{23940B65-ACA1-492E-9BDF-2B3588C244EB}" srcOrd="0" destOrd="0" presId="urn:microsoft.com/office/officeart/2005/8/layout/chevron2"/>
    <dgm:cxn modelId="{D599BC85-5BD9-4BB2-AA26-AC8B42F2E2BA}" srcId="{2B062CDA-825F-4199-93D6-B984F39F0DAA}" destId="{52DD8554-E7F9-4311-A232-D04F2CFB1F50}" srcOrd="0" destOrd="0" parTransId="{962ECA46-4B74-4905-A725-0A2C5510A8C9}" sibTransId="{E96E6E5B-C687-437C-9E69-4E95111B866A}"/>
    <dgm:cxn modelId="{D0E5E2AA-E47B-45CB-9ABA-06E00271C2FB}" type="presParOf" srcId="{680841F4-A747-416B-B0E4-9B37E5B64A02}" destId="{47673B3D-9B72-4A83-A07C-064AA5A5373C}" srcOrd="0" destOrd="0" presId="urn:microsoft.com/office/officeart/2005/8/layout/chevron2"/>
    <dgm:cxn modelId="{74A40469-B193-45F8-B3A3-645A22414984}" type="presParOf" srcId="{47673B3D-9B72-4A83-A07C-064AA5A5373C}" destId="{9B9DA173-3B8B-458F-88F5-36A606701F36}" srcOrd="0" destOrd="0" presId="urn:microsoft.com/office/officeart/2005/8/layout/chevron2"/>
    <dgm:cxn modelId="{DF7AC48F-8B2A-46EE-A9C9-C49ECAD2AB3B}" type="presParOf" srcId="{47673B3D-9B72-4A83-A07C-064AA5A5373C}" destId="{29301433-A5FD-4BA6-B4E7-90F6C9EB79C4}" srcOrd="1" destOrd="0" presId="urn:microsoft.com/office/officeart/2005/8/layout/chevron2"/>
    <dgm:cxn modelId="{E48C2737-8252-4B39-B3A6-C890ADA36A8C}" type="presParOf" srcId="{680841F4-A747-416B-B0E4-9B37E5B64A02}" destId="{6F315C86-D118-4EEF-A6D9-9A9C29216656}" srcOrd="1" destOrd="0" presId="urn:microsoft.com/office/officeart/2005/8/layout/chevron2"/>
    <dgm:cxn modelId="{46A8A635-769D-44CB-86C2-48D234E83099}" type="presParOf" srcId="{680841F4-A747-416B-B0E4-9B37E5B64A02}" destId="{571A91E5-A0F0-4192-9123-BCDED312866C}" srcOrd="2" destOrd="0" presId="urn:microsoft.com/office/officeart/2005/8/layout/chevron2"/>
    <dgm:cxn modelId="{C0566A23-ECCC-4369-81D2-110DB1881CF9}" type="presParOf" srcId="{571A91E5-A0F0-4192-9123-BCDED312866C}" destId="{CEDA89CC-FA9A-47E8-8467-2E15AC19B245}" srcOrd="0" destOrd="0" presId="urn:microsoft.com/office/officeart/2005/8/layout/chevron2"/>
    <dgm:cxn modelId="{62446AF9-5A4B-4497-B2D3-7CDC0F0C9574}" type="presParOf" srcId="{571A91E5-A0F0-4192-9123-BCDED312866C}" destId="{23940B65-ACA1-492E-9BDF-2B3588C244EB}" srcOrd="1" destOrd="0" presId="urn:microsoft.com/office/officeart/2005/8/layout/chevron2"/>
    <dgm:cxn modelId="{36F84598-E130-4332-8267-44B3A13BE2FE}" type="presParOf" srcId="{680841F4-A747-416B-B0E4-9B37E5B64A02}" destId="{9B293782-E888-4763-9771-966B5D29CE3A}" srcOrd="3" destOrd="0" presId="urn:microsoft.com/office/officeart/2005/8/layout/chevron2"/>
    <dgm:cxn modelId="{341FB943-0009-4380-A3C4-80B3BB868E4C}" type="presParOf" srcId="{680841F4-A747-416B-B0E4-9B37E5B64A02}" destId="{025EC505-6F69-4A19-A0D0-CC01AAAF6EA9}" srcOrd="4" destOrd="0" presId="urn:microsoft.com/office/officeart/2005/8/layout/chevron2"/>
    <dgm:cxn modelId="{4E163856-6C88-4E83-9525-08D0D0E6D87F}" type="presParOf" srcId="{025EC505-6F69-4A19-A0D0-CC01AAAF6EA9}" destId="{F0354E47-1224-4620-AAF5-BCAC21CACACB}" srcOrd="0" destOrd="0" presId="urn:microsoft.com/office/officeart/2005/8/layout/chevron2"/>
    <dgm:cxn modelId="{A8ADE373-0722-4B04-A380-A679F5E4F970}" type="presParOf" srcId="{025EC505-6F69-4A19-A0D0-CC01AAAF6EA9}" destId="{53821BC3-4254-4369-93C8-65AF0D06A45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062CDA-825F-4199-93D6-B984F39F0DAA}"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s-MX"/>
        </a:p>
      </dgm:t>
    </dgm:pt>
    <dgm:pt modelId="{10B61E38-14A1-4484-AD21-D7A52AE3A8B0}">
      <dgm:prSet phldrT="[Texto]" custT="1"/>
      <dgm:spPr/>
      <dgm:t>
        <a:bodyPr/>
        <a:lstStyle/>
        <a:p>
          <a:r>
            <a:rPr lang="es-MX" sz="1800" b="1" dirty="0" smtClean="0"/>
            <a:t>FOCOM</a:t>
          </a:r>
          <a:endParaRPr lang="es-MX" sz="1800" b="1" dirty="0"/>
        </a:p>
      </dgm:t>
    </dgm:pt>
    <dgm:pt modelId="{44645696-74BC-4AFE-938E-093BD14BEB46}" type="parTrans" cxnId="{BB2A79C5-4F8A-4131-B138-126E166B07FD}">
      <dgm:prSet/>
      <dgm:spPr/>
      <dgm:t>
        <a:bodyPr/>
        <a:lstStyle/>
        <a:p>
          <a:endParaRPr lang="es-MX"/>
        </a:p>
      </dgm:t>
    </dgm:pt>
    <dgm:pt modelId="{940486A3-3C35-476F-B311-E622797661AF}" type="sibTrans" cxnId="{BB2A79C5-4F8A-4131-B138-126E166B07FD}">
      <dgm:prSet/>
      <dgm:spPr/>
      <dgm:t>
        <a:bodyPr/>
        <a:lstStyle/>
        <a:p>
          <a:endParaRPr lang="es-MX"/>
        </a:p>
      </dgm:t>
    </dgm:pt>
    <dgm:pt modelId="{54310012-5CCE-4C00-89F7-59EE6ADE0DF0}">
      <dgm:prSet/>
      <dgm:spPr/>
      <dgm:t>
        <a:bodyPr/>
        <a:lstStyle/>
        <a:p>
          <a:r>
            <a:rPr lang="es-MX" dirty="0" smtClean="0"/>
            <a:t>Se constituye con los nueve onceavos de la recaudación del IEPS sobre ventas finales de diésel y gasolina. Se distribuye conforme a la participación de cada entidad en el consumo de diésel y gasolina.</a:t>
          </a:r>
          <a:endParaRPr lang="es-MX" dirty="0"/>
        </a:p>
      </dgm:t>
    </dgm:pt>
    <dgm:pt modelId="{CCBE005B-CEC4-4EEC-9056-9723A3606991}" type="parTrans" cxnId="{EAB43541-DC59-414E-8368-FA4DE735B6B8}">
      <dgm:prSet/>
      <dgm:spPr/>
      <dgm:t>
        <a:bodyPr/>
        <a:lstStyle/>
        <a:p>
          <a:endParaRPr lang="es-MX"/>
        </a:p>
      </dgm:t>
    </dgm:pt>
    <dgm:pt modelId="{5396A3DB-15F3-4ACD-AF6E-1FF997CC944D}" type="sibTrans" cxnId="{EAB43541-DC59-414E-8368-FA4DE735B6B8}">
      <dgm:prSet/>
      <dgm:spPr/>
      <dgm:t>
        <a:bodyPr/>
        <a:lstStyle/>
        <a:p>
          <a:endParaRPr lang="es-MX"/>
        </a:p>
      </dgm:t>
    </dgm:pt>
    <dgm:pt modelId="{A253FE1A-A99F-4D0F-A866-5D602CAB1DD7}">
      <dgm:prSet/>
      <dgm:spPr/>
      <dgm:t>
        <a:bodyPr/>
        <a:lstStyle/>
        <a:p>
          <a:r>
            <a:rPr lang="es-MX" dirty="0" smtClean="0"/>
            <a:t>Se calcula como los dos onceavos de la recaudación del IEPS sobre ventas finales de diésel y gasolina. Este fondo se distribuye a los 10 estados conforme al recíproco del Producto Interno Bruto no minero y no petrolero.</a:t>
          </a:r>
          <a:endParaRPr lang="es-MX" dirty="0"/>
        </a:p>
      </dgm:t>
    </dgm:pt>
    <dgm:pt modelId="{550DBB84-3F86-475D-B1F6-F8C9694C466B}" type="parTrans" cxnId="{F044E364-A2D5-4B87-8E99-A9EDBE729C8B}">
      <dgm:prSet/>
      <dgm:spPr/>
      <dgm:t>
        <a:bodyPr/>
        <a:lstStyle/>
        <a:p>
          <a:endParaRPr lang="es-MX"/>
        </a:p>
      </dgm:t>
    </dgm:pt>
    <dgm:pt modelId="{043DDE43-4F4C-45DD-9218-AF45C36CC3D9}" type="sibTrans" cxnId="{F044E364-A2D5-4B87-8E99-A9EDBE729C8B}">
      <dgm:prSet/>
      <dgm:spPr/>
      <dgm:t>
        <a:bodyPr/>
        <a:lstStyle/>
        <a:p>
          <a:endParaRPr lang="es-MX"/>
        </a:p>
      </dgm:t>
    </dgm:pt>
    <dgm:pt modelId="{52DD8554-E7F9-4311-A232-D04F2CFB1F50}">
      <dgm:prSet phldrT="[Texto]" custT="1"/>
      <dgm:spPr/>
      <dgm:t>
        <a:bodyPr/>
        <a:lstStyle/>
        <a:p>
          <a:r>
            <a:rPr lang="es-MX" sz="1800" b="1" dirty="0" smtClean="0"/>
            <a:t>IEPS</a:t>
          </a:r>
        </a:p>
        <a:p>
          <a:r>
            <a:rPr lang="es-MX" sz="1800" b="1" dirty="0" smtClean="0"/>
            <a:t>Gasolina</a:t>
          </a:r>
          <a:endParaRPr lang="es-MX" sz="1800" b="1" dirty="0"/>
        </a:p>
      </dgm:t>
    </dgm:pt>
    <dgm:pt modelId="{E96E6E5B-C687-437C-9E69-4E95111B866A}" type="sibTrans" cxnId="{D599BC85-5BD9-4BB2-AA26-AC8B42F2E2BA}">
      <dgm:prSet/>
      <dgm:spPr/>
      <dgm:t>
        <a:bodyPr/>
        <a:lstStyle/>
        <a:p>
          <a:endParaRPr lang="es-MX"/>
        </a:p>
      </dgm:t>
    </dgm:pt>
    <dgm:pt modelId="{962ECA46-4B74-4905-A725-0A2C5510A8C9}" type="parTrans" cxnId="{D599BC85-5BD9-4BB2-AA26-AC8B42F2E2BA}">
      <dgm:prSet/>
      <dgm:spPr/>
      <dgm:t>
        <a:bodyPr/>
        <a:lstStyle/>
        <a:p>
          <a:endParaRPr lang="es-MX"/>
        </a:p>
      </dgm:t>
    </dgm:pt>
    <dgm:pt modelId="{B022F7BB-422D-4B78-A4F7-B6BDDA81BD98}">
      <dgm:prSet phldrT="[Texto]" custT="1"/>
      <dgm:spPr/>
      <dgm:t>
        <a:bodyPr/>
        <a:lstStyle/>
        <a:p>
          <a:r>
            <a:rPr lang="es-MX" sz="1800" b="1" dirty="0" smtClean="0"/>
            <a:t>IIEPS</a:t>
          </a:r>
          <a:endParaRPr lang="es-MX" sz="1800" b="1" dirty="0"/>
        </a:p>
      </dgm:t>
    </dgm:pt>
    <dgm:pt modelId="{C1943403-DC38-42A9-A7CA-9DBE6E3BC8C9}" type="sibTrans" cxnId="{D3B5AA4C-66CB-45D5-B821-CF62E9DE7CB8}">
      <dgm:prSet/>
      <dgm:spPr/>
      <dgm:t>
        <a:bodyPr/>
        <a:lstStyle/>
        <a:p>
          <a:endParaRPr lang="es-MX"/>
        </a:p>
      </dgm:t>
    </dgm:pt>
    <dgm:pt modelId="{7410F41C-B301-4A90-99D1-4F9DA7C2CF45}" type="parTrans" cxnId="{D3B5AA4C-66CB-45D5-B821-CF62E9DE7CB8}">
      <dgm:prSet/>
      <dgm:spPr/>
      <dgm:t>
        <a:bodyPr/>
        <a:lstStyle/>
        <a:p>
          <a:endParaRPr lang="es-MX"/>
        </a:p>
      </dgm:t>
    </dgm:pt>
    <dgm:pt modelId="{7535E6F8-E8F1-42BF-B1CC-CFEC97DAF88A}">
      <dgm:prSet/>
      <dgm:spPr/>
      <dgm:t>
        <a:bodyPr/>
        <a:lstStyle/>
        <a:p>
          <a:r>
            <a:rPr lang="es-MX" dirty="0" smtClean="0"/>
            <a:t>Se constituye por el 20 por ciento de la recaudación del IEPS de bebidas alcohólicas y cervezas y el 8 por ciento de tabacos. Se distribuye de acuerdo a la participación de cada estado en la recaudación de dichos impuestos.</a:t>
          </a:r>
          <a:endParaRPr lang="es-MX" dirty="0"/>
        </a:p>
      </dgm:t>
    </dgm:pt>
    <dgm:pt modelId="{527785FF-30D5-4EE5-A25D-27BF844B5A1C}" type="sibTrans" cxnId="{A206381F-00C4-445E-87B7-B2A5B208BD23}">
      <dgm:prSet/>
      <dgm:spPr/>
      <dgm:t>
        <a:bodyPr/>
        <a:lstStyle/>
        <a:p>
          <a:endParaRPr lang="es-MX"/>
        </a:p>
      </dgm:t>
    </dgm:pt>
    <dgm:pt modelId="{E9AF57DF-59C6-426D-B0A5-0B324A1B80A6}" type="parTrans" cxnId="{A206381F-00C4-445E-87B7-B2A5B208BD23}">
      <dgm:prSet/>
      <dgm:spPr/>
      <dgm:t>
        <a:bodyPr/>
        <a:lstStyle/>
        <a:p>
          <a:endParaRPr lang="es-MX"/>
        </a:p>
      </dgm:t>
    </dgm:pt>
    <dgm:pt modelId="{680841F4-A747-416B-B0E4-9B37E5B64A02}" type="pres">
      <dgm:prSet presAssocID="{2B062CDA-825F-4199-93D6-B984F39F0DAA}" presName="linearFlow" presStyleCnt="0">
        <dgm:presLayoutVars>
          <dgm:dir/>
          <dgm:animLvl val="lvl"/>
          <dgm:resizeHandles val="exact"/>
        </dgm:presLayoutVars>
      </dgm:prSet>
      <dgm:spPr/>
      <dgm:t>
        <a:bodyPr/>
        <a:lstStyle/>
        <a:p>
          <a:endParaRPr lang="es-MX"/>
        </a:p>
      </dgm:t>
    </dgm:pt>
    <dgm:pt modelId="{47673B3D-9B72-4A83-A07C-064AA5A5373C}" type="pres">
      <dgm:prSet presAssocID="{52DD8554-E7F9-4311-A232-D04F2CFB1F50}" presName="composite" presStyleCnt="0"/>
      <dgm:spPr/>
      <dgm:t>
        <a:bodyPr/>
        <a:lstStyle/>
        <a:p>
          <a:endParaRPr lang="es-MX"/>
        </a:p>
      </dgm:t>
    </dgm:pt>
    <dgm:pt modelId="{9B9DA173-3B8B-458F-88F5-36A606701F36}" type="pres">
      <dgm:prSet presAssocID="{52DD8554-E7F9-4311-A232-D04F2CFB1F50}" presName="parentText" presStyleLbl="alignNode1" presStyleIdx="0" presStyleCnt="3">
        <dgm:presLayoutVars>
          <dgm:chMax val="1"/>
          <dgm:bulletEnabled val="1"/>
        </dgm:presLayoutVars>
      </dgm:prSet>
      <dgm:spPr/>
      <dgm:t>
        <a:bodyPr/>
        <a:lstStyle/>
        <a:p>
          <a:endParaRPr lang="es-MX"/>
        </a:p>
      </dgm:t>
    </dgm:pt>
    <dgm:pt modelId="{29301433-A5FD-4BA6-B4E7-90F6C9EB79C4}" type="pres">
      <dgm:prSet presAssocID="{52DD8554-E7F9-4311-A232-D04F2CFB1F50}" presName="descendantText" presStyleLbl="alignAcc1" presStyleIdx="0" presStyleCnt="3">
        <dgm:presLayoutVars>
          <dgm:bulletEnabled val="1"/>
        </dgm:presLayoutVars>
      </dgm:prSet>
      <dgm:spPr/>
      <dgm:t>
        <a:bodyPr/>
        <a:lstStyle/>
        <a:p>
          <a:endParaRPr lang="es-MX"/>
        </a:p>
      </dgm:t>
    </dgm:pt>
    <dgm:pt modelId="{6F315C86-D118-4EEF-A6D9-9A9C29216656}" type="pres">
      <dgm:prSet presAssocID="{E96E6E5B-C687-437C-9E69-4E95111B866A}" presName="sp" presStyleCnt="0"/>
      <dgm:spPr/>
      <dgm:t>
        <a:bodyPr/>
        <a:lstStyle/>
        <a:p>
          <a:endParaRPr lang="es-MX"/>
        </a:p>
      </dgm:t>
    </dgm:pt>
    <dgm:pt modelId="{571A91E5-A0F0-4192-9123-BCDED312866C}" type="pres">
      <dgm:prSet presAssocID="{10B61E38-14A1-4484-AD21-D7A52AE3A8B0}" presName="composite" presStyleCnt="0"/>
      <dgm:spPr/>
      <dgm:t>
        <a:bodyPr/>
        <a:lstStyle/>
        <a:p>
          <a:endParaRPr lang="es-MX"/>
        </a:p>
      </dgm:t>
    </dgm:pt>
    <dgm:pt modelId="{CEDA89CC-FA9A-47E8-8467-2E15AC19B245}" type="pres">
      <dgm:prSet presAssocID="{10B61E38-14A1-4484-AD21-D7A52AE3A8B0}" presName="parentText" presStyleLbl="alignNode1" presStyleIdx="1" presStyleCnt="3">
        <dgm:presLayoutVars>
          <dgm:chMax val="1"/>
          <dgm:bulletEnabled val="1"/>
        </dgm:presLayoutVars>
      </dgm:prSet>
      <dgm:spPr/>
      <dgm:t>
        <a:bodyPr/>
        <a:lstStyle/>
        <a:p>
          <a:endParaRPr lang="es-MX"/>
        </a:p>
      </dgm:t>
    </dgm:pt>
    <dgm:pt modelId="{23940B65-ACA1-492E-9BDF-2B3588C244EB}" type="pres">
      <dgm:prSet presAssocID="{10B61E38-14A1-4484-AD21-D7A52AE3A8B0}" presName="descendantText" presStyleLbl="alignAcc1" presStyleIdx="1" presStyleCnt="3">
        <dgm:presLayoutVars>
          <dgm:bulletEnabled val="1"/>
        </dgm:presLayoutVars>
      </dgm:prSet>
      <dgm:spPr/>
      <dgm:t>
        <a:bodyPr/>
        <a:lstStyle/>
        <a:p>
          <a:endParaRPr lang="es-MX"/>
        </a:p>
      </dgm:t>
    </dgm:pt>
    <dgm:pt modelId="{9B293782-E888-4763-9771-966B5D29CE3A}" type="pres">
      <dgm:prSet presAssocID="{940486A3-3C35-476F-B311-E622797661AF}" presName="sp" presStyleCnt="0"/>
      <dgm:spPr/>
      <dgm:t>
        <a:bodyPr/>
        <a:lstStyle/>
        <a:p>
          <a:endParaRPr lang="es-MX"/>
        </a:p>
      </dgm:t>
    </dgm:pt>
    <dgm:pt modelId="{025EC505-6F69-4A19-A0D0-CC01AAAF6EA9}" type="pres">
      <dgm:prSet presAssocID="{B022F7BB-422D-4B78-A4F7-B6BDDA81BD98}" presName="composite" presStyleCnt="0"/>
      <dgm:spPr/>
      <dgm:t>
        <a:bodyPr/>
        <a:lstStyle/>
        <a:p>
          <a:endParaRPr lang="es-MX"/>
        </a:p>
      </dgm:t>
    </dgm:pt>
    <dgm:pt modelId="{F0354E47-1224-4620-AAF5-BCAC21CACACB}" type="pres">
      <dgm:prSet presAssocID="{B022F7BB-422D-4B78-A4F7-B6BDDA81BD98}" presName="parentText" presStyleLbl="alignNode1" presStyleIdx="2" presStyleCnt="3">
        <dgm:presLayoutVars>
          <dgm:chMax val="1"/>
          <dgm:bulletEnabled val="1"/>
        </dgm:presLayoutVars>
      </dgm:prSet>
      <dgm:spPr/>
      <dgm:t>
        <a:bodyPr/>
        <a:lstStyle/>
        <a:p>
          <a:endParaRPr lang="es-MX"/>
        </a:p>
      </dgm:t>
    </dgm:pt>
    <dgm:pt modelId="{53821BC3-4254-4369-93C8-65AF0D06A45C}" type="pres">
      <dgm:prSet presAssocID="{B022F7BB-422D-4B78-A4F7-B6BDDA81BD98}" presName="descendantText" presStyleLbl="alignAcc1" presStyleIdx="2" presStyleCnt="3">
        <dgm:presLayoutVars>
          <dgm:bulletEnabled val="1"/>
        </dgm:presLayoutVars>
      </dgm:prSet>
      <dgm:spPr/>
      <dgm:t>
        <a:bodyPr/>
        <a:lstStyle/>
        <a:p>
          <a:endParaRPr lang="es-MX"/>
        </a:p>
      </dgm:t>
    </dgm:pt>
  </dgm:ptLst>
  <dgm:cxnLst>
    <dgm:cxn modelId="{BB2A79C5-4F8A-4131-B138-126E166B07FD}" srcId="{2B062CDA-825F-4199-93D6-B984F39F0DAA}" destId="{10B61E38-14A1-4484-AD21-D7A52AE3A8B0}" srcOrd="1" destOrd="0" parTransId="{44645696-74BC-4AFE-938E-093BD14BEB46}" sibTransId="{940486A3-3C35-476F-B311-E622797661AF}"/>
    <dgm:cxn modelId="{1B91FEF0-27BF-4E04-A1AB-38D2AB80063E}" type="presOf" srcId="{52DD8554-E7F9-4311-A232-D04F2CFB1F50}" destId="{9B9DA173-3B8B-458F-88F5-36A606701F36}" srcOrd="0" destOrd="0" presId="urn:microsoft.com/office/officeart/2005/8/layout/chevron2"/>
    <dgm:cxn modelId="{EAB43541-DC59-414E-8368-FA4DE735B6B8}" srcId="{52DD8554-E7F9-4311-A232-D04F2CFB1F50}" destId="{54310012-5CCE-4C00-89F7-59EE6ADE0DF0}" srcOrd="0" destOrd="0" parTransId="{CCBE005B-CEC4-4EEC-9056-9723A3606991}" sibTransId="{5396A3DB-15F3-4ACD-AF6E-1FF997CC944D}"/>
    <dgm:cxn modelId="{885F2F2A-80BE-448B-AFF3-3AFEC642E3E7}" type="presOf" srcId="{10B61E38-14A1-4484-AD21-D7A52AE3A8B0}" destId="{CEDA89CC-FA9A-47E8-8467-2E15AC19B245}" srcOrd="0" destOrd="0" presId="urn:microsoft.com/office/officeart/2005/8/layout/chevron2"/>
    <dgm:cxn modelId="{F044E364-A2D5-4B87-8E99-A9EDBE729C8B}" srcId="{10B61E38-14A1-4484-AD21-D7A52AE3A8B0}" destId="{A253FE1A-A99F-4D0F-A866-5D602CAB1DD7}" srcOrd="0" destOrd="0" parTransId="{550DBB84-3F86-475D-B1F6-F8C9694C466B}" sibTransId="{043DDE43-4F4C-45DD-9218-AF45C36CC3D9}"/>
    <dgm:cxn modelId="{D3B5AA4C-66CB-45D5-B821-CF62E9DE7CB8}" srcId="{2B062CDA-825F-4199-93D6-B984F39F0DAA}" destId="{B022F7BB-422D-4B78-A4F7-B6BDDA81BD98}" srcOrd="2" destOrd="0" parTransId="{7410F41C-B301-4A90-99D1-4F9DA7C2CF45}" sibTransId="{C1943403-DC38-42A9-A7CA-9DBE6E3BC8C9}"/>
    <dgm:cxn modelId="{F17C9D5B-5B84-4DFA-9609-3A3D3C1E4DAB}" type="presOf" srcId="{A253FE1A-A99F-4D0F-A866-5D602CAB1DD7}" destId="{23940B65-ACA1-492E-9BDF-2B3588C244EB}" srcOrd="0" destOrd="0" presId="urn:microsoft.com/office/officeart/2005/8/layout/chevron2"/>
    <dgm:cxn modelId="{A206381F-00C4-445E-87B7-B2A5B208BD23}" srcId="{B022F7BB-422D-4B78-A4F7-B6BDDA81BD98}" destId="{7535E6F8-E8F1-42BF-B1CC-CFEC97DAF88A}" srcOrd="0" destOrd="0" parTransId="{E9AF57DF-59C6-426D-B0A5-0B324A1B80A6}" sibTransId="{527785FF-30D5-4EE5-A25D-27BF844B5A1C}"/>
    <dgm:cxn modelId="{823C2176-CD28-4D04-B160-59BB78C717E9}" type="presOf" srcId="{B022F7BB-422D-4B78-A4F7-B6BDDA81BD98}" destId="{F0354E47-1224-4620-AAF5-BCAC21CACACB}" srcOrd="0" destOrd="0" presId="urn:microsoft.com/office/officeart/2005/8/layout/chevron2"/>
    <dgm:cxn modelId="{761BBBD0-D14B-4982-9324-0CF8CC4D6618}" type="presOf" srcId="{7535E6F8-E8F1-42BF-B1CC-CFEC97DAF88A}" destId="{53821BC3-4254-4369-93C8-65AF0D06A45C}" srcOrd="0" destOrd="0" presId="urn:microsoft.com/office/officeart/2005/8/layout/chevron2"/>
    <dgm:cxn modelId="{56C58D5A-859B-474B-91F9-685470E4914D}" type="presOf" srcId="{54310012-5CCE-4C00-89F7-59EE6ADE0DF0}" destId="{29301433-A5FD-4BA6-B4E7-90F6C9EB79C4}" srcOrd="0" destOrd="0" presId="urn:microsoft.com/office/officeart/2005/8/layout/chevron2"/>
    <dgm:cxn modelId="{7E55C1EA-3C5B-4310-B07B-B1A0E855DFE3}" type="presOf" srcId="{2B062CDA-825F-4199-93D6-B984F39F0DAA}" destId="{680841F4-A747-416B-B0E4-9B37E5B64A02}" srcOrd="0" destOrd="0" presId="urn:microsoft.com/office/officeart/2005/8/layout/chevron2"/>
    <dgm:cxn modelId="{D599BC85-5BD9-4BB2-AA26-AC8B42F2E2BA}" srcId="{2B062CDA-825F-4199-93D6-B984F39F0DAA}" destId="{52DD8554-E7F9-4311-A232-D04F2CFB1F50}" srcOrd="0" destOrd="0" parTransId="{962ECA46-4B74-4905-A725-0A2C5510A8C9}" sibTransId="{E96E6E5B-C687-437C-9E69-4E95111B866A}"/>
    <dgm:cxn modelId="{EFA7C381-734C-4534-B38A-809E03541129}" type="presParOf" srcId="{680841F4-A747-416B-B0E4-9B37E5B64A02}" destId="{47673B3D-9B72-4A83-A07C-064AA5A5373C}" srcOrd="0" destOrd="0" presId="urn:microsoft.com/office/officeart/2005/8/layout/chevron2"/>
    <dgm:cxn modelId="{2FCBD5D3-1CF9-459E-88A6-EDDB769616B8}" type="presParOf" srcId="{47673B3D-9B72-4A83-A07C-064AA5A5373C}" destId="{9B9DA173-3B8B-458F-88F5-36A606701F36}" srcOrd="0" destOrd="0" presId="urn:microsoft.com/office/officeart/2005/8/layout/chevron2"/>
    <dgm:cxn modelId="{10D96643-BA32-4157-8E73-355AE5155833}" type="presParOf" srcId="{47673B3D-9B72-4A83-A07C-064AA5A5373C}" destId="{29301433-A5FD-4BA6-B4E7-90F6C9EB79C4}" srcOrd="1" destOrd="0" presId="urn:microsoft.com/office/officeart/2005/8/layout/chevron2"/>
    <dgm:cxn modelId="{AA99CB7F-76CF-4B64-8D81-17A272A03167}" type="presParOf" srcId="{680841F4-A747-416B-B0E4-9B37E5B64A02}" destId="{6F315C86-D118-4EEF-A6D9-9A9C29216656}" srcOrd="1" destOrd="0" presId="urn:microsoft.com/office/officeart/2005/8/layout/chevron2"/>
    <dgm:cxn modelId="{52CFE688-7A63-4CDB-B231-7011E79F34B9}" type="presParOf" srcId="{680841F4-A747-416B-B0E4-9B37E5B64A02}" destId="{571A91E5-A0F0-4192-9123-BCDED312866C}" srcOrd="2" destOrd="0" presId="urn:microsoft.com/office/officeart/2005/8/layout/chevron2"/>
    <dgm:cxn modelId="{34D25599-DA09-4EDA-882E-F2AEA565CB17}" type="presParOf" srcId="{571A91E5-A0F0-4192-9123-BCDED312866C}" destId="{CEDA89CC-FA9A-47E8-8467-2E15AC19B245}" srcOrd="0" destOrd="0" presId="urn:microsoft.com/office/officeart/2005/8/layout/chevron2"/>
    <dgm:cxn modelId="{5D7CBD8F-0463-4B39-A4CD-13ACD4203A9F}" type="presParOf" srcId="{571A91E5-A0F0-4192-9123-BCDED312866C}" destId="{23940B65-ACA1-492E-9BDF-2B3588C244EB}" srcOrd="1" destOrd="0" presId="urn:microsoft.com/office/officeart/2005/8/layout/chevron2"/>
    <dgm:cxn modelId="{FEE0E11B-88B7-4593-8F22-82A70B4DC801}" type="presParOf" srcId="{680841F4-A747-416B-B0E4-9B37E5B64A02}" destId="{9B293782-E888-4763-9771-966B5D29CE3A}" srcOrd="3" destOrd="0" presId="urn:microsoft.com/office/officeart/2005/8/layout/chevron2"/>
    <dgm:cxn modelId="{72F2681A-201B-4BE2-B93B-56DAAD9434B1}" type="presParOf" srcId="{680841F4-A747-416B-B0E4-9B37E5B64A02}" destId="{025EC505-6F69-4A19-A0D0-CC01AAAF6EA9}" srcOrd="4" destOrd="0" presId="urn:microsoft.com/office/officeart/2005/8/layout/chevron2"/>
    <dgm:cxn modelId="{87CFC4A8-7FF3-457B-B6D5-AFFAA2BA5903}" type="presParOf" srcId="{025EC505-6F69-4A19-A0D0-CC01AAAF6EA9}" destId="{F0354E47-1224-4620-AAF5-BCAC21CACACB}" srcOrd="0" destOrd="0" presId="urn:microsoft.com/office/officeart/2005/8/layout/chevron2"/>
    <dgm:cxn modelId="{39C17451-0D92-49C6-BFDE-9A122407CD74}" type="presParOf" srcId="{025EC505-6F69-4A19-A0D0-CC01AAAF6EA9}" destId="{53821BC3-4254-4369-93C8-65AF0D06A45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062CDA-825F-4199-93D6-B984F39F0DAA}"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s-MX"/>
        </a:p>
      </dgm:t>
    </dgm:pt>
    <dgm:pt modelId="{10B61E38-14A1-4484-AD21-D7A52AE3A8B0}">
      <dgm:prSet phldrT="[Texto]" custT="1"/>
      <dgm:spPr/>
      <dgm:t>
        <a:bodyPr/>
        <a:lstStyle/>
        <a:p>
          <a:r>
            <a:rPr lang="es-MX" sz="1800" b="1" dirty="0" smtClean="0"/>
            <a:t>FEXHI</a:t>
          </a:r>
          <a:endParaRPr lang="es-MX" sz="1800" b="1" dirty="0"/>
        </a:p>
      </dgm:t>
    </dgm:pt>
    <dgm:pt modelId="{44645696-74BC-4AFE-938E-093BD14BEB46}" type="parTrans" cxnId="{BB2A79C5-4F8A-4131-B138-126E166B07FD}">
      <dgm:prSet/>
      <dgm:spPr/>
      <dgm:t>
        <a:bodyPr/>
        <a:lstStyle/>
        <a:p>
          <a:endParaRPr lang="es-MX"/>
        </a:p>
      </dgm:t>
    </dgm:pt>
    <dgm:pt modelId="{940486A3-3C35-476F-B311-E622797661AF}" type="sibTrans" cxnId="{BB2A79C5-4F8A-4131-B138-126E166B07FD}">
      <dgm:prSet/>
      <dgm:spPr/>
      <dgm:t>
        <a:bodyPr/>
        <a:lstStyle/>
        <a:p>
          <a:endParaRPr lang="es-MX"/>
        </a:p>
      </dgm:t>
    </dgm:pt>
    <dgm:pt modelId="{54310012-5CCE-4C00-89F7-59EE6ADE0DF0}">
      <dgm:prSet/>
      <dgm:spPr/>
      <dgm:t>
        <a:bodyPr/>
        <a:lstStyle/>
        <a:p>
          <a:r>
            <a:rPr lang="es-MX" dirty="0" smtClean="0"/>
            <a:t>El Impuesto Especial sobre Automóviles Nuevos (ISAN) y su fondo de compensación lo recaudan y administran las mismas entidades federativas y sólo tienen la obligación de reportarlo al gobierno federal.</a:t>
          </a:r>
          <a:endParaRPr lang="es-MX" dirty="0"/>
        </a:p>
      </dgm:t>
    </dgm:pt>
    <dgm:pt modelId="{CCBE005B-CEC4-4EEC-9056-9723A3606991}" type="parTrans" cxnId="{EAB43541-DC59-414E-8368-FA4DE735B6B8}">
      <dgm:prSet/>
      <dgm:spPr/>
      <dgm:t>
        <a:bodyPr/>
        <a:lstStyle/>
        <a:p>
          <a:endParaRPr lang="es-MX"/>
        </a:p>
      </dgm:t>
    </dgm:pt>
    <dgm:pt modelId="{5396A3DB-15F3-4ACD-AF6E-1FF997CC944D}" type="sibTrans" cxnId="{EAB43541-DC59-414E-8368-FA4DE735B6B8}">
      <dgm:prSet/>
      <dgm:spPr/>
      <dgm:t>
        <a:bodyPr/>
        <a:lstStyle/>
        <a:p>
          <a:endParaRPr lang="es-MX"/>
        </a:p>
      </dgm:t>
    </dgm:pt>
    <dgm:pt modelId="{A253FE1A-A99F-4D0F-A866-5D602CAB1DD7}">
      <dgm:prSet/>
      <dgm:spPr/>
      <dgm:t>
        <a:bodyPr/>
        <a:lstStyle/>
        <a:p>
          <a:r>
            <a:rPr lang="es-MX" dirty="0" smtClean="0"/>
            <a:t>Se compone por los ingresos petroleros aprobados en la Ley de Ingresos multiplicados por un factor de 0.0087 y se distribuye a las entidades productoras de petróleo conforme a su participación en el valor de la extracción bruta de hidrocarburos y el valor de la extracción de gas asociado y no asociado.</a:t>
          </a:r>
          <a:endParaRPr lang="es-MX" dirty="0"/>
        </a:p>
      </dgm:t>
    </dgm:pt>
    <dgm:pt modelId="{550DBB84-3F86-475D-B1F6-F8C9694C466B}" type="parTrans" cxnId="{F044E364-A2D5-4B87-8E99-A9EDBE729C8B}">
      <dgm:prSet/>
      <dgm:spPr/>
      <dgm:t>
        <a:bodyPr/>
        <a:lstStyle/>
        <a:p>
          <a:endParaRPr lang="es-MX"/>
        </a:p>
      </dgm:t>
    </dgm:pt>
    <dgm:pt modelId="{043DDE43-4F4C-45DD-9218-AF45C36CC3D9}" type="sibTrans" cxnId="{F044E364-A2D5-4B87-8E99-A9EDBE729C8B}">
      <dgm:prSet/>
      <dgm:spPr/>
      <dgm:t>
        <a:bodyPr/>
        <a:lstStyle/>
        <a:p>
          <a:endParaRPr lang="es-MX"/>
        </a:p>
      </dgm:t>
    </dgm:pt>
    <dgm:pt modelId="{52DD8554-E7F9-4311-A232-D04F2CFB1F50}">
      <dgm:prSet phldrT="[Texto]" custT="1"/>
      <dgm:spPr/>
      <dgm:t>
        <a:bodyPr/>
        <a:lstStyle/>
        <a:p>
          <a:r>
            <a:rPr lang="es-MX" sz="1800" b="1" dirty="0" smtClean="0"/>
            <a:t>ISAN</a:t>
          </a:r>
        </a:p>
      </dgm:t>
    </dgm:pt>
    <dgm:pt modelId="{E96E6E5B-C687-437C-9E69-4E95111B866A}" type="sibTrans" cxnId="{D599BC85-5BD9-4BB2-AA26-AC8B42F2E2BA}">
      <dgm:prSet/>
      <dgm:spPr/>
      <dgm:t>
        <a:bodyPr/>
        <a:lstStyle/>
        <a:p>
          <a:endParaRPr lang="es-MX"/>
        </a:p>
      </dgm:t>
    </dgm:pt>
    <dgm:pt modelId="{962ECA46-4B74-4905-A725-0A2C5510A8C9}" type="parTrans" cxnId="{D599BC85-5BD9-4BB2-AA26-AC8B42F2E2BA}">
      <dgm:prSet/>
      <dgm:spPr/>
      <dgm:t>
        <a:bodyPr/>
        <a:lstStyle/>
        <a:p>
          <a:endParaRPr lang="es-MX"/>
        </a:p>
      </dgm:t>
    </dgm:pt>
    <dgm:pt modelId="{B022F7BB-422D-4B78-A4F7-B6BDDA81BD98}">
      <dgm:prSet phldrT="[Texto]" custT="1"/>
      <dgm:spPr/>
      <dgm:t>
        <a:bodyPr/>
        <a:lstStyle/>
        <a:p>
          <a:r>
            <a:rPr lang="es-MX" sz="1800" b="1" dirty="0" smtClean="0"/>
            <a:t>MCE</a:t>
          </a:r>
          <a:endParaRPr lang="es-MX" sz="1800" b="1" dirty="0"/>
        </a:p>
      </dgm:t>
    </dgm:pt>
    <dgm:pt modelId="{C1943403-DC38-42A9-A7CA-9DBE6E3BC8C9}" type="sibTrans" cxnId="{D3B5AA4C-66CB-45D5-B821-CF62E9DE7CB8}">
      <dgm:prSet/>
      <dgm:spPr/>
      <dgm:t>
        <a:bodyPr/>
        <a:lstStyle/>
        <a:p>
          <a:endParaRPr lang="es-MX"/>
        </a:p>
      </dgm:t>
    </dgm:pt>
    <dgm:pt modelId="{7410F41C-B301-4A90-99D1-4F9DA7C2CF45}" type="parTrans" cxnId="{D3B5AA4C-66CB-45D5-B821-CF62E9DE7CB8}">
      <dgm:prSet/>
      <dgm:spPr/>
      <dgm:t>
        <a:bodyPr/>
        <a:lstStyle/>
        <a:p>
          <a:endParaRPr lang="es-MX"/>
        </a:p>
      </dgm:t>
    </dgm:pt>
    <dgm:pt modelId="{7535E6F8-E8F1-42BF-B1CC-CFEC97DAF88A}">
      <dgm:prSet/>
      <dgm:spPr/>
      <dgm:t>
        <a:bodyPr/>
        <a:lstStyle/>
        <a:p>
          <a:r>
            <a:rPr lang="es-MX" dirty="0" smtClean="0"/>
            <a:t>Se calcula como el 0.136 por ciento de la RFP y se destina sólo a municipios fronterizos o litorales por donde se realiza comercio exterior conforme a la recaudación del impuesto predial y derechos de agua.</a:t>
          </a:r>
          <a:endParaRPr lang="es-MX" dirty="0"/>
        </a:p>
      </dgm:t>
    </dgm:pt>
    <dgm:pt modelId="{527785FF-30D5-4EE5-A25D-27BF844B5A1C}" type="sibTrans" cxnId="{A206381F-00C4-445E-87B7-B2A5B208BD23}">
      <dgm:prSet/>
      <dgm:spPr/>
      <dgm:t>
        <a:bodyPr/>
        <a:lstStyle/>
        <a:p>
          <a:endParaRPr lang="es-MX"/>
        </a:p>
      </dgm:t>
    </dgm:pt>
    <dgm:pt modelId="{E9AF57DF-59C6-426D-B0A5-0B324A1B80A6}" type="parTrans" cxnId="{A206381F-00C4-445E-87B7-B2A5B208BD23}">
      <dgm:prSet/>
      <dgm:spPr/>
      <dgm:t>
        <a:bodyPr/>
        <a:lstStyle/>
        <a:p>
          <a:endParaRPr lang="es-MX"/>
        </a:p>
      </dgm:t>
    </dgm:pt>
    <dgm:pt modelId="{680841F4-A747-416B-B0E4-9B37E5B64A02}" type="pres">
      <dgm:prSet presAssocID="{2B062CDA-825F-4199-93D6-B984F39F0DAA}" presName="linearFlow" presStyleCnt="0">
        <dgm:presLayoutVars>
          <dgm:dir/>
          <dgm:animLvl val="lvl"/>
          <dgm:resizeHandles val="exact"/>
        </dgm:presLayoutVars>
      </dgm:prSet>
      <dgm:spPr/>
      <dgm:t>
        <a:bodyPr/>
        <a:lstStyle/>
        <a:p>
          <a:endParaRPr lang="es-MX"/>
        </a:p>
      </dgm:t>
    </dgm:pt>
    <dgm:pt modelId="{47673B3D-9B72-4A83-A07C-064AA5A5373C}" type="pres">
      <dgm:prSet presAssocID="{52DD8554-E7F9-4311-A232-D04F2CFB1F50}" presName="composite" presStyleCnt="0"/>
      <dgm:spPr/>
      <dgm:t>
        <a:bodyPr/>
        <a:lstStyle/>
        <a:p>
          <a:endParaRPr lang="es-MX"/>
        </a:p>
      </dgm:t>
    </dgm:pt>
    <dgm:pt modelId="{9B9DA173-3B8B-458F-88F5-36A606701F36}" type="pres">
      <dgm:prSet presAssocID="{52DD8554-E7F9-4311-A232-D04F2CFB1F50}" presName="parentText" presStyleLbl="alignNode1" presStyleIdx="0" presStyleCnt="3">
        <dgm:presLayoutVars>
          <dgm:chMax val="1"/>
          <dgm:bulletEnabled val="1"/>
        </dgm:presLayoutVars>
      </dgm:prSet>
      <dgm:spPr/>
      <dgm:t>
        <a:bodyPr/>
        <a:lstStyle/>
        <a:p>
          <a:endParaRPr lang="es-MX"/>
        </a:p>
      </dgm:t>
    </dgm:pt>
    <dgm:pt modelId="{29301433-A5FD-4BA6-B4E7-90F6C9EB79C4}" type="pres">
      <dgm:prSet presAssocID="{52DD8554-E7F9-4311-A232-D04F2CFB1F50}" presName="descendantText" presStyleLbl="alignAcc1" presStyleIdx="0" presStyleCnt="3">
        <dgm:presLayoutVars>
          <dgm:bulletEnabled val="1"/>
        </dgm:presLayoutVars>
      </dgm:prSet>
      <dgm:spPr/>
      <dgm:t>
        <a:bodyPr/>
        <a:lstStyle/>
        <a:p>
          <a:endParaRPr lang="es-MX"/>
        </a:p>
      </dgm:t>
    </dgm:pt>
    <dgm:pt modelId="{6F315C86-D118-4EEF-A6D9-9A9C29216656}" type="pres">
      <dgm:prSet presAssocID="{E96E6E5B-C687-437C-9E69-4E95111B866A}" presName="sp" presStyleCnt="0"/>
      <dgm:spPr/>
      <dgm:t>
        <a:bodyPr/>
        <a:lstStyle/>
        <a:p>
          <a:endParaRPr lang="es-MX"/>
        </a:p>
      </dgm:t>
    </dgm:pt>
    <dgm:pt modelId="{571A91E5-A0F0-4192-9123-BCDED312866C}" type="pres">
      <dgm:prSet presAssocID="{10B61E38-14A1-4484-AD21-D7A52AE3A8B0}" presName="composite" presStyleCnt="0"/>
      <dgm:spPr/>
      <dgm:t>
        <a:bodyPr/>
        <a:lstStyle/>
        <a:p>
          <a:endParaRPr lang="es-MX"/>
        </a:p>
      </dgm:t>
    </dgm:pt>
    <dgm:pt modelId="{CEDA89CC-FA9A-47E8-8467-2E15AC19B245}" type="pres">
      <dgm:prSet presAssocID="{10B61E38-14A1-4484-AD21-D7A52AE3A8B0}" presName="parentText" presStyleLbl="alignNode1" presStyleIdx="1" presStyleCnt="3">
        <dgm:presLayoutVars>
          <dgm:chMax val="1"/>
          <dgm:bulletEnabled val="1"/>
        </dgm:presLayoutVars>
      </dgm:prSet>
      <dgm:spPr/>
      <dgm:t>
        <a:bodyPr/>
        <a:lstStyle/>
        <a:p>
          <a:endParaRPr lang="es-MX"/>
        </a:p>
      </dgm:t>
    </dgm:pt>
    <dgm:pt modelId="{23940B65-ACA1-492E-9BDF-2B3588C244EB}" type="pres">
      <dgm:prSet presAssocID="{10B61E38-14A1-4484-AD21-D7A52AE3A8B0}" presName="descendantText" presStyleLbl="alignAcc1" presStyleIdx="1" presStyleCnt="3">
        <dgm:presLayoutVars>
          <dgm:bulletEnabled val="1"/>
        </dgm:presLayoutVars>
      </dgm:prSet>
      <dgm:spPr/>
      <dgm:t>
        <a:bodyPr/>
        <a:lstStyle/>
        <a:p>
          <a:endParaRPr lang="es-MX"/>
        </a:p>
      </dgm:t>
    </dgm:pt>
    <dgm:pt modelId="{9B293782-E888-4763-9771-966B5D29CE3A}" type="pres">
      <dgm:prSet presAssocID="{940486A3-3C35-476F-B311-E622797661AF}" presName="sp" presStyleCnt="0"/>
      <dgm:spPr/>
      <dgm:t>
        <a:bodyPr/>
        <a:lstStyle/>
        <a:p>
          <a:endParaRPr lang="es-MX"/>
        </a:p>
      </dgm:t>
    </dgm:pt>
    <dgm:pt modelId="{025EC505-6F69-4A19-A0D0-CC01AAAF6EA9}" type="pres">
      <dgm:prSet presAssocID="{B022F7BB-422D-4B78-A4F7-B6BDDA81BD98}" presName="composite" presStyleCnt="0"/>
      <dgm:spPr/>
      <dgm:t>
        <a:bodyPr/>
        <a:lstStyle/>
        <a:p>
          <a:endParaRPr lang="es-MX"/>
        </a:p>
      </dgm:t>
    </dgm:pt>
    <dgm:pt modelId="{F0354E47-1224-4620-AAF5-BCAC21CACACB}" type="pres">
      <dgm:prSet presAssocID="{B022F7BB-422D-4B78-A4F7-B6BDDA81BD98}" presName="parentText" presStyleLbl="alignNode1" presStyleIdx="2" presStyleCnt="3">
        <dgm:presLayoutVars>
          <dgm:chMax val="1"/>
          <dgm:bulletEnabled val="1"/>
        </dgm:presLayoutVars>
      </dgm:prSet>
      <dgm:spPr/>
      <dgm:t>
        <a:bodyPr/>
        <a:lstStyle/>
        <a:p>
          <a:endParaRPr lang="es-MX"/>
        </a:p>
      </dgm:t>
    </dgm:pt>
    <dgm:pt modelId="{53821BC3-4254-4369-93C8-65AF0D06A45C}" type="pres">
      <dgm:prSet presAssocID="{B022F7BB-422D-4B78-A4F7-B6BDDA81BD98}" presName="descendantText" presStyleLbl="alignAcc1" presStyleIdx="2" presStyleCnt="3">
        <dgm:presLayoutVars>
          <dgm:bulletEnabled val="1"/>
        </dgm:presLayoutVars>
      </dgm:prSet>
      <dgm:spPr/>
      <dgm:t>
        <a:bodyPr/>
        <a:lstStyle/>
        <a:p>
          <a:endParaRPr lang="es-MX"/>
        </a:p>
      </dgm:t>
    </dgm:pt>
  </dgm:ptLst>
  <dgm:cxnLst>
    <dgm:cxn modelId="{BB2A79C5-4F8A-4131-B138-126E166B07FD}" srcId="{2B062CDA-825F-4199-93D6-B984F39F0DAA}" destId="{10B61E38-14A1-4484-AD21-D7A52AE3A8B0}" srcOrd="1" destOrd="0" parTransId="{44645696-74BC-4AFE-938E-093BD14BEB46}" sibTransId="{940486A3-3C35-476F-B311-E622797661AF}"/>
    <dgm:cxn modelId="{963073FD-CBA8-4086-8306-E464CB33BA5D}" type="presOf" srcId="{7535E6F8-E8F1-42BF-B1CC-CFEC97DAF88A}" destId="{53821BC3-4254-4369-93C8-65AF0D06A45C}" srcOrd="0" destOrd="0" presId="urn:microsoft.com/office/officeart/2005/8/layout/chevron2"/>
    <dgm:cxn modelId="{34905E77-DBD9-441D-98F8-C8322230ACC6}" type="presOf" srcId="{54310012-5CCE-4C00-89F7-59EE6ADE0DF0}" destId="{29301433-A5FD-4BA6-B4E7-90F6C9EB79C4}" srcOrd="0" destOrd="0" presId="urn:microsoft.com/office/officeart/2005/8/layout/chevron2"/>
    <dgm:cxn modelId="{347DAFBD-6394-45AE-BBFA-23F0E53C48E1}" type="presOf" srcId="{2B062CDA-825F-4199-93D6-B984F39F0DAA}" destId="{680841F4-A747-416B-B0E4-9B37E5B64A02}" srcOrd="0" destOrd="0" presId="urn:microsoft.com/office/officeart/2005/8/layout/chevron2"/>
    <dgm:cxn modelId="{EAB43541-DC59-414E-8368-FA4DE735B6B8}" srcId="{52DD8554-E7F9-4311-A232-D04F2CFB1F50}" destId="{54310012-5CCE-4C00-89F7-59EE6ADE0DF0}" srcOrd="0" destOrd="0" parTransId="{CCBE005B-CEC4-4EEC-9056-9723A3606991}" sibTransId="{5396A3DB-15F3-4ACD-AF6E-1FF997CC944D}"/>
    <dgm:cxn modelId="{F044E364-A2D5-4B87-8E99-A9EDBE729C8B}" srcId="{10B61E38-14A1-4484-AD21-D7A52AE3A8B0}" destId="{A253FE1A-A99F-4D0F-A866-5D602CAB1DD7}" srcOrd="0" destOrd="0" parTransId="{550DBB84-3F86-475D-B1F6-F8C9694C466B}" sibTransId="{043DDE43-4F4C-45DD-9218-AF45C36CC3D9}"/>
    <dgm:cxn modelId="{D3B5AA4C-66CB-45D5-B821-CF62E9DE7CB8}" srcId="{2B062CDA-825F-4199-93D6-B984F39F0DAA}" destId="{B022F7BB-422D-4B78-A4F7-B6BDDA81BD98}" srcOrd="2" destOrd="0" parTransId="{7410F41C-B301-4A90-99D1-4F9DA7C2CF45}" sibTransId="{C1943403-DC38-42A9-A7CA-9DBE6E3BC8C9}"/>
    <dgm:cxn modelId="{CFD54BCA-778E-41BB-A08C-00D024123BD2}" type="presOf" srcId="{52DD8554-E7F9-4311-A232-D04F2CFB1F50}" destId="{9B9DA173-3B8B-458F-88F5-36A606701F36}" srcOrd="0" destOrd="0" presId="urn:microsoft.com/office/officeart/2005/8/layout/chevron2"/>
    <dgm:cxn modelId="{A206381F-00C4-445E-87B7-B2A5B208BD23}" srcId="{B022F7BB-422D-4B78-A4F7-B6BDDA81BD98}" destId="{7535E6F8-E8F1-42BF-B1CC-CFEC97DAF88A}" srcOrd="0" destOrd="0" parTransId="{E9AF57DF-59C6-426D-B0A5-0B324A1B80A6}" sibTransId="{527785FF-30D5-4EE5-A25D-27BF844B5A1C}"/>
    <dgm:cxn modelId="{4AF4FB8F-17A7-48FB-A60F-657DC8E455AE}" type="presOf" srcId="{A253FE1A-A99F-4D0F-A866-5D602CAB1DD7}" destId="{23940B65-ACA1-492E-9BDF-2B3588C244EB}" srcOrd="0" destOrd="0" presId="urn:microsoft.com/office/officeart/2005/8/layout/chevron2"/>
    <dgm:cxn modelId="{3AE7DC95-D029-47F4-9C33-FCD08D0E7916}" type="presOf" srcId="{B022F7BB-422D-4B78-A4F7-B6BDDA81BD98}" destId="{F0354E47-1224-4620-AAF5-BCAC21CACACB}" srcOrd="0" destOrd="0" presId="urn:microsoft.com/office/officeart/2005/8/layout/chevron2"/>
    <dgm:cxn modelId="{D599BC85-5BD9-4BB2-AA26-AC8B42F2E2BA}" srcId="{2B062CDA-825F-4199-93D6-B984F39F0DAA}" destId="{52DD8554-E7F9-4311-A232-D04F2CFB1F50}" srcOrd="0" destOrd="0" parTransId="{962ECA46-4B74-4905-A725-0A2C5510A8C9}" sibTransId="{E96E6E5B-C687-437C-9E69-4E95111B866A}"/>
    <dgm:cxn modelId="{B9E1AB68-20CB-425D-B2A2-45310B5CD51C}" type="presOf" srcId="{10B61E38-14A1-4484-AD21-D7A52AE3A8B0}" destId="{CEDA89CC-FA9A-47E8-8467-2E15AC19B245}" srcOrd="0" destOrd="0" presId="urn:microsoft.com/office/officeart/2005/8/layout/chevron2"/>
    <dgm:cxn modelId="{188D81EF-CC69-4DDF-AE46-43091FD9DCEA}" type="presParOf" srcId="{680841F4-A747-416B-B0E4-9B37E5B64A02}" destId="{47673B3D-9B72-4A83-A07C-064AA5A5373C}" srcOrd="0" destOrd="0" presId="urn:microsoft.com/office/officeart/2005/8/layout/chevron2"/>
    <dgm:cxn modelId="{A72B4B3A-2B11-49E8-9697-F8F8B133111A}" type="presParOf" srcId="{47673B3D-9B72-4A83-A07C-064AA5A5373C}" destId="{9B9DA173-3B8B-458F-88F5-36A606701F36}" srcOrd="0" destOrd="0" presId="urn:microsoft.com/office/officeart/2005/8/layout/chevron2"/>
    <dgm:cxn modelId="{16A26AF1-F578-4A72-9F61-326E59EA1697}" type="presParOf" srcId="{47673B3D-9B72-4A83-A07C-064AA5A5373C}" destId="{29301433-A5FD-4BA6-B4E7-90F6C9EB79C4}" srcOrd="1" destOrd="0" presId="urn:microsoft.com/office/officeart/2005/8/layout/chevron2"/>
    <dgm:cxn modelId="{D167DD18-B02F-4109-909F-F950E8D83EF6}" type="presParOf" srcId="{680841F4-A747-416B-B0E4-9B37E5B64A02}" destId="{6F315C86-D118-4EEF-A6D9-9A9C29216656}" srcOrd="1" destOrd="0" presId="urn:microsoft.com/office/officeart/2005/8/layout/chevron2"/>
    <dgm:cxn modelId="{804C71CA-20A5-4B9D-8AAA-FF4C4B53ACD1}" type="presParOf" srcId="{680841F4-A747-416B-B0E4-9B37E5B64A02}" destId="{571A91E5-A0F0-4192-9123-BCDED312866C}" srcOrd="2" destOrd="0" presId="urn:microsoft.com/office/officeart/2005/8/layout/chevron2"/>
    <dgm:cxn modelId="{6D3B5785-635B-4116-8FBA-0F972133444C}" type="presParOf" srcId="{571A91E5-A0F0-4192-9123-BCDED312866C}" destId="{CEDA89CC-FA9A-47E8-8467-2E15AC19B245}" srcOrd="0" destOrd="0" presId="urn:microsoft.com/office/officeart/2005/8/layout/chevron2"/>
    <dgm:cxn modelId="{F8733CBA-68E9-4D72-8171-7EB6C328C235}" type="presParOf" srcId="{571A91E5-A0F0-4192-9123-BCDED312866C}" destId="{23940B65-ACA1-492E-9BDF-2B3588C244EB}" srcOrd="1" destOrd="0" presId="urn:microsoft.com/office/officeart/2005/8/layout/chevron2"/>
    <dgm:cxn modelId="{0D5F8346-8E9B-4AE5-A38F-A4703BD7FD1A}" type="presParOf" srcId="{680841F4-A747-416B-B0E4-9B37E5B64A02}" destId="{9B293782-E888-4763-9771-966B5D29CE3A}" srcOrd="3" destOrd="0" presId="urn:microsoft.com/office/officeart/2005/8/layout/chevron2"/>
    <dgm:cxn modelId="{A7365006-E2C2-4537-AA24-4EBFACF6A16B}" type="presParOf" srcId="{680841F4-A747-416B-B0E4-9B37E5B64A02}" destId="{025EC505-6F69-4A19-A0D0-CC01AAAF6EA9}" srcOrd="4" destOrd="0" presId="urn:microsoft.com/office/officeart/2005/8/layout/chevron2"/>
    <dgm:cxn modelId="{3FABDA91-C655-47AB-9FE0-D1276D606130}" type="presParOf" srcId="{025EC505-6F69-4A19-A0D0-CC01AAAF6EA9}" destId="{F0354E47-1224-4620-AAF5-BCAC21CACACB}" srcOrd="0" destOrd="0" presId="urn:microsoft.com/office/officeart/2005/8/layout/chevron2"/>
    <dgm:cxn modelId="{F24FC20F-3431-415E-B685-BE603A323A83}" type="presParOf" srcId="{025EC505-6F69-4A19-A0D0-CC01AAAF6EA9}" destId="{53821BC3-4254-4369-93C8-65AF0D06A45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FC7DF-B7C4-4437-9C0C-B5DC8B990602}">
      <dsp:nvSpPr>
        <dsp:cNvPr id="0" name=""/>
        <dsp:cNvSpPr/>
      </dsp:nvSpPr>
      <dsp:spPr>
        <a:xfrm rot="16200000">
          <a:off x="317" y="739382"/>
          <a:ext cx="3633802" cy="3633802"/>
        </a:xfrm>
        <a:prstGeom prst="upArrow">
          <a:avLst>
            <a:gd name="adj1" fmla="val 50000"/>
            <a:gd name="adj2" fmla="val 35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MX" sz="3200" kern="1200" dirty="0" smtClean="0"/>
            <a:t>Compensatorio</a:t>
          </a:r>
          <a:endParaRPr lang="es-MX" sz="3200" kern="1200" dirty="0"/>
        </a:p>
      </dsp:txBody>
      <dsp:txXfrm rot="5400000">
        <a:off x="636232" y="1647832"/>
        <a:ext cx="2997887" cy="1816901"/>
      </dsp:txXfrm>
    </dsp:sp>
    <dsp:sp modelId="{0960DD71-AE2F-461A-B1A7-CC969AB262E5}">
      <dsp:nvSpPr>
        <dsp:cNvPr id="0" name=""/>
        <dsp:cNvSpPr/>
      </dsp:nvSpPr>
      <dsp:spPr>
        <a:xfrm rot="5400000">
          <a:off x="3998728" y="739382"/>
          <a:ext cx="3633802" cy="3633802"/>
        </a:xfrm>
        <a:prstGeom prst="upArrow">
          <a:avLst>
            <a:gd name="adj1" fmla="val 50000"/>
            <a:gd name="adj2" fmla="val 35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MX" sz="3200" kern="1200" dirty="0" smtClean="0"/>
            <a:t>Resarcitorio</a:t>
          </a:r>
          <a:endParaRPr lang="es-MX" sz="3200" kern="1200" dirty="0"/>
        </a:p>
      </dsp:txBody>
      <dsp:txXfrm rot="-5400000">
        <a:off x="3998728" y="1647833"/>
        <a:ext cx="2997887" cy="18169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DA173-3B8B-458F-88F5-36A606701F36}">
      <dsp:nvSpPr>
        <dsp:cNvPr id="0" name=""/>
        <dsp:cNvSpPr/>
      </dsp:nvSpPr>
      <dsp:spPr>
        <a:xfrm rot="5400000">
          <a:off x="-210749" y="210789"/>
          <a:ext cx="1404999" cy="983499"/>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err="1" smtClean="0"/>
            <a:t>Repecos</a:t>
          </a:r>
          <a:endParaRPr lang="es-MX" sz="1800" b="1" kern="1200" dirty="0"/>
        </a:p>
      </dsp:txBody>
      <dsp:txXfrm rot="-5400000">
        <a:off x="2" y="491789"/>
        <a:ext cx="983499" cy="421500"/>
      </dsp:txXfrm>
    </dsp:sp>
    <dsp:sp modelId="{29301433-A5FD-4BA6-B4E7-90F6C9EB79C4}">
      <dsp:nvSpPr>
        <dsp:cNvPr id="0" name=""/>
        <dsp:cNvSpPr/>
      </dsp:nvSpPr>
      <dsp:spPr>
        <a:xfrm rot="5400000">
          <a:off x="4175584" y="-3192046"/>
          <a:ext cx="913249" cy="7297420"/>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MX" sz="1500" kern="1200" dirty="0" smtClean="0"/>
            <a:t>Este fondo será destinado a aquellas entidades federativas que colaboren en la administración del Régimen de Incorporación Fiscal.</a:t>
          </a:r>
          <a:endParaRPr lang="es-MX" sz="1500" kern="1200" dirty="0"/>
        </a:p>
      </dsp:txBody>
      <dsp:txXfrm rot="-5400000">
        <a:off x="983499" y="44620"/>
        <a:ext cx="7252839" cy="824087"/>
      </dsp:txXfrm>
    </dsp:sp>
    <dsp:sp modelId="{CEDA89CC-FA9A-47E8-8467-2E15AC19B245}">
      <dsp:nvSpPr>
        <dsp:cNvPr id="0" name=""/>
        <dsp:cNvSpPr/>
      </dsp:nvSpPr>
      <dsp:spPr>
        <a:xfrm rot="5400000">
          <a:off x="-210749" y="1470621"/>
          <a:ext cx="1404999" cy="983499"/>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MEH</a:t>
          </a:r>
          <a:endParaRPr lang="es-MX" sz="1800" b="1" kern="1200" dirty="0"/>
        </a:p>
      </dsp:txBody>
      <dsp:txXfrm rot="-5400000">
        <a:off x="2" y="1751621"/>
        <a:ext cx="983499" cy="421500"/>
      </dsp:txXfrm>
    </dsp:sp>
    <dsp:sp modelId="{23940B65-ACA1-492E-9BDF-2B3588C244EB}">
      <dsp:nvSpPr>
        <dsp:cNvPr id="0" name=""/>
        <dsp:cNvSpPr/>
      </dsp:nvSpPr>
      <dsp:spPr>
        <a:xfrm rot="5400000">
          <a:off x="4175584" y="-1932213"/>
          <a:ext cx="913249" cy="7297420"/>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MX" sz="1500" kern="1200" dirty="0" smtClean="0"/>
            <a:t>Se calcula como el resultado de multiplicar los ingresos petroleros aprobados en la Ley de Ingresos por un factor de 0.00051 y distribuye a los municipios litorales o fronterizos por donde materialmente se realiza la salida del país de los hidrocarburos.</a:t>
          </a:r>
          <a:endParaRPr lang="es-MX" sz="1500" kern="1200" dirty="0"/>
        </a:p>
      </dsp:txBody>
      <dsp:txXfrm rot="-5400000">
        <a:off x="983499" y="1304453"/>
        <a:ext cx="7252839" cy="824087"/>
      </dsp:txXfrm>
    </dsp:sp>
    <dsp:sp modelId="{F0354E47-1224-4620-AAF5-BCAC21CACACB}">
      <dsp:nvSpPr>
        <dsp:cNvPr id="0" name=""/>
        <dsp:cNvSpPr/>
      </dsp:nvSpPr>
      <dsp:spPr>
        <a:xfrm rot="5400000">
          <a:off x="-210749" y="2730454"/>
          <a:ext cx="1404999" cy="983499"/>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ISR</a:t>
          </a:r>
          <a:endParaRPr lang="es-MX" sz="1800" b="1" kern="1200" dirty="0"/>
        </a:p>
      </dsp:txBody>
      <dsp:txXfrm rot="-5400000">
        <a:off x="2" y="3011454"/>
        <a:ext cx="983499" cy="421500"/>
      </dsp:txXfrm>
    </dsp:sp>
    <dsp:sp modelId="{53821BC3-4254-4369-93C8-65AF0D06A45C}">
      <dsp:nvSpPr>
        <dsp:cNvPr id="0" name=""/>
        <dsp:cNvSpPr/>
      </dsp:nvSpPr>
      <dsp:spPr>
        <a:xfrm rot="5400000">
          <a:off x="4175584" y="-672380"/>
          <a:ext cx="913249" cy="7297420"/>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MX" sz="1500" kern="1200" dirty="0" smtClean="0"/>
            <a:t>Este fondo corresponde a las participaciones por el 100% de la recaudación del Impuesto sobre la Renta (ISR) que se entere a la federación por el salario del personal de las entidades federativas.</a:t>
          </a:r>
          <a:endParaRPr lang="es-MX" sz="1500" kern="1200" dirty="0"/>
        </a:p>
      </dsp:txBody>
      <dsp:txXfrm rot="-5400000">
        <a:off x="983499" y="2564286"/>
        <a:ext cx="7252839" cy="824087"/>
      </dsp:txXfrm>
    </dsp:sp>
    <dsp:sp modelId="{F756F8C5-40FB-4A9E-8E92-401A719942A0}">
      <dsp:nvSpPr>
        <dsp:cNvPr id="0" name=""/>
        <dsp:cNvSpPr/>
      </dsp:nvSpPr>
      <dsp:spPr>
        <a:xfrm rot="5400000">
          <a:off x="-210749" y="3990287"/>
          <a:ext cx="1404999" cy="983499"/>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Otros</a:t>
          </a:r>
          <a:endParaRPr lang="es-MX" sz="1800" b="1" kern="1200" dirty="0"/>
        </a:p>
      </dsp:txBody>
      <dsp:txXfrm rot="-5400000">
        <a:off x="2" y="4271287"/>
        <a:ext cx="983499" cy="421500"/>
      </dsp:txXfrm>
    </dsp:sp>
    <dsp:sp modelId="{91844D23-6FCD-45D8-959E-64F14B0E12AF}">
      <dsp:nvSpPr>
        <dsp:cNvPr id="0" name=""/>
        <dsp:cNvSpPr/>
      </dsp:nvSpPr>
      <dsp:spPr>
        <a:xfrm rot="5400000">
          <a:off x="4175584" y="587451"/>
          <a:ext cx="913249" cy="7297420"/>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MX" sz="1500" kern="1200" dirty="0" smtClean="0"/>
            <a:t>Otros Incentivos Económicos derivan de los convenios de colaboración administrativa en materia fiscal federal. El monto de estos recursos depende de que los estados firmen y ejecuten los convenios de colaboración establecidos con la federación.</a:t>
          </a:r>
          <a:endParaRPr lang="es-MX" sz="1500" kern="1200" dirty="0"/>
        </a:p>
      </dsp:txBody>
      <dsp:txXfrm rot="-5400000">
        <a:off x="983499" y="3824118"/>
        <a:ext cx="7252839" cy="8240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34ADB-A60C-4A4D-9D0F-E74B283730AA}">
      <dsp:nvSpPr>
        <dsp:cNvPr id="0" name=""/>
        <dsp:cNvSpPr/>
      </dsp:nvSpPr>
      <dsp:spPr>
        <a:xfrm>
          <a:off x="0" y="216024"/>
          <a:ext cx="6912768" cy="4320479"/>
        </a:xfrm>
        <a:prstGeom prst="swooshArrow">
          <a:avLst>
            <a:gd name="adj1" fmla="val 25000"/>
            <a:gd name="adj2" fmla="val 25000"/>
          </a:avLst>
        </a:prstGeom>
        <a:solidFill>
          <a:srgbClr val="00CC5C"/>
        </a:solidFill>
        <a:ln>
          <a:noFill/>
        </a:ln>
        <a:effectLst/>
      </dsp:spPr>
      <dsp:style>
        <a:lnRef idx="0">
          <a:scrgbClr r="0" g="0" b="0"/>
        </a:lnRef>
        <a:fillRef idx="1">
          <a:scrgbClr r="0" g="0" b="0"/>
        </a:fillRef>
        <a:effectRef idx="0">
          <a:scrgbClr r="0" g="0" b="0"/>
        </a:effectRef>
        <a:fontRef idx="minor"/>
      </dsp:style>
    </dsp:sp>
    <dsp:sp modelId="{BB53579C-3EED-439B-9658-7F8991CEB37C}">
      <dsp:nvSpPr>
        <dsp:cNvPr id="0" name=""/>
        <dsp:cNvSpPr/>
      </dsp:nvSpPr>
      <dsp:spPr>
        <a:xfrm>
          <a:off x="877921" y="3198019"/>
          <a:ext cx="179731" cy="179731"/>
        </a:xfrm>
        <a:prstGeom prst="ellipse">
          <a:avLst/>
        </a:prstGeom>
        <a:solidFill>
          <a:srgbClr val="0074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E7FB85-818C-47C7-990B-17C44C8C34BE}">
      <dsp:nvSpPr>
        <dsp:cNvPr id="0" name=""/>
        <dsp:cNvSpPr/>
      </dsp:nvSpPr>
      <dsp:spPr>
        <a:xfrm>
          <a:off x="1080115" y="3456386"/>
          <a:ext cx="1610674" cy="684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36" tIns="0" rIns="0" bIns="0" numCol="1" spcCol="1270" anchor="t" anchorCtr="0">
          <a:noAutofit/>
        </a:bodyPr>
        <a:lstStyle/>
        <a:p>
          <a:pPr lvl="0" algn="l" defTabSz="977900">
            <a:lnSpc>
              <a:spcPct val="90000"/>
            </a:lnSpc>
            <a:spcBef>
              <a:spcPct val="0"/>
            </a:spcBef>
            <a:spcAft>
              <a:spcPct val="35000"/>
            </a:spcAft>
          </a:pPr>
          <a:r>
            <a:rPr lang="es-MX" sz="2200" kern="1200" dirty="0" smtClean="0"/>
            <a:t>Fiscalización</a:t>
          </a:r>
          <a:endParaRPr lang="es-MX" sz="2200" kern="1200" dirty="0"/>
        </a:p>
      </dsp:txBody>
      <dsp:txXfrm>
        <a:off x="1080115" y="3456386"/>
        <a:ext cx="1610674" cy="684317"/>
      </dsp:txXfrm>
    </dsp:sp>
    <dsp:sp modelId="{015DEF3D-0F2F-4956-8BE9-B0CDAD77C8A6}">
      <dsp:nvSpPr>
        <dsp:cNvPr id="0" name=""/>
        <dsp:cNvSpPr/>
      </dsp:nvSpPr>
      <dsp:spPr>
        <a:xfrm>
          <a:off x="2464401" y="2023712"/>
          <a:ext cx="324900" cy="324900"/>
        </a:xfrm>
        <a:prstGeom prst="ellipse">
          <a:avLst/>
        </a:prstGeom>
        <a:solidFill>
          <a:srgbClr val="0074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89615E-15E4-49CB-8CD6-07A21D517EE7}">
      <dsp:nvSpPr>
        <dsp:cNvPr id="0" name=""/>
        <dsp:cNvSpPr/>
      </dsp:nvSpPr>
      <dsp:spPr>
        <a:xfrm>
          <a:off x="2558166" y="2621222"/>
          <a:ext cx="1659064" cy="1132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58" tIns="0" rIns="0" bIns="0" numCol="1" spcCol="1270" anchor="t" anchorCtr="0">
          <a:noAutofit/>
        </a:bodyPr>
        <a:lstStyle/>
        <a:p>
          <a:pPr lvl="0" algn="l" defTabSz="977900">
            <a:lnSpc>
              <a:spcPct val="90000"/>
            </a:lnSpc>
            <a:spcBef>
              <a:spcPct val="0"/>
            </a:spcBef>
            <a:spcAft>
              <a:spcPct val="35000"/>
            </a:spcAft>
          </a:pPr>
          <a:r>
            <a:rPr lang="es-ES" sz="2200" kern="1200" dirty="0" smtClean="0"/>
            <a:t>Esfuerzo recaudatorio </a:t>
          </a:r>
          <a:endParaRPr lang="es-MX" sz="2200" kern="1200" dirty="0"/>
        </a:p>
      </dsp:txBody>
      <dsp:txXfrm>
        <a:off x="2558166" y="2621222"/>
        <a:ext cx="1659064" cy="1132793"/>
      </dsp:txXfrm>
    </dsp:sp>
    <dsp:sp modelId="{76DF26D9-2CC6-42FE-87A5-DA388552A7CA}">
      <dsp:nvSpPr>
        <dsp:cNvPr id="0" name=""/>
        <dsp:cNvSpPr/>
      </dsp:nvSpPr>
      <dsp:spPr>
        <a:xfrm>
          <a:off x="4372325" y="1309105"/>
          <a:ext cx="449329" cy="449329"/>
        </a:xfrm>
        <a:prstGeom prst="ellipse">
          <a:avLst/>
        </a:prstGeom>
        <a:solidFill>
          <a:srgbClr val="0074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33B649-4CD6-4B0A-B0EB-56F9FBD0E27C}">
      <dsp:nvSpPr>
        <dsp:cNvPr id="0" name=""/>
        <dsp:cNvSpPr/>
      </dsp:nvSpPr>
      <dsp:spPr>
        <a:xfrm>
          <a:off x="4176467" y="2232251"/>
          <a:ext cx="1659064" cy="716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091" tIns="0" rIns="0" bIns="0" numCol="1" spcCol="1270" anchor="t" anchorCtr="0">
          <a:noAutofit/>
        </a:bodyPr>
        <a:lstStyle/>
        <a:p>
          <a:pPr lvl="0" algn="l" defTabSz="977900">
            <a:lnSpc>
              <a:spcPct val="90000"/>
            </a:lnSpc>
            <a:spcBef>
              <a:spcPct val="0"/>
            </a:spcBef>
            <a:spcAft>
              <a:spcPct val="35000"/>
            </a:spcAft>
          </a:pPr>
          <a:r>
            <a:rPr lang="es-ES" sz="2200" kern="1200" dirty="0" smtClean="0"/>
            <a:t>Crecimiento económico</a:t>
          </a:r>
          <a:endParaRPr lang="es-MX" sz="2200" kern="1200" dirty="0"/>
        </a:p>
      </dsp:txBody>
      <dsp:txXfrm>
        <a:off x="4176467" y="2232251"/>
        <a:ext cx="1659064" cy="7163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DA173-3B8B-458F-88F5-36A606701F36}">
      <dsp:nvSpPr>
        <dsp:cNvPr id="0" name=""/>
        <dsp:cNvSpPr/>
      </dsp:nvSpPr>
      <dsp:spPr>
        <a:xfrm rot="5400000">
          <a:off x="-278341" y="278936"/>
          <a:ext cx="1855612" cy="1298928"/>
        </a:xfrm>
        <a:prstGeom prst="chevron">
          <a:avLst/>
        </a:prstGeom>
        <a:solidFill>
          <a:schemeClr val="tx2">
            <a:lumMod val="75000"/>
            <a:lumOff val="25000"/>
          </a:schemeClr>
        </a:solidFill>
        <a:ln w="25400" cap="flat" cmpd="sng" algn="ctr">
          <a:solidFill>
            <a:schemeClr val="tx2">
              <a:lumMod val="75000"/>
              <a:lumOff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FONE</a:t>
          </a:r>
          <a:endParaRPr lang="es-MX" sz="1800" b="1" kern="1200" dirty="0"/>
        </a:p>
      </dsp:txBody>
      <dsp:txXfrm rot="-5400000">
        <a:off x="1" y="650058"/>
        <a:ext cx="1298928" cy="556684"/>
      </dsp:txXfrm>
    </dsp:sp>
    <dsp:sp modelId="{29301433-A5FD-4BA6-B4E7-90F6C9EB79C4}">
      <dsp:nvSpPr>
        <dsp:cNvPr id="0" name=""/>
        <dsp:cNvSpPr/>
      </dsp:nvSpPr>
      <dsp:spPr>
        <a:xfrm rot="5400000">
          <a:off x="4186850" y="-2887326"/>
          <a:ext cx="1206148" cy="6981991"/>
        </a:xfrm>
        <a:prstGeom prst="round2SameRect">
          <a:avLst/>
        </a:prstGeom>
        <a:solidFill>
          <a:schemeClr val="lt1">
            <a:alpha val="90000"/>
            <a:hueOff val="0"/>
            <a:satOff val="0"/>
            <a:lumOff val="0"/>
            <a:alphaOff val="0"/>
          </a:schemeClr>
        </a:solidFill>
        <a:ln w="25400" cap="flat" cmpd="sng" algn="ctr">
          <a:solidFill>
            <a:schemeClr val="tx2">
              <a:lumMod val="75000"/>
              <a:lumOff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MX" sz="2300" kern="1200" dirty="0" smtClean="0"/>
            <a:t>Prestación de los servicios de Educación Básica y Normal, Formación de maestros , Actualización y capacitación.</a:t>
          </a:r>
          <a:endParaRPr lang="es-MX" sz="2300" kern="1200" dirty="0"/>
        </a:p>
      </dsp:txBody>
      <dsp:txXfrm rot="-5400000">
        <a:off x="1298929" y="59474"/>
        <a:ext cx="6923112" cy="1088390"/>
      </dsp:txXfrm>
    </dsp:sp>
    <dsp:sp modelId="{CEDA89CC-FA9A-47E8-8467-2E15AC19B245}">
      <dsp:nvSpPr>
        <dsp:cNvPr id="0" name=""/>
        <dsp:cNvSpPr/>
      </dsp:nvSpPr>
      <dsp:spPr>
        <a:xfrm rot="5400000">
          <a:off x="-278341" y="1942823"/>
          <a:ext cx="1855612" cy="1298928"/>
        </a:xfrm>
        <a:prstGeom prst="chevron">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FAETA</a:t>
          </a:r>
          <a:endParaRPr lang="es-MX" sz="1800" b="1" kern="1200" dirty="0"/>
        </a:p>
      </dsp:txBody>
      <dsp:txXfrm rot="-5400000">
        <a:off x="1" y="2313945"/>
        <a:ext cx="1298928" cy="556684"/>
      </dsp:txXfrm>
    </dsp:sp>
    <dsp:sp modelId="{23940B65-ACA1-492E-9BDF-2B3588C244EB}">
      <dsp:nvSpPr>
        <dsp:cNvPr id="0" name=""/>
        <dsp:cNvSpPr/>
      </dsp:nvSpPr>
      <dsp:spPr>
        <a:xfrm rot="5400000">
          <a:off x="4186850" y="-1223439"/>
          <a:ext cx="1206148" cy="6981991"/>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MX" sz="2300" kern="1200" dirty="0" smtClean="0"/>
            <a:t>Prestación los servicios y Transferencia de recursos humanos, materiales y financieros a los sistemas de Educación Tecnológica y de Adultos. </a:t>
          </a:r>
          <a:endParaRPr lang="es-MX" sz="2300" kern="1200" dirty="0"/>
        </a:p>
      </dsp:txBody>
      <dsp:txXfrm rot="-5400000">
        <a:off x="1298929" y="1723361"/>
        <a:ext cx="6923112" cy="1088390"/>
      </dsp:txXfrm>
    </dsp:sp>
    <dsp:sp modelId="{F0354E47-1224-4620-AAF5-BCAC21CACACB}">
      <dsp:nvSpPr>
        <dsp:cNvPr id="0" name=""/>
        <dsp:cNvSpPr/>
      </dsp:nvSpPr>
      <dsp:spPr>
        <a:xfrm rot="5400000">
          <a:off x="-278341" y="3606710"/>
          <a:ext cx="1855612" cy="1298928"/>
        </a:xfrm>
        <a:prstGeom prst="chevron">
          <a:avLst/>
        </a:prstGeom>
        <a:solidFill>
          <a:srgbClr val="817E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Ramo 25</a:t>
          </a:r>
          <a:endParaRPr lang="es-MX" sz="1800" b="1" kern="1200" dirty="0"/>
        </a:p>
      </dsp:txBody>
      <dsp:txXfrm rot="-5400000">
        <a:off x="1" y="3977832"/>
        <a:ext cx="1298928" cy="556684"/>
      </dsp:txXfrm>
    </dsp:sp>
    <dsp:sp modelId="{53821BC3-4254-4369-93C8-65AF0D06A45C}">
      <dsp:nvSpPr>
        <dsp:cNvPr id="0" name=""/>
        <dsp:cNvSpPr/>
      </dsp:nvSpPr>
      <dsp:spPr>
        <a:xfrm rot="5400000">
          <a:off x="4186850" y="440447"/>
          <a:ext cx="1206148" cy="6981991"/>
        </a:xfrm>
        <a:prstGeom prst="round2SameRect">
          <a:avLst/>
        </a:prstGeom>
        <a:solidFill>
          <a:schemeClr val="lt1">
            <a:alpha val="90000"/>
            <a:hueOff val="0"/>
            <a:satOff val="0"/>
            <a:lumOff val="0"/>
            <a:alphaOff val="0"/>
          </a:schemeClr>
        </a:solidFill>
        <a:ln w="25400" cap="flat" cmpd="sng" algn="ctr">
          <a:solidFill>
            <a:srgbClr val="9E9A00"/>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MX" sz="2300" kern="1200" dirty="0" smtClean="0"/>
            <a:t>Fortalecimiento del FAEB y del FAETA para los Estados; </a:t>
          </a:r>
          <a:endParaRPr lang="es-MX" sz="2300" kern="1200" dirty="0"/>
        </a:p>
        <a:p>
          <a:pPr marL="228600" lvl="1" indent="-228600" algn="l" defTabSz="1022350">
            <a:lnSpc>
              <a:spcPct val="90000"/>
            </a:lnSpc>
            <a:spcBef>
              <a:spcPct val="0"/>
            </a:spcBef>
            <a:spcAft>
              <a:spcPct val="15000"/>
            </a:spcAft>
            <a:buChar char="••"/>
          </a:pPr>
          <a:r>
            <a:rPr lang="es-MX" sz="2300" kern="1200" dirty="0" smtClean="0"/>
            <a:t>Recursos para el Sistemas de Educación Básica, Normal y Tecnológica del Distrito Federal.</a:t>
          </a:r>
          <a:endParaRPr lang="es-MX" sz="2300" kern="1200" dirty="0"/>
        </a:p>
      </dsp:txBody>
      <dsp:txXfrm rot="-5400000">
        <a:off x="1298929" y="3387248"/>
        <a:ext cx="6923112" cy="10883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DA173-3B8B-458F-88F5-36A606701F36}">
      <dsp:nvSpPr>
        <dsp:cNvPr id="0" name=""/>
        <dsp:cNvSpPr/>
      </dsp:nvSpPr>
      <dsp:spPr>
        <a:xfrm rot="5400000">
          <a:off x="-259228" y="259228"/>
          <a:ext cx="1728192" cy="1209734"/>
        </a:xfrm>
        <a:prstGeom prst="chevron">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FASSA</a:t>
          </a:r>
          <a:endParaRPr lang="es-MX" sz="1800" b="1" kern="1200" dirty="0"/>
        </a:p>
      </dsp:txBody>
      <dsp:txXfrm rot="-5400000">
        <a:off x="1" y="604866"/>
        <a:ext cx="1209734" cy="518458"/>
      </dsp:txXfrm>
    </dsp:sp>
    <dsp:sp modelId="{29301433-A5FD-4BA6-B4E7-90F6C9EB79C4}">
      <dsp:nvSpPr>
        <dsp:cNvPr id="0" name=""/>
        <dsp:cNvSpPr/>
      </dsp:nvSpPr>
      <dsp:spPr>
        <a:xfrm rot="5400000">
          <a:off x="4183664" y="-2973930"/>
          <a:ext cx="1123324" cy="7071185"/>
        </a:xfrm>
        <a:prstGeom prst="round2SameRect">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MX" sz="2300" kern="1200" dirty="0" smtClean="0"/>
            <a:t>Prestación de los servicios de salubridad; Consolidación Sistema Nacional de Salud; Organizar y desarrollar sistemas estatales de salud; Programas locales de salud.</a:t>
          </a:r>
          <a:endParaRPr lang="es-MX" sz="2300" kern="1200" dirty="0"/>
        </a:p>
      </dsp:txBody>
      <dsp:txXfrm rot="-5400000">
        <a:off x="1209734" y="54836"/>
        <a:ext cx="7016349" cy="101365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DA173-3B8B-458F-88F5-36A606701F36}">
      <dsp:nvSpPr>
        <dsp:cNvPr id="0" name=""/>
        <dsp:cNvSpPr/>
      </dsp:nvSpPr>
      <dsp:spPr>
        <a:xfrm rot="5400000">
          <a:off x="-259228" y="259228"/>
          <a:ext cx="1728192" cy="1209734"/>
        </a:xfrm>
        <a:prstGeom prst="chevron">
          <a:avLst/>
        </a:prstGeom>
        <a:solidFill>
          <a:schemeClr val="tx2">
            <a:lumMod val="75000"/>
            <a:lumOff val="25000"/>
          </a:schemeClr>
        </a:solidFill>
        <a:ln w="25400" cap="flat" cmpd="sng" algn="ctr">
          <a:solidFill>
            <a:schemeClr val="tx2">
              <a:lumMod val="75000"/>
              <a:lumOff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FASP</a:t>
          </a:r>
          <a:endParaRPr lang="es-MX" sz="1800" b="1" kern="1200" dirty="0"/>
        </a:p>
      </dsp:txBody>
      <dsp:txXfrm rot="-5400000">
        <a:off x="1" y="604866"/>
        <a:ext cx="1209734" cy="518458"/>
      </dsp:txXfrm>
    </dsp:sp>
    <dsp:sp modelId="{29301433-A5FD-4BA6-B4E7-90F6C9EB79C4}">
      <dsp:nvSpPr>
        <dsp:cNvPr id="0" name=""/>
        <dsp:cNvSpPr/>
      </dsp:nvSpPr>
      <dsp:spPr>
        <a:xfrm rot="5400000">
          <a:off x="4183664" y="-2973930"/>
          <a:ext cx="1123324" cy="7071185"/>
        </a:xfrm>
        <a:prstGeom prst="round2SameRect">
          <a:avLst/>
        </a:prstGeom>
        <a:solidFill>
          <a:schemeClr val="lt1">
            <a:alpha val="90000"/>
            <a:hueOff val="0"/>
            <a:satOff val="0"/>
            <a:lumOff val="0"/>
            <a:alphaOff val="0"/>
          </a:schemeClr>
        </a:solidFill>
        <a:ln w="25400" cap="flat" cmpd="sng" algn="ctr">
          <a:solidFill>
            <a:schemeClr val="tx2">
              <a:lumMod val="75000"/>
              <a:lumOff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MX" sz="2100" kern="1200" dirty="0" smtClean="0"/>
            <a:t>Reclutamiento, formación, selección, evaluación, equipamiento y depuración de la policía; Percepciones extraordinarias; Seguimiento y evaluación de los programas.</a:t>
          </a:r>
          <a:endParaRPr lang="es-MX" sz="2100" kern="1200" dirty="0"/>
        </a:p>
      </dsp:txBody>
      <dsp:txXfrm rot="-5400000">
        <a:off x="1209734" y="54836"/>
        <a:ext cx="7016349" cy="10136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DA173-3B8B-458F-88F5-36A606701F36}">
      <dsp:nvSpPr>
        <dsp:cNvPr id="0" name=""/>
        <dsp:cNvSpPr/>
      </dsp:nvSpPr>
      <dsp:spPr>
        <a:xfrm rot="5400000">
          <a:off x="-259228" y="259228"/>
          <a:ext cx="1728192" cy="1209734"/>
        </a:xfrm>
        <a:prstGeom prst="chevron">
          <a:avLst/>
        </a:prstGeom>
        <a:solidFill>
          <a:srgbClr val="7030A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FAIS</a:t>
          </a:r>
          <a:endParaRPr lang="es-MX" sz="1800" b="1" kern="1200" dirty="0"/>
        </a:p>
      </dsp:txBody>
      <dsp:txXfrm rot="-5400000">
        <a:off x="1" y="604866"/>
        <a:ext cx="1209734" cy="518458"/>
      </dsp:txXfrm>
    </dsp:sp>
    <dsp:sp modelId="{29301433-A5FD-4BA6-B4E7-90F6C9EB79C4}">
      <dsp:nvSpPr>
        <dsp:cNvPr id="0" name=""/>
        <dsp:cNvSpPr/>
      </dsp:nvSpPr>
      <dsp:spPr>
        <a:xfrm rot="5400000">
          <a:off x="4183664" y="-2973930"/>
          <a:ext cx="1123324" cy="7071185"/>
        </a:xfrm>
        <a:prstGeom prst="round2Same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MX" sz="1900" kern="1200" dirty="0" smtClean="0"/>
            <a:t>Financiamiento de obras, acciones sociales básicas y a inversiones que beneficien directamente a sectores de su población que se encuentren en condiciones de rezago social y pobreza extrema.</a:t>
          </a:r>
          <a:endParaRPr lang="es-MX" sz="1900" kern="1200" dirty="0"/>
        </a:p>
      </dsp:txBody>
      <dsp:txXfrm rot="-5400000">
        <a:off x="1209734" y="54836"/>
        <a:ext cx="7016349" cy="10136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DA173-3B8B-458F-88F5-36A606701F36}">
      <dsp:nvSpPr>
        <dsp:cNvPr id="0" name=""/>
        <dsp:cNvSpPr/>
      </dsp:nvSpPr>
      <dsp:spPr>
        <a:xfrm rot="5400000">
          <a:off x="-259228" y="259228"/>
          <a:ext cx="1728192" cy="1209734"/>
        </a:xfrm>
        <a:prstGeom prst="chevron">
          <a:avLst/>
        </a:prstGeom>
        <a:solidFill>
          <a:srgbClr val="002060"/>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FAM</a:t>
          </a:r>
          <a:endParaRPr lang="es-MX" sz="1800" b="1" kern="1200" dirty="0"/>
        </a:p>
      </dsp:txBody>
      <dsp:txXfrm rot="-5400000">
        <a:off x="1" y="604866"/>
        <a:ext cx="1209734" cy="518458"/>
      </dsp:txXfrm>
    </dsp:sp>
    <dsp:sp modelId="{29301433-A5FD-4BA6-B4E7-90F6C9EB79C4}">
      <dsp:nvSpPr>
        <dsp:cNvPr id="0" name=""/>
        <dsp:cNvSpPr/>
      </dsp:nvSpPr>
      <dsp:spPr>
        <a:xfrm rot="5400000">
          <a:off x="4183664" y="-2973930"/>
          <a:ext cx="1123324" cy="7071185"/>
        </a:xfrm>
        <a:prstGeom prst="round2SameRect">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MX" sz="2100" kern="1200" dirty="0" smtClean="0"/>
            <a:t>Otorgamiento de desayunos escolares, Apoyos alimentarios y de asistencia social; Apoyos a la población en desamparo; Infraestructura educativa básica, media superior y superior.</a:t>
          </a:r>
          <a:endParaRPr lang="es-MX" sz="2100" kern="1200" dirty="0"/>
        </a:p>
      </dsp:txBody>
      <dsp:txXfrm rot="-5400000">
        <a:off x="1209734" y="54836"/>
        <a:ext cx="7016349" cy="101365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DA173-3B8B-458F-88F5-36A606701F36}">
      <dsp:nvSpPr>
        <dsp:cNvPr id="0" name=""/>
        <dsp:cNvSpPr/>
      </dsp:nvSpPr>
      <dsp:spPr>
        <a:xfrm rot="5400000">
          <a:off x="-259228" y="259228"/>
          <a:ext cx="1728192" cy="1209734"/>
        </a:xfrm>
        <a:prstGeom prst="chevron">
          <a:avLst/>
        </a:prstGeom>
        <a:solidFill>
          <a:srgbClr val="00642D"/>
        </a:solidFill>
        <a:ln w="25400" cap="flat" cmpd="sng" algn="ctr">
          <a:solidFill>
            <a:srgbClr val="00642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FORTAMUN</a:t>
          </a:r>
          <a:endParaRPr lang="es-MX" sz="1800" b="1" kern="1200" dirty="0"/>
        </a:p>
      </dsp:txBody>
      <dsp:txXfrm rot="-5400000">
        <a:off x="1" y="604866"/>
        <a:ext cx="1209734" cy="518458"/>
      </dsp:txXfrm>
    </dsp:sp>
    <dsp:sp modelId="{29301433-A5FD-4BA6-B4E7-90F6C9EB79C4}">
      <dsp:nvSpPr>
        <dsp:cNvPr id="0" name=""/>
        <dsp:cNvSpPr/>
      </dsp:nvSpPr>
      <dsp:spPr>
        <a:xfrm rot="5400000">
          <a:off x="4183664" y="-2973930"/>
          <a:ext cx="1123324" cy="7071185"/>
        </a:xfrm>
        <a:prstGeom prst="round2SameRect">
          <a:avLst/>
        </a:prstGeom>
        <a:solidFill>
          <a:schemeClr val="lt1">
            <a:alpha val="90000"/>
            <a:hueOff val="0"/>
            <a:satOff val="0"/>
            <a:lumOff val="0"/>
            <a:alphaOff val="0"/>
          </a:schemeClr>
        </a:solidFill>
        <a:ln w="25400" cap="flat" cmpd="sng" algn="ctr">
          <a:solidFill>
            <a:srgbClr val="00642D"/>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MX" sz="1900" kern="1200" dirty="0" smtClean="0"/>
            <a:t>El 100% es para los municipios se destina al cumplimiento de obligaciones financieras; Pago de derechos y aprovechamientos por concepto de agua; Seguridad pública municipal; y pago de deuda.</a:t>
          </a:r>
          <a:endParaRPr lang="es-MX" sz="1900" kern="1200" dirty="0"/>
        </a:p>
      </dsp:txBody>
      <dsp:txXfrm rot="-5400000">
        <a:off x="1209734" y="54836"/>
        <a:ext cx="7016349" cy="101365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DA173-3B8B-458F-88F5-36A606701F36}">
      <dsp:nvSpPr>
        <dsp:cNvPr id="0" name=""/>
        <dsp:cNvSpPr/>
      </dsp:nvSpPr>
      <dsp:spPr>
        <a:xfrm rot="5400000">
          <a:off x="-259228" y="259228"/>
          <a:ext cx="1728192" cy="1209734"/>
        </a:xfrm>
        <a:prstGeom prst="chevron">
          <a:avLst/>
        </a:prstGeom>
        <a:solidFill>
          <a:srgbClr val="7030A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FAFEF</a:t>
          </a:r>
          <a:endParaRPr lang="es-MX" sz="1800" b="1" kern="1200" dirty="0"/>
        </a:p>
      </dsp:txBody>
      <dsp:txXfrm rot="-5400000">
        <a:off x="1" y="604866"/>
        <a:ext cx="1209734" cy="518458"/>
      </dsp:txXfrm>
    </dsp:sp>
    <dsp:sp modelId="{29301433-A5FD-4BA6-B4E7-90F6C9EB79C4}">
      <dsp:nvSpPr>
        <dsp:cNvPr id="0" name=""/>
        <dsp:cNvSpPr/>
      </dsp:nvSpPr>
      <dsp:spPr>
        <a:xfrm rot="5400000">
          <a:off x="4183664" y="-2973930"/>
          <a:ext cx="1123324" cy="7071185"/>
        </a:xfrm>
        <a:prstGeom prst="round2Same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MX" sz="1700" kern="1200" dirty="0" smtClean="0"/>
            <a:t>Saneamiento financiero y de pensiones; Sistemas locales de protección civil y apoyo a educación pública;  Modernización de registros públicos de la propiedad y del comercio local y de los Sistemas de recaudación locales...</a:t>
          </a:r>
          <a:endParaRPr lang="es-MX" sz="1700" kern="1200" dirty="0"/>
        </a:p>
      </dsp:txBody>
      <dsp:txXfrm rot="-5400000">
        <a:off x="1209734" y="54836"/>
        <a:ext cx="7016349" cy="101365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22395-C3AA-4F7B-8BA4-5B94B80EFAC6}">
      <dsp:nvSpPr>
        <dsp:cNvPr id="0" name=""/>
        <dsp:cNvSpPr/>
      </dsp:nvSpPr>
      <dsp:spPr>
        <a:xfrm>
          <a:off x="2677" y="198021"/>
          <a:ext cx="2610852" cy="72235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kern="1200" dirty="0" smtClean="0"/>
            <a:t>Proyectos de Desarrollo Regional</a:t>
          </a:r>
          <a:endParaRPr lang="es-MX" sz="2000" kern="1200" dirty="0"/>
        </a:p>
      </dsp:txBody>
      <dsp:txXfrm>
        <a:off x="2677" y="198021"/>
        <a:ext cx="2610852" cy="722356"/>
      </dsp:txXfrm>
    </dsp:sp>
    <dsp:sp modelId="{2C6D0B3F-0E5A-4F23-9514-F78C90E87745}">
      <dsp:nvSpPr>
        <dsp:cNvPr id="0" name=""/>
        <dsp:cNvSpPr/>
      </dsp:nvSpPr>
      <dsp:spPr>
        <a:xfrm>
          <a:off x="2677" y="920378"/>
          <a:ext cx="2610852" cy="42821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MX" sz="2000" kern="1200" dirty="0" smtClean="0"/>
            <a:t>Obras para el </a:t>
          </a:r>
          <a:r>
            <a:rPr lang="es-ES_tradnl" sz="2000" kern="1200" dirty="0" smtClean="0"/>
            <a:t>desarrollo económico; proyectos de pavimentación; e infraestructura social, gubernamental, municipal, regional, de vialidad vehicular y peatonal</a:t>
          </a:r>
          <a:r>
            <a:rPr lang="es-MX" sz="2000" kern="1200" dirty="0" smtClean="0"/>
            <a:t> etc.</a:t>
          </a:r>
          <a:endParaRPr lang="es-MX" sz="2000" kern="1200" dirty="0"/>
        </a:p>
        <a:p>
          <a:pPr marL="228600" lvl="1" indent="-228600" algn="l" defTabSz="889000">
            <a:lnSpc>
              <a:spcPct val="90000"/>
            </a:lnSpc>
            <a:spcBef>
              <a:spcPct val="0"/>
            </a:spcBef>
            <a:spcAft>
              <a:spcPct val="15000"/>
            </a:spcAft>
            <a:buChar char="••"/>
          </a:pPr>
          <a:r>
            <a:rPr lang="es-MX" sz="2000" kern="1200" dirty="0" smtClean="0"/>
            <a:t>Ampliaciones otorgadas por los legisladores</a:t>
          </a:r>
          <a:endParaRPr lang="es-MX" sz="2000" kern="1200" dirty="0"/>
        </a:p>
      </dsp:txBody>
      <dsp:txXfrm>
        <a:off x="2677" y="920378"/>
        <a:ext cx="2610852" cy="4282199"/>
      </dsp:txXfrm>
    </dsp:sp>
    <dsp:sp modelId="{F34A1152-612D-4C4C-A5B0-6D712ECF5EB6}">
      <dsp:nvSpPr>
        <dsp:cNvPr id="0" name=""/>
        <dsp:cNvSpPr/>
      </dsp:nvSpPr>
      <dsp:spPr>
        <a:xfrm>
          <a:off x="2979049" y="198021"/>
          <a:ext cx="2610852" cy="72235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kern="1200" dirty="0" smtClean="0"/>
            <a:t>Fondos Metropolitanos</a:t>
          </a:r>
          <a:endParaRPr lang="es-MX" sz="2000" kern="1200" dirty="0"/>
        </a:p>
      </dsp:txBody>
      <dsp:txXfrm>
        <a:off x="2979049" y="198021"/>
        <a:ext cx="2610852" cy="722356"/>
      </dsp:txXfrm>
    </dsp:sp>
    <dsp:sp modelId="{D9E6CECB-4596-4D12-B88B-0FF66D9A1D07}">
      <dsp:nvSpPr>
        <dsp:cNvPr id="0" name=""/>
        <dsp:cNvSpPr/>
      </dsp:nvSpPr>
      <dsp:spPr>
        <a:xfrm>
          <a:off x="2979049" y="920378"/>
          <a:ext cx="2610852" cy="42821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MX" sz="2000" kern="1200" smtClean="0"/>
            <a:t>Zonas metropolitanas incluidas en el PEF</a:t>
          </a:r>
          <a:endParaRPr lang="es-MX" sz="2000" kern="1200"/>
        </a:p>
        <a:p>
          <a:pPr marL="228600" lvl="1" indent="-228600" algn="l" defTabSz="889000">
            <a:lnSpc>
              <a:spcPct val="90000"/>
            </a:lnSpc>
            <a:spcBef>
              <a:spcPct val="0"/>
            </a:spcBef>
            <a:spcAft>
              <a:spcPct val="15000"/>
            </a:spcAft>
            <a:buChar char="••"/>
          </a:pPr>
          <a:r>
            <a:rPr lang="es-MX" sz="2000" kern="1200" dirty="0" smtClean="0"/>
            <a:t>Ejecución de estudios, programas, proyectos, acciones y obras públicas de infraestructura</a:t>
          </a:r>
          <a:endParaRPr lang="es-MX" sz="2000" kern="1200" dirty="0"/>
        </a:p>
      </dsp:txBody>
      <dsp:txXfrm>
        <a:off x="2979049" y="920378"/>
        <a:ext cx="2610852" cy="4282199"/>
      </dsp:txXfrm>
    </dsp:sp>
    <dsp:sp modelId="{B8505729-3018-4F43-956F-BF605966390B}">
      <dsp:nvSpPr>
        <dsp:cNvPr id="0" name=""/>
        <dsp:cNvSpPr/>
      </dsp:nvSpPr>
      <dsp:spPr>
        <a:xfrm>
          <a:off x="5955421" y="198021"/>
          <a:ext cx="2610852" cy="72235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kern="1200" dirty="0" smtClean="0"/>
            <a:t>Fondo Regional</a:t>
          </a:r>
          <a:endParaRPr lang="es-MX" sz="2000" kern="1200" dirty="0"/>
        </a:p>
      </dsp:txBody>
      <dsp:txXfrm>
        <a:off x="5955421" y="198021"/>
        <a:ext cx="2610852" cy="722356"/>
      </dsp:txXfrm>
    </dsp:sp>
    <dsp:sp modelId="{A740D7C3-8DE0-4732-9834-B39075A88962}">
      <dsp:nvSpPr>
        <dsp:cNvPr id="0" name=""/>
        <dsp:cNvSpPr/>
      </dsp:nvSpPr>
      <dsp:spPr>
        <a:xfrm>
          <a:off x="5955421" y="920378"/>
          <a:ext cx="2610852" cy="42821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MX" sz="2000" kern="1200" smtClean="0"/>
            <a:t>10 estados con menor IDH</a:t>
          </a:r>
          <a:endParaRPr lang="es-MX" sz="2000" kern="1200" dirty="0"/>
        </a:p>
        <a:p>
          <a:pPr marL="228600" lvl="1" indent="-228600" algn="l" defTabSz="889000">
            <a:lnSpc>
              <a:spcPct val="90000"/>
            </a:lnSpc>
            <a:spcBef>
              <a:spcPct val="0"/>
            </a:spcBef>
            <a:spcAft>
              <a:spcPct val="15000"/>
            </a:spcAft>
            <a:buChar char="••"/>
          </a:pPr>
          <a:r>
            <a:rPr lang="es-MX" sz="2000" kern="1200" dirty="0" smtClean="0"/>
            <a:t>Proyectos de infraestructura y equipamiento</a:t>
          </a:r>
          <a:endParaRPr lang="es-MX" sz="2000" kern="1200" dirty="0"/>
        </a:p>
      </dsp:txBody>
      <dsp:txXfrm>
        <a:off x="5955421" y="920378"/>
        <a:ext cx="2610852" cy="4282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AD813-1BA2-4437-847E-F49EB2BB60FE}">
      <dsp:nvSpPr>
        <dsp:cNvPr id="0" name=""/>
        <dsp:cNvSpPr/>
      </dsp:nvSpPr>
      <dsp:spPr>
        <a:xfrm>
          <a:off x="2927152" y="2083403"/>
          <a:ext cx="1369575" cy="1390047"/>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b="1" kern="1200" dirty="0" smtClean="0"/>
            <a:t>Ramo 28</a:t>
          </a:r>
          <a:endParaRPr lang="es-MX" sz="2000" b="1" kern="1200" dirty="0"/>
        </a:p>
      </dsp:txBody>
      <dsp:txXfrm>
        <a:off x="3127722" y="2286971"/>
        <a:ext cx="968435" cy="982911"/>
      </dsp:txXfrm>
    </dsp:sp>
    <dsp:sp modelId="{CF2BB22A-AD64-4FEF-B2A3-12F788B9E090}">
      <dsp:nvSpPr>
        <dsp:cNvPr id="0" name=""/>
        <dsp:cNvSpPr/>
      </dsp:nvSpPr>
      <dsp:spPr>
        <a:xfrm rot="16200000">
          <a:off x="3460135" y="1554527"/>
          <a:ext cx="303610" cy="502087"/>
        </a:xfrm>
        <a:prstGeom prst="leftArrow">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a:off x="3505677" y="1700486"/>
        <a:ext cx="212527" cy="301253"/>
      </dsp:txXfrm>
    </dsp:sp>
    <dsp:sp modelId="{486AA468-0C00-4BFE-9E6F-8CEF858581C0}">
      <dsp:nvSpPr>
        <dsp:cNvPr id="0" name=""/>
        <dsp:cNvSpPr/>
      </dsp:nvSpPr>
      <dsp:spPr>
        <a:xfrm>
          <a:off x="2805537" y="-86261"/>
          <a:ext cx="1612806" cy="1596813"/>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Gasto No Programable</a:t>
          </a:r>
          <a:endParaRPr lang="es-MX" sz="1600" kern="1200" dirty="0"/>
        </a:p>
      </dsp:txBody>
      <dsp:txXfrm>
        <a:off x="3041727" y="147587"/>
        <a:ext cx="1140426" cy="1129117"/>
      </dsp:txXfrm>
    </dsp:sp>
    <dsp:sp modelId="{9E37D7D0-DB28-49D7-8D95-624DEBF96499}">
      <dsp:nvSpPr>
        <dsp:cNvPr id="0" name=""/>
        <dsp:cNvSpPr/>
      </dsp:nvSpPr>
      <dsp:spPr>
        <a:xfrm rot="21497886">
          <a:off x="4391149" y="2500837"/>
          <a:ext cx="228397" cy="502087"/>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a:off x="4391164" y="2602271"/>
        <a:ext cx="159878" cy="301253"/>
      </dsp:txXfrm>
    </dsp:sp>
    <dsp:sp modelId="{A15767DD-6383-409C-AB59-E5406380E660}">
      <dsp:nvSpPr>
        <dsp:cNvPr id="0" name=""/>
        <dsp:cNvSpPr/>
      </dsp:nvSpPr>
      <dsp:spPr>
        <a:xfrm>
          <a:off x="4726799" y="1893493"/>
          <a:ext cx="1682050" cy="165363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t>Resarcitorio</a:t>
          </a:r>
          <a:endParaRPr lang="es-MX" sz="1800" kern="1200" dirty="0"/>
        </a:p>
      </dsp:txBody>
      <dsp:txXfrm>
        <a:off x="4973130" y="2135663"/>
        <a:ext cx="1189388" cy="1169298"/>
      </dsp:txXfrm>
    </dsp:sp>
    <dsp:sp modelId="{AE525371-9987-46EA-8396-E10978713A56}">
      <dsp:nvSpPr>
        <dsp:cNvPr id="0" name=""/>
        <dsp:cNvSpPr/>
      </dsp:nvSpPr>
      <dsp:spPr>
        <a:xfrm rot="5400000">
          <a:off x="3475974" y="3471250"/>
          <a:ext cx="271932" cy="502087"/>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a:off x="3516764" y="3530877"/>
        <a:ext cx="190352" cy="301253"/>
      </dsp:txXfrm>
    </dsp:sp>
    <dsp:sp modelId="{7E0760CE-3EF3-4AD7-9504-42CAD88CA7BA}">
      <dsp:nvSpPr>
        <dsp:cNvPr id="0" name=""/>
        <dsp:cNvSpPr/>
      </dsp:nvSpPr>
      <dsp:spPr>
        <a:xfrm>
          <a:off x="2782758" y="3986530"/>
          <a:ext cx="1658363" cy="1716354"/>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t>No etiquetado</a:t>
          </a:r>
          <a:endParaRPr lang="es-MX" sz="1800" kern="1200" dirty="0"/>
        </a:p>
      </dsp:txBody>
      <dsp:txXfrm>
        <a:off x="3025620" y="4237884"/>
        <a:ext cx="1172639" cy="1213646"/>
      </dsp:txXfrm>
    </dsp:sp>
    <dsp:sp modelId="{16FF6647-2CBF-4143-8F7D-EED3E9372D10}">
      <dsp:nvSpPr>
        <dsp:cNvPr id="0" name=""/>
        <dsp:cNvSpPr/>
      </dsp:nvSpPr>
      <dsp:spPr>
        <a:xfrm rot="10908297">
          <a:off x="2568262" y="2498495"/>
          <a:ext cx="253930" cy="502087"/>
        </a:xfrm>
        <a:prstGeom prst="rightArrow">
          <a:avLst>
            <a:gd name="adj1" fmla="val 60000"/>
            <a:gd name="adj2" fmla="val 50000"/>
          </a:avLst>
        </a:prstGeom>
        <a:solidFill>
          <a:schemeClr val="tx2">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rot="10800000">
        <a:off x="2644422" y="2600112"/>
        <a:ext cx="177751" cy="301253"/>
      </dsp:txXfrm>
    </dsp:sp>
    <dsp:sp modelId="{C41FD5D8-95F6-43E1-8C51-0887034B5D16}">
      <dsp:nvSpPr>
        <dsp:cNvPr id="0" name=""/>
        <dsp:cNvSpPr/>
      </dsp:nvSpPr>
      <dsp:spPr>
        <a:xfrm>
          <a:off x="720867" y="1893535"/>
          <a:ext cx="1728213" cy="1642031"/>
        </a:xfrm>
        <a:prstGeom prst="ellipse">
          <a:avLst/>
        </a:prstGeom>
        <a:solidFill>
          <a:schemeClr val="tx2">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t>Incentivos</a:t>
          </a:r>
          <a:endParaRPr lang="es-MX" sz="1800" kern="1200" dirty="0"/>
        </a:p>
      </dsp:txBody>
      <dsp:txXfrm>
        <a:off x="973958" y="2134005"/>
        <a:ext cx="1222031" cy="116109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64C26-1BB0-4E2B-B81C-48B6AAEF9145}">
      <dsp:nvSpPr>
        <dsp:cNvPr id="0" name=""/>
        <dsp:cNvSpPr/>
      </dsp:nvSpPr>
      <dsp:spPr>
        <a:xfrm>
          <a:off x="2677" y="389665"/>
          <a:ext cx="2610852" cy="1044341"/>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kern="1200" dirty="0" smtClean="0"/>
            <a:t>Fondo para el Fortalecimiento de la Infraestructura Estatal y Municipal</a:t>
          </a:r>
        </a:p>
      </dsp:txBody>
      <dsp:txXfrm>
        <a:off x="2677" y="389665"/>
        <a:ext cx="2610852" cy="1044341"/>
      </dsp:txXfrm>
    </dsp:sp>
    <dsp:sp modelId="{C4DD2FA8-EF41-4462-8C18-23C2EDC3B15D}">
      <dsp:nvSpPr>
        <dsp:cNvPr id="0" name=""/>
        <dsp:cNvSpPr/>
      </dsp:nvSpPr>
      <dsp:spPr>
        <a:xfrm>
          <a:off x="2677" y="1434006"/>
          <a:ext cx="2610852" cy="386496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kern="1200" dirty="0" smtClean="0"/>
            <a:t>Proyectos de obra pública de pavimentación, mantenimiento de vías, drenaje y alcantarillado, alumbrado, rehabilitación de espacios educativos, culturales, deportivos, entre otros.</a:t>
          </a:r>
          <a:endParaRPr lang="es-MX" sz="1800" kern="1200" dirty="0"/>
        </a:p>
        <a:p>
          <a:pPr marL="171450" lvl="1" indent="-171450" algn="l" defTabSz="800100">
            <a:lnSpc>
              <a:spcPct val="90000"/>
            </a:lnSpc>
            <a:spcBef>
              <a:spcPct val="0"/>
            </a:spcBef>
            <a:spcAft>
              <a:spcPct val="15000"/>
            </a:spcAft>
            <a:buChar char="••"/>
          </a:pPr>
          <a:r>
            <a:rPr lang="es-MX" sz="1800" kern="1200" dirty="0" smtClean="0"/>
            <a:t>Ampliaciones otorgadas por los legisladores</a:t>
          </a:r>
          <a:endParaRPr lang="es-MX" sz="1800" kern="1200" dirty="0"/>
        </a:p>
      </dsp:txBody>
      <dsp:txXfrm>
        <a:off x="2677" y="1434006"/>
        <a:ext cx="2610852" cy="3864960"/>
      </dsp:txXfrm>
    </dsp:sp>
    <dsp:sp modelId="{30F22395-C3AA-4F7B-8BA4-5B94B80EFAC6}">
      <dsp:nvSpPr>
        <dsp:cNvPr id="0" name=""/>
        <dsp:cNvSpPr/>
      </dsp:nvSpPr>
      <dsp:spPr>
        <a:xfrm>
          <a:off x="2979049" y="389665"/>
          <a:ext cx="2610852" cy="1044341"/>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kern="1200" dirty="0" smtClean="0"/>
            <a:t>Fondo de Estabilización de los Ingresos de las Entidades Federativas</a:t>
          </a:r>
          <a:endParaRPr lang="es-MX" sz="2000" kern="1200" dirty="0"/>
        </a:p>
      </dsp:txBody>
      <dsp:txXfrm>
        <a:off x="2979049" y="389665"/>
        <a:ext cx="2610852" cy="1044341"/>
      </dsp:txXfrm>
    </dsp:sp>
    <dsp:sp modelId="{2C6D0B3F-0E5A-4F23-9514-F78C90E87745}">
      <dsp:nvSpPr>
        <dsp:cNvPr id="0" name=""/>
        <dsp:cNvSpPr/>
      </dsp:nvSpPr>
      <dsp:spPr>
        <a:xfrm>
          <a:off x="2979049" y="1434006"/>
          <a:ext cx="2610852" cy="386496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s-MX" sz="1800" kern="1200" dirty="0" smtClean="0"/>
            <a:t>Se destinan a compensar la disminución en las participaciones en ingresos federales, a consecuencia de una reducción de ésta con respecto a lo estimado en la Ley de Ingresos de la Federación del ejercicio fiscal que corresponda.</a:t>
          </a:r>
          <a:endParaRPr lang="es-MX" sz="1800" kern="1200" dirty="0"/>
        </a:p>
      </dsp:txBody>
      <dsp:txXfrm>
        <a:off x="2979049" y="1434006"/>
        <a:ext cx="2610852" cy="3864960"/>
      </dsp:txXfrm>
    </dsp:sp>
    <dsp:sp modelId="{B8505729-3018-4F43-956F-BF605966390B}">
      <dsp:nvSpPr>
        <dsp:cNvPr id="0" name=""/>
        <dsp:cNvSpPr/>
      </dsp:nvSpPr>
      <dsp:spPr>
        <a:xfrm>
          <a:off x="5955421" y="389665"/>
          <a:ext cx="2610852" cy="1044341"/>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kern="1200" dirty="0" smtClean="0"/>
            <a:t>Fondo Sur-Sureste</a:t>
          </a:r>
          <a:endParaRPr lang="es-MX" sz="2000" kern="1200" dirty="0"/>
        </a:p>
      </dsp:txBody>
      <dsp:txXfrm>
        <a:off x="5955421" y="389665"/>
        <a:ext cx="2610852" cy="1044341"/>
      </dsp:txXfrm>
    </dsp:sp>
    <dsp:sp modelId="{A740D7C3-8DE0-4732-9834-B39075A88962}">
      <dsp:nvSpPr>
        <dsp:cNvPr id="0" name=""/>
        <dsp:cNvSpPr/>
      </dsp:nvSpPr>
      <dsp:spPr>
        <a:xfrm>
          <a:off x="5955421" y="1434006"/>
          <a:ext cx="2610852" cy="386496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kern="1200" dirty="0" smtClean="0"/>
            <a:t>Otorgamiento de subsidios para sufragar total o parcialmente el costo de la elaboración de estudios, programas y/o proyectos de inversión en infraestructura y equipamiento para el desarrollo de las entidades federativas que conforman dicha región</a:t>
          </a:r>
          <a:endParaRPr lang="es-MX" sz="1800" kern="1200" dirty="0"/>
        </a:p>
      </dsp:txBody>
      <dsp:txXfrm>
        <a:off x="5955421" y="1434006"/>
        <a:ext cx="2610852" cy="386496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64C26-1BB0-4E2B-B81C-48B6AAEF9145}">
      <dsp:nvSpPr>
        <dsp:cNvPr id="0" name=""/>
        <dsp:cNvSpPr/>
      </dsp:nvSpPr>
      <dsp:spPr>
        <a:xfrm>
          <a:off x="2677" y="115507"/>
          <a:ext cx="2610852" cy="5760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kern="1200" dirty="0" smtClean="0"/>
            <a:t>Programas Regionales</a:t>
          </a:r>
          <a:endParaRPr lang="es-MX" sz="2000" kern="1200" dirty="0"/>
        </a:p>
      </dsp:txBody>
      <dsp:txXfrm>
        <a:off x="2677" y="115507"/>
        <a:ext cx="2610852" cy="576000"/>
      </dsp:txXfrm>
    </dsp:sp>
    <dsp:sp modelId="{C4DD2FA8-EF41-4462-8C18-23C2EDC3B15D}">
      <dsp:nvSpPr>
        <dsp:cNvPr id="0" name=""/>
        <dsp:cNvSpPr/>
      </dsp:nvSpPr>
      <dsp:spPr>
        <a:xfrm>
          <a:off x="2677" y="691507"/>
          <a:ext cx="2610852" cy="4593585"/>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MX" sz="2000" kern="1200" dirty="0" smtClean="0"/>
            <a:t>Ejecución de proyectos de infraestructura y equipamiento en las entidades federativas</a:t>
          </a:r>
          <a:endParaRPr lang="es-MX" sz="2000" kern="1200" dirty="0"/>
        </a:p>
      </dsp:txBody>
      <dsp:txXfrm>
        <a:off x="2677" y="691507"/>
        <a:ext cx="2610852" cy="4593585"/>
      </dsp:txXfrm>
    </dsp:sp>
    <dsp:sp modelId="{30F22395-C3AA-4F7B-8BA4-5B94B80EFAC6}">
      <dsp:nvSpPr>
        <dsp:cNvPr id="0" name=""/>
        <dsp:cNvSpPr/>
      </dsp:nvSpPr>
      <dsp:spPr>
        <a:xfrm>
          <a:off x="2979049" y="115507"/>
          <a:ext cx="2610852" cy="5760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kern="1200" dirty="0" smtClean="0"/>
            <a:t>Fondo para Fronteras</a:t>
          </a:r>
          <a:endParaRPr lang="es-MX" sz="2000" kern="1200" dirty="0"/>
        </a:p>
      </dsp:txBody>
      <dsp:txXfrm>
        <a:off x="2979049" y="115507"/>
        <a:ext cx="2610852" cy="576000"/>
      </dsp:txXfrm>
    </dsp:sp>
    <dsp:sp modelId="{2C6D0B3F-0E5A-4F23-9514-F78C90E87745}">
      <dsp:nvSpPr>
        <dsp:cNvPr id="0" name=""/>
        <dsp:cNvSpPr/>
      </dsp:nvSpPr>
      <dsp:spPr>
        <a:xfrm>
          <a:off x="2979049" y="691507"/>
          <a:ext cx="2610852" cy="4593585"/>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MX" sz="2000" kern="1200" dirty="0" smtClean="0"/>
            <a:t>Subsidios para contribuir al desarrollo  social y económico de las entidades federativas en cuyo territorio se encuentren las líneas divisorias internacionales del norte y sur del país, incluyendo al Estado de Baja California Sur</a:t>
          </a:r>
          <a:endParaRPr lang="es-MX" sz="2000" kern="1200" dirty="0"/>
        </a:p>
      </dsp:txBody>
      <dsp:txXfrm>
        <a:off x="2979049" y="691507"/>
        <a:ext cx="2610852" cy="4593585"/>
      </dsp:txXfrm>
    </dsp:sp>
    <dsp:sp modelId="{B8505729-3018-4F43-956F-BF605966390B}">
      <dsp:nvSpPr>
        <dsp:cNvPr id="0" name=""/>
        <dsp:cNvSpPr/>
      </dsp:nvSpPr>
      <dsp:spPr>
        <a:xfrm>
          <a:off x="5955421" y="115507"/>
          <a:ext cx="2610852" cy="5760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kern="1200" dirty="0" smtClean="0"/>
            <a:t>Fondo de Capitalidad</a:t>
          </a:r>
          <a:endParaRPr lang="es-MX" sz="2000" kern="1200" dirty="0"/>
        </a:p>
      </dsp:txBody>
      <dsp:txXfrm>
        <a:off x="5955421" y="115507"/>
        <a:ext cx="2610852" cy="576000"/>
      </dsp:txXfrm>
    </dsp:sp>
    <dsp:sp modelId="{A740D7C3-8DE0-4732-9834-B39075A88962}">
      <dsp:nvSpPr>
        <dsp:cNvPr id="0" name=""/>
        <dsp:cNvSpPr/>
      </dsp:nvSpPr>
      <dsp:spPr>
        <a:xfrm>
          <a:off x="5955421" y="691507"/>
          <a:ext cx="2610852" cy="4593585"/>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Infraestructura y equipamiento en materia de procuración de justicia, protección civil, rescate y vigilancia.</a:t>
          </a:r>
          <a:endParaRPr lang="es-MX" sz="2000" kern="1200" dirty="0"/>
        </a:p>
        <a:p>
          <a:pPr marL="228600" lvl="1" indent="-228600" algn="l" defTabSz="889000">
            <a:lnSpc>
              <a:spcPct val="90000"/>
            </a:lnSpc>
            <a:spcBef>
              <a:spcPct val="0"/>
            </a:spcBef>
            <a:spcAft>
              <a:spcPct val="15000"/>
            </a:spcAft>
            <a:buChar char="••"/>
          </a:pPr>
          <a:r>
            <a:rPr lang="es-ES" sz="2000" kern="1200" dirty="0" smtClean="0"/>
            <a:t>Inversión en infraestructura vial primaria.</a:t>
          </a:r>
          <a:endParaRPr lang="es-MX" sz="2000" kern="1200" dirty="0"/>
        </a:p>
        <a:p>
          <a:pPr marL="228600" lvl="1" indent="-228600" algn="l" defTabSz="889000">
            <a:lnSpc>
              <a:spcPct val="90000"/>
            </a:lnSpc>
            <a:spcBef>
              <a:spcPct val="0"/>
            </a:spcBef>
            <a:spcAft>
              <a:spcPct val="15000"/>
            </a:spcAft>
            <a:buChar char="••"/>
          </a:pPr>
          <a:r>
            <a:rPr lang="es-ES" sz="2000" kern="1200" dirty="0" smtClean="0"/>
            <a:t>Inversión en infraestructura cultural, turística o de transporte público</a:t>
          </a:r>
          <a:endParaRPr lang="es-MX" sz="2000" kern="1200" dirty="0"/>
        </a:p>
      </dsp:txBody>
      <dsp:txXfrm>
        <a:off x="5955421" y="691507"/>
        <a:ext cx="2610852" cy="459358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E80CD-2155-4E2B-BDD4-CFA1438B080A}">
      <dsp:nvSpPr>
        <dsp:cNvPr id="0" name=""/>
        <dsp:cNvSpPr/>
      </dsp:nvSpPr>
      <dsp:spPr>
        <a:xfrm>
          <a:off x="2655" y="389394"/>
          <a:ext cx="2588912" cy="103556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kern="1200" dirty="0" smtClean="0"/>
            <a:t>Programa de Fiscalización del Gasto Federalizado</a:t>
          </a:r>
          <a:endParaRPr lang="es-MX" sz="2000" kern="1200" dirty="0"/>
        </a:p>
      </dsp:txBody>
      <dsp:txXfrm>
        <a:off x="2655" y="389394"/>
        <a:ext cx="2588912" cy="1035565"/>
      </dsp:txXfrm>
    </dsp:sp>
    <dsp:sp modelId="{DCB8B682-4879-4D01-B9E0-853472636D55}">
      <dsp:nvSpPr>
        <dsp:cNvPr id="0" name=""/>
        <dsp:cNvSpPr/>
      </dsp:nvSpPr>
      <dsp:spPr>
        <a:xfrm>
          <a:off x="2655" y="1424959"/>
          <a:ext cx="2588912" cy="344223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MX" sz="2000" kern="1200" dirty="0" smtClean="0"/>
            <a:t>Revisiones al ejercicio de los recursos fiscalizables</a:t>
          </a:r>
          <a:endParaRPr lang="es-MX" sz="2000" kern="1200" dirty="0"/>
        </a:p>
        <a:p>
          <a:pPr marL="228600" lvl="1" indent="-228600" algn="l" defTabSz="889000">
            <a:lnSpc>
              <a:spcPct val="90000"/>
            </a:lnSpc>
            <a:spcBef>
              <a:spcPct val="0"/>
            </a:spcBef>
            <a:spcAft>
              <a:spcPct val="15000"/>
            </a:spcAft>
            <a:buChar char="••"/>
          </a:pPr>
          <a:r>
            <a:rPr lang="es-MX" sz="2000" kern="1200" dirty="0" smtClean="0"/>
            <a:t>50% ASF y 50% a </a:t>
          </a:r>
          <a:r>
            <a:rPr lang="es-MX" sz="2000" kern="1200" smtClean="0"/>
            <a:t>las EFLLs</a:t>
          </a:r>
          <a:endParaRPr lang="es-MX" sz="2000" kern="1200" dirty="0"/>
        </a:p>
      </dsp:txBody>
      <dsp:txXfrm>
        <a:off x="2655" y="1424959"/>
        <a:ext cx="2588912" cy="3442230"/>
      </dsp:txXfrm>
    </dsp:sp>
    <dsp:sp modelId="{DE4B2BDF-BF5D-4538-8E15-DD236EEF4458}">
      <dsp:nvSpPr>
        <dsp:cNvPr id="0" name=""/>
        <dsp:cNvSpPr/>
      </dsp:nvSpPr>
      <dsp:spPr>
        <a:xfrm>
          <a:off x="2954015" y="389394"/>
          <a:ext cx="2588912" cy="103556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b="0" kern="1200" dirty="0" smtClean="0"/>
            <a:t>Fondo para la Accesibilidad para las Personas con Discapacidad</a:t>
          </a:r>
          <a:endParaRPr lang="es-MX" sz="2000" b="0" kern="1200" dirty="0"/>
        </a:p>
      </dsp:txBody>
      <dsp:txXfrm>
        <a:off x="2954015" y="389394"/>
        <a:ext cx="2588912" cy="1035565"/>
      </dsp:txXfrm>
    </dsp:sp>
    <dsp:sp modelId="{25DE2940-2692-493E-BE01-000E9C3BFB6F}">
      <dsp:nvSpPr>
        <dsp:cNvPr id="0" name=""/>
        <dsp:cNvSpPr/>
      </dsp:nvSpPr>
      <dsp:spPr>
        <a:xfrm>
          <a:off x="2954015" y="1424959"/>
          <a:ext cx="2588912" cy="344223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MX" sz="2000" kern="1200" dirty="0" smtClean="0"/>
            <a:t>Promover la integración de las personas con discapacidad mediante un transporte público adaptado</a:t>
          </a:r>
          <a:endParaRPr lang="es-MX" sz="2000" kern="1200" dirty="0"/>
        </a:p>
        <a:p>
          <a:pPr marL="228600" lvl="1" indent="-228600" algn="l" defTabSz="889000">
            <a:lnSpc>
              <a:spcPct val="90000"/>
            </a:lnSpc>
            <a:spcBef>
              <a:spcPct val="0"/>
            </a:spcBef>
            <a:spcAft>
              <a:spcPct val="15000"/>
            </a:spcAft>
            <a:buChar char="••"/>
          </a:pPr>
          <a:r>
            <a:rPr lang="es-MX" sz="2000" kern="1200" dirty="0" smtClean="0"/>
            <a:t>Asignación directa en el PEF</a:t>
          </a:r>
          <a:endParaRPr lang="es-MX" sz="2000" kern="1200" dirty="0"/>
        </a:p>
      </dsp:txBody>
      <dsp:txXfrm>
        <a:off x="2954015" y="1424959"/>
        <a:ext cx="2588912" cy="3442230"/>
      </dsp:txXfrm>
    </dsp:sp>
    <dsp:sp modelId="{C605C7F2-9BE8-4AEC-BD58-36ADE93D2F15}">
      <dsp:nvSpPr>
        <dsp:cNvPr id="0" name=""/>
        <dsp:cNvSpPr/>
      </dsp:nvSpPr>
      <dsp:spPr>
        <a:xfrm>
          <a:off x="5905376" y="389394"/>
          <a:ext cx="2588912" cy="103556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kern="1200" dirty="0" smtClean="0"/>
            <a:t>Fondo de Apoyo a Migrantes</a:t>
          </a:r>
          <a:endParaRPr lang="es-MX" sz="2000" i="0" kern="1200" dirty="0"/>
        </a:p>
      </dsp:txBody>
      <dsp:txXfrm>
        <a:off x="5905376" y="389394"/>
        <a:ext cx="2588912" cy="1035565"/>
      </dsp:txXfrm>
    </dsp:sp>
    <dsp:sp modelId="{FD0B5587-A5A4-4A7D-A146-85A8F7619E0B}">
      <dsp:nvSpPr>
        <dsp:cNvPr id="0" name=""/>
        <dsp:cNvSpPr/>
      </dsp:nvSpPr>
      <dsp:spPr>
        <a:xfrm>
          <a:off x="5905376" y="1424959"/>
          <a:ext cx="2588912" cy="344223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Proyectos, acciones y obras de infraestructura y su equipamiento, que apoyen a los trabajadores migrantes en retorno y a las familias que reciben remesas.</a:t>
          </a:r>
          <a:endParaRPr lang="es-MX" sz="2000" kern="1200" dirty="0"/>
        </a:p>
        <a:p>
          <a:pPr marL="228600" lvl="1" indent="-228600" algn="l" defTabSz="889000">
            <a:lnSpc>
              <a:spcPct val="90000"/>
            </a:lnSpc>
            <a:spcBef>
              <a:spcPct val="0"/>
            </a:spcBef>
            <a:spcAft>
              <a:spcPct val="15000"/>
            </a:spcAft>
            <a:buChar char="••"/>
          </a:pPr>
          <a:endParaRPr lang="es-MX" sz="2000" kern="1200" dirty="0"/>
        </a:p>
      </dsp:txBody>
      <dsp:txXfrm>
        <a:off x="5905376" y="1424959"/>
        <a:ext cx="2588912" cy="344223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A2FD0-05D4-4999-B42F-48AE8C825B96}">
      <dsp:nvSpPr>
        <dsp:cNvPr id="0" name=""/>
        <dsp:cNvSpPr/>
      </dsp:nvSpPr>
      <dsp:spPr>
        <a:xfrm rot="5400000">
          <a:off x="5100315" y="-1869447"/>
          <a:ext cx="1355213" cy="5438044"/>
        </a:xfrm>
        <a:prstGeom prst="round2SameRect">
          <a:avLst/>
        </a:prstGeom>
        <a:solidFill>
          <a:srgbClr val="FFE697">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MX" sz="1800" kern="1200" noProof="0" dirty="0" smtClean="0"/>
            <a:t>Pago de gastos de operación y remuneraciones de las Universidades Públicas y Tecnológicas, los Institutos Tecnológicos y de Capacitación para el Trabajo y los Colegios de Estudios Científicos y Tecnológicos</a:t>
          </a:r>
          <a:endParaRPr lang="es-MX" sz="1800" kern="1200" noProof="0" dirty="0"/>
        </a:p>
      </dsp:txBody>
      <dsp:txXfrm rot="-5400000">
        <a:off x="3058900" y="238124"/>
        <a:ext cx="5371888" cy="1222901"/>
      </dsp:txXfrm>
    </dsp:sp>
    <dsp:sp modelId="{D23785F3-3CCD-4C47-8B38-D4BFDE9B1746}">
      <dsp:nvSpPr>
        <dsp:cNvPr id="0" name=""/>
        <dsp:cNvSpPr/>
      </dsp:nvSpPr>
      <dsp:spPr>
        <a:xfrm>
          <a:off x="0" y="2566"/>
          <a:ext cx="3058899" cy="1694016"/>
        </a:xfrm>
        <a:prstGeom prst="roundRect">
          <a:avLst/>
        </a:prstGeom>
        <a:solidFill>
          <a:srgbClr val="9672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MX" sz="2400" kern="1200" noProof="0" dirty="0" smtClean="0"/>
            <a:t>Secretaría de Educación Pública </a:t>
          </a:r>
          <a:endParaRPr lang="es-MX" sz="2400" kern="1200" noProof="0" dirty="0"/>
        </a:p>
      </dsp:txBody>
      <dsp:txXfrm>
        <a:off x="82695" y="85261"/>
        <a:ext cx="2893509" cy="1528626"/>
      </dsp:txXfrm>
    </dsp:sp>
    <dsp:sp modelId="{43277E5E-DC63-4C80-BA66-B8E6A2A78EC7}">
      <dsp:nvSpPr>
        <dsp:cNvPr id="0" name=""/>
        <dsp:cNvSpPr/>
      </dsp:nvSpPr>
      <dsp:spPr>
        <a:xfrm rot="5400000">
          <a:off x="5100315" y="-90730"/>
          <a:ext cx="1355213" cy="5438044"/>
        </a:xfrm>
        <a:prstGeom prst="round2SameRect">
          <a:avLst/>
        </a:prstGeom>
        <a:solidFill>
          <a:srgbClr val="C5E6FF"/>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MX" sz="1800" kern="1200" noProof="0" dirty="0" smtClean="0"/>
            <a:t>Infraestructura </a:t>
          </a:r>
          <a:r>
            <a:rPr lang="es-MX" sz="1800" kern="1200" noProof="0" dirty="0" err="1" smtClean="0"/>
            <a:t>hidroagrícola</a:t>
          </a:r>
          <a:r>
            <a:rPr lang="es-MX" sz="1800" kern="1200" noProof="0" dirty="0" smtClean="0"/>
            <a:t>, y</a:t>
          </a:r>
          <a:endParaRPr lang="es-MX" sz="1800" kern="1200" noProof="0" dirty="0"/>
        </a:p>
        <a:p>
          <a:pPr marL="171450" lvl="1" indent="-171450" algn="l" defTabSz="800100">
            <a:lnSpc>
              <a:spcPct val="90000"/>
            </a:lnSpc>
            <a:spcBef>
              <a:spcPct val="0"/>
            </a:spcBef>
            <a:spcAft>
              <a:spcPct val="15000"/>
            </a:spcAft>
            <a:buChar char="••"/>
          </a:pPr>
          <a:r>
            <a:rPr lang="es-MX" sz="1800" kern="1200" noProof="0" dirty="0" smtClean="0"/>
            <a:t>Rehabilitación y saneamiento</a:t>
          </a:r>
          <a:endParaRPr lang="es-MX" sz="1800" kern="1200" noProof="0" dirty="0"/>
        </a:p>
        <a:p>
          <a:pPr marL="171450" lvl="1" indent="-171450" algn="l" defTabSz="800100">
            <a:lnSpc>
              <a:spcPct val="90000"/>
            </a:lnSpc>
            <a:spcBef>
              <a:spcPct val="0"/>
            </a:spcBef>
            <a:spcAft>
              <a:spcPct val="15000"/>
            </a:spcAft>
            <a:buChar char="••"/>
          </a:pPr>
          <a:endParaRPr lang="es-MX" sz="1800" kern="1200" noProof="0" dirty="0"/>
        </a:p>
      </dsp:txBody>
      <dsp:txXfrm rot="-5400000">
        <a:off x="3058900" y="2016841"/>
        <a:ext cx="5371888" cy="1222901"/>
      </dsp:txXfrm>
    </dsp:sp>
    <dsp:sp modelId="{29556AD9-ABB8-4B3A-94C3-62DD34528D37}">
      <dsp:nvSpPr>
        <dsp:cNvPr id="0" name=""/>
        <dsp:cNvSpPr/>
      </dsp:nvSpPr>
      <dsp:spPr>
        <a:xfrm>
          <a:off x="0" y="1781283"/>
          <a:ext cx="3058899" cy="1694016"/>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MX" sz="2400" b="0" kern="1200" noProof="0" dirty="0" smtClean="0"/>
            <a:t>Secretaría del Medio Ambiente y Recursos Naturales</a:t>
          </a:r>
          <a:endParaRPr lang="es-MX" sz="2400" b="0" kern="1200" noProof="0" dirty="0"/>
        </a:p>
      </dsp:txBody>
      <dsp:txXfrm>
        <a:off x="82695" y="1863978"/>
        <a:ext cx="2893509" cy="1528626"/>
      </dsp:txXfrm>
    </dsp:sp>
    <dsp:sp modelId="{95A218A8-AE6B-48DB-8811-CBD94594D1F6}">
      <dsp:nvSpPr>
        <dsp:cNvPr id="0" name=""/>
        <dsp:cNvSpPr/>
      </dsp:nvSpPr>
      <dsp:spPr>
        <a:xfrm rot="5400000">
          <a:off x="5100315" y="1687987"/>
          <a:ext cx="1355213" cy="5438044"/>
        </a:xfrm>
        <a:prstGeom prst="round2SameRect">
          <a:avLst/>
        </a:prstGeom>
        <a:solidFill>
          <a:srgbClr val="FFC1C1"/>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MX" sz="1800" kern="1200" noProof="0" dirty="0" smtClean="0"/>
            <a:t>Apoyos las redes de servicios de salud</a:t>
          </a:r>
          <a:endParaRPr lang="es-MX" sz="1800" kern="1200" noProof="0" dirty="0"/>
        </a:p>
      </dsp:txBody>
      <dsp:txXfrm rot="-5400000">
        <a:off x="3058900" y="3795558"/>
        <a:ext cx="5371888" cy="1222901"/>
      </dsp:txXfrm>
    </dsp:sp>
    <dsp:sp modelId="{C56A8C62-DC03-494D-8D02-1A4FB0DC969D}">
      <dsp:nvSpPr>
        <dsp:cNvPr id="0" name=""/>
        <dsp:cNvSpPr/>
      </dsp:nvSpPr>
      <dsp:spPr>
        <a:xfrm>
          <a:off x="0" y="3560000"/>
          <a:ext cx="3058899" cy="1694016"/>
        </a:xfrm>
        <a:prstGeom prst="roundRect">
          <a:avLst/>
        </a:prstGeom>
        <a:solidFill>
          <a:schemeClr val="tx2">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MX" sz="2400" kern="1200" noProof="0" dirty="0" smtClean="0"/>
            <a:t>Secretaría de Salud</a:t>
          </a:r>
          <a:endParaRPr lang="es-MX" sz="2400" i="0" kern="1200" noProof="0" dirty="0"/>
        </a:p>
      </dsp:txBody>
      <dsp:txXfrm>
        <a:off x="82695" y="3642695"/>
        <a:ext cx="2893509" cy="152862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A2FD0-05D4-4999-B42F-48AE8C825B96}">
      <dsp:nvSpPr>
        <dsp:cNvPr id="0" name=""/>
        <dsp:cNvSpPr/>
      </dsp:nvSpPr>
      <dsp:spPr>
        <a:xfrm rot="5400000">
          <a:off x="5075421" y="-1840853"/>
          <a:ext cx="1404999" cy="5438044"/>
        </a:xfrm>
        <a:prstGeom prst="round2SameRect">
          <a:avLst/>
        </a:prstGeom>
        <a:solidFill>
          <a:srgbClr val="FFE697">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MX" sz="2000" kern="1200" noProof="0" dirty="0" smtClean="0"/>
            <a:t>Fortalecimiento de  los consejos estatales agropecuarios.</a:t>
          </a:r>
          <a:endParaRPr lang="es-MX" sz="2000" kern="1200" noProof="0" dirty="0"/>
        </a:p>
        <a:p>
          <a:pPr marL="228600" lvl="1" indent="-228600" algn="l" defTabSz="889000">
            <a:lnSpc>
              <a:spcPct val="90000"/>
            </a:lnSpc>
            <a:spcBef>
              <a:spcPct val="0"/>
            </a:spcBef>
            <a:spcAft>
              <a:spcPct val="15000"/>
            </a:spcAft>
            <a:buChar char="••"/>
          </a:pPr>
          <a:r>
            <a:rPr lang="es-MX" sz="2000" kern="1200" noProof="0" dirty="0" smtClean="0"/>
            <a:t>Apoyos a los productores agrícolas, pesqueros y pecuarios</a:t>
          </a:r>
          <a:endParaRPr lang="es-MX" sz="2000" kern="1200" noProof="0" dirty="0"/>
        </a:p>
      </dsp:txBody>
      <dsp:txXfrm rot="-5400000">
        <a:off x="3058899" y="244255"/>
        <a:ext cx="5369458" cy="1267827"/>
      </dsp:txXfrm>
    </dsp:sp>
    <dsp:sp modelId="{D23785F3-3CCD-4C47-8B38-D4BFDE9B1746}">
      <dsp:nvSpPr>
        <dsp:cNvPr id="0" name=""/>
        <dsp:cNvSpPr/>
      </dsp:nvSpPr>
      <dsp:spPr>
        <a:xfrm>
          <a:off x="0" y="43"/>
          <a:ext cx="3058899" cy="1756249"/>
        </a:xfrm>
        <a:prstGeom prst="roundRect">
          <a:avLst/>
        </a:prstGeom>
        <a:solidFill>
          <a:srgbClr val="9672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MX" sz="2200" kern="1200" noProof="0" dirty="0" smtClean="0"/>
            <a:t>Secretaría de Agricultura, Ganadería, Desarrollo Rural, Pesca y Alimentación</a:t>
          </a:r>
          <a:endParaRPr lang="es-MX" sz="2200" kern="1200" noProof="0" dirty="0"/>
        </a:p>
      </dsp:txBody>
      <dsp:txXfrm>
        <a:off x="85733" y="85776"/>
        <a:ext cx="2887433" cy="1584783"/>
      </dsp:txXfrm>
    </dsp:sp>
    <dsp:sp modelId="{43277E5E-DC63-4C80-BA66-B8E6A2A78EC7}">
      <dsp:nvSpPr>
        <dsp:cNvPr id="0" name=""/>
        <dsp:cNvSpPr/>
      </dsp:nvSpPr>
      <dsp:spPr>
        <a:xfrm rot="5400000">
          <a:off x="5075421" y="3209"/>
          <a:ext cx="1404999" cy="5438044"/>
        </a:xfrm>
        <a:prstGeom prst="round2SameRect">
          <a:avLst/>
        </a:prstGeom>
        <a:solidFill>
          <a:srgbClr val="C5E6FF"/>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MX" sz="2000" kern="1200" noProof="0" dirty="0" smtClean="0"/>
            <a:t>Fortalecimiento de la seguridad pública en las entidades federativas</a:t>
          </a:r>
          <a:endParaRPr lang="es-MX" sz="2000" kern="1200" noProof="0" dirty="0"/>
        </a:p>
      </dsp:txBody>
      <dsp:txXfrm rot="-5400000">
        <a:off x="3058899" y="2088317"/>
        <a:ext cx="5369458" cy="1267827"/>
      </dsp:txXfrm>
    </dsp:sp>
    <dsp:sp modelId="{29556AD9-ABB8-4B3A-94C3-62DD34528D37}">
      <dsp:nvSpPr>
        <dsp:cNvPr id="0" name=""/>
        <dsp:cNvSpPr/>
      </dsp:nvSpPr>
      <dsp:spPr>
        <a:xfrm>
          <a:off x="0" y="1844106"/>
          <a:ext cx="3058899" cy="1756249"/>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MX" sz="2200" kern="1200" noProof="0" dirty="0" smtClean="0"/>
            <a:t>Secretaría de Gobernación</a:t>
          </a:r>
          <a:endParaRPr lang="es-MX" sz="2200" b="0" kern="1200" noProof="0" dirty="0"/>
        </a:p>
      </dsp:txBody>
      <dsp:txXfrm>
        <a:off x="85733" y="1929839"/>
        <a:ext cx="2887433" cy="158478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C21FC-5903-48CC-B8F2-9D5BFC58AC39}">
      <dsp:nvSpPr>
        <dsp:cNvPr id="0" name=""/>
        <dsp:cNvSpPr/>
      </dsp:nvSpPr>
      <dsp:spPr>
        <a:xfrm>
          <a:off x="545460" y="0"/>
          <a:ext cx="6181886" cy="2060848"/>
        </a:xfrm>
        <a:prstGeom prst="rightArrow">
          <a:avLst/>
        </a:prstGeom>
        <a:solidFill>
          <a:srgbClr val="A7FFCF"/>
        </a:solidFill>
        <a:ln>
          <a:noFill/>
        </a:ln>
        <a:effectLst/>
      </dsp:spPr>
      <dsp:style>
        <a:lnRef idx="0">
          <a:scrgbClr r="0" g="0" b="0"/>
        </a:lnRef>
        <a:fillRef idx="1">
          <a:scrgbClr r="0" g="0" b="0"/>
        </a:fillRef>
        <a:effectRef idx="0">
          <a:scrgbClr r="0" g="0" b="0"/>
        </a:effectRef>
        <a:fontRef idx="minor"/>
      </dsp:style>
    </dsp:sp>
    <dsp:sp modelId="{EB1443C2-2305-445F-96B7-50C26C0A30C5}">
      <dsp:nvSpPr>
        <dsp:cNvPr id="0" name=""/>
        <dsp:cNvSpPr/>
      </dsp:nvSpPr>
      <dsp:spPr>
        <a:xfrm>
          <a:off x="5504" y="618254"/>
          <a:ext cx="2285181" cy="824339"/>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kern="1200" dirty="0" smtClean="0"/>
            <a:t>FORTASEG</a:t>
          </a:r>
          <a:endParaRPr lang="es-MX" sz="2600" kern="1200" dirty="0"/>
        </a:p>
      </dsp:txBody>
      <dsp:txXfrm>
        <a:off x="45745" y="658495"/>
        <a:ext cx="2204699" cy="743857"/>
      </dsp:txXfrm>
    </dsp:sp>
    <dsp:sp modelId="{6B5393CE-CFC5-4A49-A98E-317A765CB9F5}">
      <dsp:nvSpPr>
        <dsp:cNvPr id="0" name=""/>
        <dsp:cNvSpPr/>
      </dsp:nvSpPr>
      <dsp:spPr>
        <a:xfrm>
          <a:off x="2493813" y="618254"/>
          <a:ext cx="2285181" cy="824339"/>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kern="1200" dirty="0" smtClean="0"/>
            <a:t>Mando Policial</a:t>
          </a:r>
          <a:endParaRPr lang="es-MX" sz="2600" kern="1200" dirty="0"/>
        </a:p>
      </dsp:txBody>
      <dsp:txXfrm>
        <a:off x="2534054" y="658495"/>
        <a:ext cx="2204699" cy="743857"/>
      </dsp:txXfrm>
    </dsp:sp>
    <dsp:sp modelId="{12D5D2EB-A210-4994-A970-DCADBA2D6081}">
      <dsp:nvSpPr>
        <dsp:cNvPr id="0" name=""/>
        <dsp:cNvSpPr/>
      </dsp:nvSpPr>
      <dsp:spPr>
        <a:xfrm>
          <a:off x="4982122" y="618254"/>
          <a:ext cx="2285181" cy="824339"/>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kern="1200" dirty="0" smtClean="0"/>
            <a:t>Apoyos PNPD</a:t>
          </a:r>
          <a:endParaRPr lang="es-MX" sz="2600" kern="1200" dirty="0"/>
        </a:p>
      </dsp:txBody>
      <dsp:txXfrm>
        <a:off x="5022363" y="658495"/>
        <a:ext cx="2204699" cy="74385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A2FD0-05D4-4999-B42F-48AE8C825B96}">
      <dsp:nvSpPr>
        <dsp:cNvPr id="0" name=""/>
        <dsp:cNvSpPr/>
      </dsp:nvSpPr>
      <dsp:spPr>
        <a:xfrm rot="5400000">
          <a:off x="5075421" y="-1840853"/>
          <a:ext cx="1404999" cy="5438044"/>
        </a:xfrm>
        <a:prstGeom prst="round2SameRect">
          <a:avLst/>
        </a:prstGeom>
        <a:solidFill>
          <a:srgbClr val="D8BEEC"/>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MX" sz="2000" kern="1200" noProof="0" dirty="0" smtClean="0"/>
            <a:t>Apoyar a los sistemas de transporte</a:t>
          </a:r>
          <a:endParaRPr lang="es-MX" sz="2000" kern="1200" noProof="0" dirty="0"/>
        </a:p>
        <a:p>
          <a:pPr marL="228600" lvl="1" indent="-228600" algn="l" defTabSz="889000">
            <a:lnSpc>
              <a:spcPct val="90000"/>
            </a:lnSpc>
            <a:spcBef>
              <a:spcPct val="0"/>
            </a:spcBef>
            <a:spcAft>
              <a:spcPct val="15000"/>
            </a:spcAft>
            <a:buChar char="••"/>
          </a:pPr>
          <a:r>
            <a:rPr lang="es-MX" sz="2000" kern="1200" noProof="0" dirty="0" smtClean="0"/>
            <a:t>Apoyos al Sistema de Transporte Colectivo de la Ciudad de México</a:t>
          </a:r>
          <a:endParaRPr lang="es-MX" sz="2000" kern="1200" noProof="0" dirty="0"/>
        </a:p>
        <a:p>
          <a:pPr marL="171450" lvl="1" indent="-171450" algn="l" defTabSz="844550">
            <a:lnSpc>
              <a:spcPct val="90000"/>
            </a:lnSpc>
            <a:spcBef>
              <a:spcPct val="0"/>
            </a:spcBef>
            <a:spcAft>
              <a:spcPct val="15000"/>
            </a:spcAft>
            <a:buChar char="••"/>
          </a:pPr>
          <a:endParaRPr lang="es-MX" sz="1900" kern="1200" noProof="0" dirty="0"/>
        </a:p>
      </dsp:txBody>
      <dsp:txXfrm rot="-5400000">
        <a:off x="3058899" y="244255"/>
        <a:ext cx="5369458" cy="1267827"/>
      </dsp:txXfrm>
    </dsp:sp>
    <dsp:sp modelId="{D23785F3-3CCD-4C47-8B38-D4BFDE9B1746}">
      <dsp:nvSpPr>
        <dsp:cNvPr id="0" name=""/>
        <dsp:cNvSpPr/>
      </dsp:nvSpPr>
      <dsp:spPr>
        <a:xfrm>
          <a:off x="0" y="43"/>
          <a:ext cx="3058899" cy="1756249"/>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MX" sz="3000" kern="1200" noProof="0" dirty="0" smtClean="0"/>
            <a:t>Secretaría de Comunicaciones y Transportes</a:t>
          </a:r>
          <a:endParaRPr lang="es-MX" sz="3000" kern="1200" noProof="0" dirty="0"/>
        </a:p>
      </dsp:txBody>
      <dsp:txXfrm>
        <a:off x="85733" y="85776"/>
        <a:ext cx="2887433" cy="1584783"/>
      </dsp:txXfrm>
    </dsp:sp>
    <dsp:sp modelId="{43277E5E-DC63-4C80-BA66-B8E6A2A78EC7}">
      <dsp:nvSpPr>
        <dsp:cNvPr id="0" name=""/>
        <dsp:cNvSpPr/>
      </dsp:nvSpPr>
      <dsp:spPr>
        <a:xfrm rot="5400000">
          <a:off x="5075421" y="3209"/>
          <a:ext cx="1404999" cy="5438044"/>
        </a:xfrm>
        <a:prstGeom prst="round2SameRect">
          <a:avLst/>
        </a:prstGeom>
        <a:solidFill>
          <a:srgbClr val="A7FFCF"/>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MX" sz="2000" kern="1200" noProof="0" dirty="0" smtClean="0"/>
            <a:t>Promoción y desarrollo de programas turísticos en los estados</a:t>
          </a:r>
          <a:endParaRPr lang="es-MX" sz="2000" kern="1200" noProof="0" dirty="0"/>
        </a:p>
      </dsp:txBody>
      <dsp:txXfrm rot="-5400000">
        <a:off x="3058899" y="2088317"/>
        <a:ext cx="5369458" cy="1267827"/>
      </dsp:txXfrm>
    </dsp:sp>
    <dsp:sp modelId="{29556AD9-ABB8-4B3A-94C3-62DD34528D37}">
      <dsp:nvSpPr>
        <dsp:cNvPr id="0" name=""/>
        <dsp:cNvSpPr/>
      </dsp:nvSpPr>
      <dsp:spPr>
        <a:xfrm>
          <a:off x="0" y="1844106"/>
          <a:ext cx="3058899" cy="1756249"/>
        </a:xfrm>
        <a:prstGeom prst="roundRect">
          <a:avLst/>
        </a:prstGeom>
        <a:solidFill>
          <a:srgbClr val="0064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MX" sz="3000" kern="1200" noProof="0" dirty="0" smtClean="0"/>
            <a:t>Secretaría de Turismo </a:t>
          </a:r>
          <a:endParaRPr lang="es-MX" sz="3000" b="0" kern="1200" noProof="0" dirty="0"/>
        </a:p>
      </dsp:txBody>
      <dsp:txXfrm>
        <a:off x="85733" y="1929839"/>
        <a:ext cx="2887433" cy="15847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AD813-1BA2-4437-847E-F49EB2BB60FE}">
      <dsp:nvSpPr>
        <dsp:cNvPr id="0" name=""/>
        <dsp:cNvSpPr/>
      </dsp:nvSpPr>
      <dsp:spPr>
        <a:xfrm>
          <a:off x="2822698" y="1978488"/>
          <a:ext cx="1506164" cy="1528677"/>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b="1" kern="1200" dirty="0" smtClean="0"/>
            <a:t>Ramo 33</a:t>
          </a:r>
          <a:endParaRPr lang="es-MX" sz="2000" b="1" kern="1200" dirty="0"/>
        </a:p>
      </dsp:txBody>
      <dsp:txXfrm>
        <a:off x="3043271" y="2202358"/>
        <a:ext cx="1065018" cy="1080937"/>
      </dsp:txXfrm>
    </dsp:sp>
    <dsp:sp modelId="{CF2BB22A-AD64-4FEF-B2A3-12F788B9E090}">
      <dsp:nvSpPr>
        <dsp:cNvPr id="0" name=""/>
        <dsp:cNvSpPr/>
      </dsp:nvSpPr>
      <dsp:spPr>
        <a:xfrm rot="16200000">
          <a:off x="3446552" y="1494331"/>
          <a:ext cx="258456" cy="495290"/>
        </a:xfrm>
        <a:prstGeom prst="leftArrow">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a:off x="3485321" y="1632158"/>
        <a:ext cx="180919" cy="297174"/>
      </dsp:txXfrm>
    </dsp:sp>
    <dsp:sp modelId="{486AA468-0C00-4BFE-9E6F-8CEF858581C0}">
      <dsp:nvSpPr>
        <dsp:cNvPr id="0" name=""/>
        <dsp:cNvSpPr/>
      </dsp:nvSpPr>
      <dsp:spPr>
        <a:xfrm>
          <a:off x="2780292" y="-84364"/>
          <a:ext cx="1590976" cy="1575199"/>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MX" sz="1600" kern="1200" dirty="0" smtClean="0"/>
            <a:t>Gasto  Programable</a:t>
          </a:r>
          <a:endParaRPr lang="es-MX" sz="1600" kern="1200" dirty="0"/>
        </a:p>
      </dsp:txBody>
      <dsp:txXfrm>
        <a:off x="3013285" y="146319"/>
        <a:ext cx="1124990" cy="1113833"/>
      </dsp:txXfrm>
    </dsp:sp>
    <dsp:sp modelId="{9E37D7D0-DB28-49D7-8D95-624DEBF96499}">
      <dsp:nvSpPr>
        <dsp:cNvPr id="0" name=""/>
        <dsp:cNvSpPr/>
      </dsp:nvSpPr>
      <dsp:spPr>
        <a:xfrm rot="21497886">
          <a:off x="4405190" y="2467791"/>
          <a:ext cx="184838" cy="495290"/>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a:off x="4405202" y="2567672"/>
        <a:ext cx="129387" cy="297174"/>
      </dsp:txXfrm>
    </dsp:sp>
    <dsp:sp modelId="{A15767DD-6383-409C-AB59-E5406380E660}">
      <dsp:nvSpPr>
        <dsp:cNvPr id="0" name=""/>
        <dsp:cNvSpPr/>
      </dsp:nvSpPr>
      <dsp:spPr>
        <a:xfrm>
          <a:off x="4676759" y="1869836"/>
          <a:ext cx="1659282" cy="1631255"/>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MX" sz="1400" kern="1200" dirty="0" smtClean="0"/>
            <a:t>Compensatorio</a:t>
          </a:r>
        </a:p>
      </dsp:txBody>
      <dsp:txXfrm>
        <a:off x="4919755" y="2108728"/>
        <a:ext cx="1173290" cy="1153471"/>
      </dsp:txXfrm>
    </dsp:sp>
    <dsp:sp modelId="{AE525371-9987-46EA-8396-E10978713A56}">
      <dsp:nvSpPr>
        <dsp:cNvPr id="0" name=""/>
        <dsp:cNvSpPr/>
      </dsp:nvSpPr>
      <dsp:spPr>
        <a:xfrm rot="5400000">
          <a:off x="3462177" y="3467435"/>
          <a:ext cx="227206" cy="495290"/>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a:off x="3496258" y="3532412"/>
        <a:ext cx="159044" cy="297174"/>
      </dsp:txXfrm>
    </dsp:sp>
    <dsp:sp modelId="{7E0760CE-3EF3-4AD7-9504-42CAD88CA7BA}">
      <dsp:nvSpPr>
        <dsp:cNvPr id="0" name=""/>
        <dsp:cNvSpPr/>
      </dsp:nvSpPr>
      <dsp:spPr>
        <a:xfrm>
          <a:off x="2757822" y="3935857"/>
          <a:ext cx="1635916" cy="1693122"/>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MX" sz="1800" kern="1200" dirty="0" smtClean="0"/>
            <a:t>Etiquetado</a:t>
          </a:r>
          <a:endParaRPr lang="es-MX" sz="1800" kern="1200" dirty="0"/>
        </a:p>
      </dsp:txBody>
      <dsp:txXfrm>
        <a:off x="2997396" y="4183809"/>
        <a:ext cx="1156768" cy="1197218"/>
      </dsp:txXfrm>
    </dsp:sp>
    <dsp:sp modelId="{16FF6647-2CBF-4143-8F7D-EED3E9372D10}">
      <dsp:nvSpPr>
        <dsp:cNvPr id="0" name=""/>
        <dsp:cNvSpPr/>
      </dsp:nvSpPr>
      <dsp:spPr>
        <a:xfrm rot="10908297">
          <a:off x="2525916" y="2465407"/>
          <a:ext cx="210049" cy="495290"/>
        </a:xfrm>
        <a:prstGeom prst="rightArrow">
          <a:avLst>
            <a:gd name="adj1" fmla="val 60000"/>
            <a:gd name="adj2" fmla="val 50000"/>
          </a:avLst>
        </a:prstGeom>
        <a:solidFill>
          <a:schemeClr val="tx2">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rot="10800000">
        <a:off x="2588915" y="2565457"/>
        <a:ext cx="147034" cy="297174"/>
      </dsp:txXfrm>
    </dsp:sp>
    <dsp:sp modelId="{C41FD5D8-95F6-43E1-8C51-0887034B5D16}">
      <dsp:nvSpPr>
        <dsp:cNvPr id="0" name=""/>
        <dsp:cNvSpPr/>
      </dsp:nvSpPr>
      <dsp:spPr>
        <a:xfrm>
          <a:off x="722585" y="1869874"/>
          <a:ext cx="1704820" cy="1619805"/>
        </a:xfrm>
        <a:prstGeom prst="ellipse">
          <a:avLst/>
        </a:prstGeom>
        <a:solidFill>
          <a:schemeClr val="tx2">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MX" sz="1400" kern="1200" dirty="0" err="1" smtClean="0"/>
            <a:t>Desentralización</a:t>
          </a:r>
          <a:endParaRPr lang="es-MX" sz="1400" kern="1200" dirty="0"/>
        </a:p>
      </dsp:txBody>
      <dsp:txXfrm>
        <a:off x="972250" y="2107089"/>
        <a:ext cx="1205490" cy="11453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AD813-1BA2-4437-847E-F49EB2BB60FE}">
      <dsp:nvSpPr>
        <dsp:cNvPr id="0" name=""/>
        <dsp:cNvSpPr/>
      </dsp:nvSpPr>
      <dsp:spPr>
        <a:xfrm>
          <a:off x="2817343" y="2182730"/>
          <a:ext cx="1663264" cy="1688125"/>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b="1" kern="1200" dirty="0" smtClean="0"/>
            <a:t>Ramo 25</a:t>
          </a:r>
          <a:endParaRPr lang="es-MX" sz="2000" b="1" kern="1200" dirty="0"/>
        </a:p>
      </dsp:txBody>
      <dsp:txXfrm>
        <a:off x="3060922" y="2429950"/>
        <a:ext cx="1176106" cy="1193685"/>
      </dsp:txXfrm>
    </dsp:sp>
    <dsp:sp modelId="{CF2BB22A-AD64-4FEF-B2A3-12F788B9E090}">
      <dsp:nvSpPr>
        <dsp:cNvPr id="0" name=""/>
        <dsp:cNvSpPr/>
      </dsp:nvSpPr>
      <dsp:spPr>
        <a:xfrm rot="5400000" flipV="1">
          <a:off x="3457417" y="1657184"/>
          <a:ext cx="383117" cy="529192"/>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rot="10800000">
        <a:off x="3514885" y="1705555"/>
        <a:ext cx="268182" cy="317516"/>
      </dsp:txXfrm>
    </dsp:sp>
    <dsp:sp modelId="{486AA468-0C00-4BFE-9E6F-8CEF858581C0}">
      <dsp:nvSpPr>
        <dsp:cNvPr id="0" name=""/>
        <dsp:cNvSpPr/>
      </dsp:nvSpPr>
      <dsp:spPr>
        <a:xfrm>
          <a:off x="2770514" y="-94811"/>
          <a:ext cx="1756922" cy="1739500"/>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Gasto  Programable</a:t>
          </a:r>
          <a:endParaRPr lang="es-MX" sz="1600" kern="1200" dirty="0"/>
        </a:p>
      </dsp:txBody>
      <dsp:txXfrm>
        <a:off x="3027809" y="159933"/>
        <a:ext cx="1242332" cy="1230012"/>
      </dsp:txXfrm>
    </dsp:sp>
    <dsp:sp modelId="{9E37D7D0-DB28-49D7-8D95-624DEBF96499}">
      <dsp:nvSpPr>
        <dsp:cNvPr id="0" name=""/>
        <dsp:cNvSpPr/>
      </dsp:nvSpPr>
      <dsp:spPr>
        <a:xfrm rot="20438309">
          <a:off x="4508993" y="2415247"/>
          <a:ext cx="204089" cy="546952"/>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a:off x="4510724" y="2534786"/>
        <a:ext cx="142862" cy="328172"/>
      </dsp:txXfrm>
    </dsp:sp>
    <dsp:sp modelId="{A15767DD-6383-409C-AB59-E5406380E660}">
      <dsp:nvSpPr>
        <dsp:cNvPr id="0" name=""/>
        <dsp:cNvSpPr/>
      </dsp:nvSpPr>
      <dsp:spPr>
        <a:xfrm>
          <a:off x="4744680" y="1419114"/>
          <a:ext cx="1832353" cy="1801402"/>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smtClean="0"/>
            <a:t>Compensatorio</a:t>
          </a:r>
        </a:p>
      </dsp:txBody>
      <dsp:txXfrm>
        <a:off x="5013022" y="1682923"/>
        <a:ext cx="1295669" cy="1273784"/>
      </dsp:txXfrm>
    </dsp:sp>
    <dsp:sp modelId="{AE525371-9987-46EA-8396-E10978713A56}">
      <dsp:nvSpPr>
        <dsp:cNvPr id="0" name=""/>
        <dsp:cNvSpPr/>
      </dsp:nvSpPr>
      <dsp:spPr>
        <a:xfrm rot="3240000">
          <a:off x="4151981" y="3617132"/>
          <a:ext cx="249185" cy="546952"/>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a:off x="4167389" y="3696283"/>
        <a:ext cx="174430" cy="328172"/>
      </dsp:txXfrm>
    </dsp:sp>
    <dsp:sp modelId="{7E0760CE-3EF3-4AD7-9504-42CAD88CA7BA}">
      <dsp:nvSpPr>
        <dsp:cNvPr id="0" name=""/>
        <dsp:cNvSpPr/>
      </dsp:nvSpPr>
      <dsp:spPr>
        <a:xfrm>
          <a:off x="4016639" y="3913719"/>
          <a:ext cx="1911887" cy="1869723"/>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MX" sz="1800" kern="1200" dirty="0" smtClean="0"/>
            <a:t>Etiquetado</a:t>
          </a:r>
        </a:p>
      </dsp:txBody>
      <dsp:txXfrm>
        <a:off x="4296628" y="4187534"/>
        <a:ext cx="1351909" cy="1322093"/>
      </dsp:txXfrm>
    </dsp:sp>
    <dsp:sp modelId="{24BDCD09-F983-4D03-B36B-0FFF75C71EE4}">
      <dsp:nvSpPr>
        <dsp:cNvPr id="0" name=""/>
        <dsp:cNvSpPr/>
      </dsp:nvSpPr>
      <dsp:spPr>
        <a:xfrm rot="7478309">
          <a:off x="2962354" y="3598799"/>
          <a:ext cx="205047" cy="5469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MX" sz="2300" kern="1200"/>
        </a:p>
      </dsp:txBody>
      <dsp:txXfrm rot="10800000">
        <a:off x="3010593" y="3682884"/>
        <a:ext cx="143533" cy="328172"/>
      </dsp:txXfrm>
    </dsp:sp>
    <dsp:sp modelId="{3674E511-33F3-4529-B881-0C4ACCD05B07}">
      <dsp:nvSpPr>
        <dsp:cNvPr id="0" name=""/>
        <dsp:cNvSpPr/>
      </dsp:nvSpPr>
      <dsp:spPr>
        <a:xfrm>
          <a:off x="1520702" y="3880602"/>
          <a:ext cx="1832353" cy="1801402"/>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t>Previsión</a:t>
          </a:r>
          <a:endParaRPr lang="es-MX" sz="1800" kern="1200" dirty="0"/>
        </a:p>
      </dsp:txBody>
      <dsp:txXfrm>
        <a:off x="1789044" y="4144411"/>
        <a:ext cx="1295669" cy="1273784"/>
      </dsp:txXfrm>
    </dsp:sp>
    <dsp:sp modelId="{16FF6647-2CBF-4143-8F7D-EED3E9372D10}">
      <dsp:nvSpPr>
        <dsp:cNvPr id="0" name=""/>
        <dsp:cNvSpPr/>
      </dsp:nvSpPr>
      <dsp:spPr>
        <a:xfrm rot="11966638">
          <a:off x="2544681" y="2404771"/>
          <a:ext cx="233926" cy="546952"/>
        </a:xfrm>
        <a:prstGeom prst="rightArrow">
          <a:avLst>
            <a:gd name="adj1" fmla="val 60000"/>
            <a:gd name="adj2" fmla="val 50000"/>
          </a:avLst>
        </a:prstGeom>
        <a:solidFill>
          <a:schemeClr val="tx2">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rot="10800000">
        <a:off x="2612858" y="2525842"/>
        <a:ext cx="163748" cy="328172"/>
      </dsp:txXfrm>
    </dsp:sp>
    <dsp:sp modelId="{C41FD5D8-95F6-43E1-8C51-0887034B5D16}">
      <dsp:nvSpPr>
        <dsp:cNvPr id="0" name=""/>
        <dsp:cNvSpPr/>
      </dsp:nvSpPr>
      <dsp:spPr>
        <a:xfrm>
          <a:off x="623598" y="1396703"/>
          <a:ext cx="1882641" cy="1788758"/>
        </a:xfrm>
        <a:prstGeom prst="ellipse">
          <a:avLst/>
        </a:prstGeom>
        <a:solidFill>
          <a:schemeClr val="tx2">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Descentralización</a:t>
          </a:r>
          <a:endParaRPr lang="es-MX" sz="1400" kern="1200" dirty="0"/>
        </a:p>
      </dsp:txBody>
      <dsp:txXfrm>
        <a:off x="899304" y="1658661"/>
        <a:ext cx="1331229" cy="12648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AD813-1BA2-4437-847E-F49EB2BB60FE}">
      <dsp:nvSpPr>
        <dsp:cNvPr id="0" name=""/>
        <dsp:cNvSpPr/>
      </dsp:nvSpPr>
      <dsp:spPr>
        <a:xfrm>
          <a:off x="2837031" y="2001862"/>
          <a:ext cx="1600471" cy="1624394"/>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b="1" kern="1200" dirty="0" smtClean="0"/>
            <a:t>Ramo 23</a:t>
          </a:r>
          <a:endParaRPr lang="es-MX" sz="2000" b="1" kern="1200" dirty="0"/>
        </a:p>
      </dsp:txBody>
      <dsp:txXfrm>
        <a:off x="3071415" y="2239749"/>
        <a:ext cx="1131703" cy="1148620"/>
      </dsp:txXfrm>
    </dsp:sp>
    <dsp:sp modelId="{CF2BB22A-AD64-4FEF-B2A3-12F788B9E090}">
      <dsp:nvSpPr>
        <dsp:cNvPr id="0" name=""/>
        <dsp:cNvSpPr/>
      </dsp:nvSpPr>
      <dsp:spPr>
        <a:xfrm rot="16200000">
          <a:off x="3512056" y="1518545"/>
          <a:ext cx="250421" cy="508315"/>
        </a:xfrm>
        <a:prstGeom prst="leftArrow">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a:off x="3549619" y="1657771"/>
        <a:ext cx="175295" cy="304989"/>
      </dsp:txXfrm>
    </dsp:sp>
    <dsp:sp modelId="{486AA468-0C00-4BFE-9E6F-8CEF858581C0}">
      <dsp:nvSpPr>
        <dsp:cNvPr id="0" name=""/>
        <dsp:cNvSpPr/>
      </dsp:nvSpPr>
      <dsp:spPr>
        <a:xfrm>
          <a:off x="2820860" y="-87252"/>
          <a:ext cx="1632813" cy="1616622"/>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Gasto  Programable</a:t>
          </a:r>
          <a:endParaRPr lang="es-MX" sz="1600" kern="1200" dirty="0"/>
        </a:p>
      </dsp:txBody>
      <dsp:txXfrm>
        <a:off x="3059980" y="149497"/>
        <a:ext cx="1154573" cy="1143124"/>
      </dsp:txXfrm>
    </dsp:sp>
    <dsp:sp modelId="{9E37D7D0-DB28-49D7-8D95-624DEBF96499}">
      <dsp:nvSpPr>
        <dsp:cNvPr id="0" name=""/>
        <dsp:cNvSpPr/>
      </dsp:nvSpPr>
      <dsp:spPr>
        <a:xfrm rot="21545568">
          <a:off x="4508734" y="2544741"/>
          <a:ext cx="171883" cy="508315"/>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a:off x="4508737" y="2646812"/>
        <a:ext cx="120318" cy="304989"/>
      </dsp:txXfrm>
    </dsp:sp>
    <dsp:sp modelId="{A15767DD-6383-409C-AB59-E5406380E660}">
      <dsp:nvSpPr>
        <dsp:cNvPr id="0" name=""/>
        <dsp:cNvSpPr/>
      </dsp:nvSpPr>
      <dsp:spPr>
        <a:xfrm>
          <a:off x="4761522" y="1944216"/>
          <a:ext cx="1890215" cy="1674151"/>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t>Regulación presupuestal</a:t>
          </a:r>
        </a:p>
      </dsp:txBody>
      <dsp:txXfrm>
        <a:off x="5038338" y="2189390"/>
        <a:ext cx="1336583" cy="1183803"/>
      </dsp:txXfrm>
    </dsp:sp>
    <dsp:sp modelId="{AE525371-9987-46EA-8396-E10978713A56}">
      <dsp:nvSpPr>
        <dsp:cNvPr id="0" name=""/>
        <dsp:cNvSpPr/>
      </dsp:nvSpPr>
      <dsp:spPr>
        <a:xfrm rot="5400000">
          <a:off x="3528092" y="3571910"/>
          <a:ext cx="218350" cy="508315"/>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a:off x="3560845" y="3640821"/>
        <a:ext cx="152845" cy="304989"/>
      </dsp:txXfrm>
    </dsp:sp>
    <dsp:sp modelId="{7E0760CE-3EF3-4AD7-9504-42CAD88CA7BA}">
      <dsp:nvSpPr>
        <dsp:cNvPr id="0" name=""/>
        <dsp:cNvSpPr/>
      </dsp:nvSpPr>
      <dsp:spPr>
        <a:xfrm>
          <a:off x="2730851" y="4038238"/>
          <a:ext cx="1812831" cy="1737645"/>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t>Etiquetado</a:t>
          </a:r>
        </a:p>
      </dsp:txBody>
      <dsp:txXfrm>
        <a:off x="2996334" y="4292710"/>
        <a:ext cx="1281865" cy="1228701"/>
      </dsp:txXfrm>
    </dsp:sp>
    <dsp:sp modelId="{16FF6647-2CBF-4143-8F7D-EED3E9372D10}">
      <dsp:nvSpPr>
        <dsp:cNvPr id="0" name=""/>
        <dsp:cNvSpPr/>
      </dsp:nvSpPr>
      <dsp:spPr>
        <a:xfrm rot="10908297">
          <a:off x="2607049" y="2530003"/>
          <a:ext cx="162845" cy="508315"/>
        </a:xfrm>
        <a:prstGeom prst="rightArrow">
          <a:avLst>
            <a:gd name="adj1" fmla="val 60000"/>
            <a:gd name="adj2" fmla="val 50000"/>
          </a:avLst>
        </a:prstGeom>
        <a:solidFill>
          <a:schemeClr val="tx2">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rot="10800000">
        <a:off x="2655890" y="2632435"/>
        <a:ext cx="113992" cy="304989"/>
      </dsp:txXfrm>
    </dsp:sp>
    <dsp:sp modelId="{C41FD5D8-95F6-43E1-8C51-0887034B5D16}">
      <dsp:nvSpPr>
        <dsp:cNvPr id="0" name=""/>
        <dsp:cNvSpPr/>
      </dsp:nvSpPr>
      <dsp:spPr>
        <a:xfrm>
          <a:off x="637254" y="1918158"/>
          <a:ext cx="1893668" cy="1662400"/>
        </a:xfrm>
        <a:prstGeom prst="ellipse">
          <a:avLst/>
        </a:prstGeom>
        <a:solidFill>
          <a:schemeClr val="tx2">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t>Cuentas puente y contingentes</a:t>
          </a:r>
          <a:endParaRPr lang="es-MX" sz="1800" kern="1200" dirty="0"/>
        </a:p>
      </dsp:txBody>
      <dsp:txXfrm>
        <a:off x="914575" y="2161611"/>
        <a:ext cx="1339026" cy="11754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AD813-1BA2-4437-847E-F49EB2BB60FE}">
      <dsp:nvSpPr>
        <dsp:cNvPr id="0" name=""/>
        <dsp:cNvSpPr/>
      </dsp:nvSpPr>
      <dsp:spPr>
        <a:xfrm>
          <a:off x="2590225" y="1748343"/>
          <a:ext cx="1975237" cy="1917713"/>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b="1" kern="1200" dirty="0" smtClean="0"/>
            <a:t>Convenios</a:t>
          </a:r>
          <a:endParaRPr lang="es-MX" sz="2000" b="1" kern="1200" dirty="0"/>
        </a:p>
      </dsp:txBody>
      <dsp:txXfrm>
        <a:off x="2879492" y="2029186"/>
        <a:ext cx="1396703" cy="1356027"/>
      </dsp:txXfrm>
    </dsp:sp>
    <dsp:sp modelId="{CF2BB22A-AD64-4FEF-B2A3-12F788B9E090}">
      <dsp:nvSpPr>
        <dsp:cNvPr id="0" name=""/>
        <dsp:cNvSpPr/>
      </dsp:nvSpPr>
      <dsp:spPr>
        <a:xfrm rot="16200000">
          <a:off x="3504343" y="1369342"/>
          <a:ext cx="147001" cy="488961"/>
        </a:xfrm>
        <a:prstGeom prst="leftArrow">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a:off x="3526393" y="1489184"/>
        <a:ext cx="102901" cy="293377"/>
      </dsp:txXfrm>
    </dsp:sp>
    <dsp:sp modelId="{486AA468-0C00-4BFE-9E6F-8CEF858581C0}">
      <dsp:nvSpPr>
        <dsp:cNvPr id="0" name=""/>
        <dsp:cNvSpPr/>
      </dsp:nvSpPr>
      <dsp:spPr>
        <a:xfrm>
          <a:off x="2485987" y="-84087"/>
          <a:ext cx="2183714" cy="1555068"/>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Gasto  Programable</a:t>
          </a:r>
          <a:endParaRPr lang="es-MX" sz="1600" kern="1200" dirty="0"/>
        </a:p>
      </dsp:txBody>
      <dsp:txXfrm>
        <a:off x="2805785" y="143647"/>
        <a:ext cx="1544118" cy="1099600"/>
      </dsp:txXfrm>
    </dsp:sp>
    <dsp:sp modelId="{9E37D7D0-DB28-49D7-8D95-624DEBF96499}">
      <dsp:nvSpPr>
        <dsp:cNvPr id="0" name=""/>
        <dsp:cNvSpPr/>
      </dsp:nvSpPr>
      <dsp:spPr>
        <a:xfrm rot="21559588">
          <a:off x="4631987" y="2449383"/>
          <a:ext cx="160462" cy="488961"/>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a:off x="4631989" y="2547458"/>
        <a:ext cx="112323" cy="293377"/>
      </dsp:txXfrm>
    </dsp:sp>
    <dsp:sp modelId="{A15767DD-6383-409C-AB59-E5406380E660}">
      <dsp:nvSpPr>
        <dsp:cNvPr id="0" name=""/>
        <dsp:cNvSpPr/>
      </dsp:nvSpPr>
      <dsp:spPr>
        <a:xfrm>
          <a:off x="4867926" y="1872271"/>
          <a:ext cx="2476889" cy="161040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t>Descentralización</a:t>
          </a:r>
        </a:p>
      </dsp:txBody>
      <dsp:txXfrm>
        <a:off x="5230658" y="2108110"/>
        <a:ext cx="1751425" cy="1138729"/>
      </dsp:txXfrm>
    </dsp:sp>
    <dsp:sp modelId="{AE525371-9987-46EA-8396-E10978713A56}">
      <dsp:nvSpPr>
        <dsp:cNvPr id="0" name=""/>
        <dsp:cNvSpPr/>
      </dsp:nvSpPr>
      <dsp:spPr>
        <a:xfrm rot="5400000">
          <a:off x="3519768" y="3527866"/>
          <a:ext cx="116151" cy="488961"/>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a:off x="3537191" y="3608236"/>
        <a:ext cx="81306" cy="293377"/>
      </dsp:txXfrm>
    </dsp:sp>
    <dsp:sp modelId="{7E0760CE-3EF3-4AD7-9504-42CAD88CA7BA}">
      <dsp:nvSpPr>
        <dsp:cNvPr id="0" name=""/>
        <dsp:cNvSpPr/>
      </dsp:nvSpPr>
      <dsp:spPr>
        <a:xfrm>
          <a:off x="2763343" y="3885210"/>
          <a:ext cx="1629002" cy="1671484"/>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t>Etiquetado</a:t>
          </a:r>
        </a:p>
      </dsp:txBody>
      <dsp:txXfrm>
        <a:off x="3001905" y="4129993"/>
        <a:ext cx="1151878" cy="1181918"/>
      </dsp:txXfrm>
    </dsp:sp>
    <dsp:sp modelId="{16FF6647-2CBF-4143-8F7D-EED3E9372D10}">
      <dsp:nvSpPr>
        <dsp:cNvPr id="0" name=""/>
        <dsp:cNvSpPr/>
      </dsp:nvSpPr>
      <dsp:spPr>
        <a:xfrm rot="10889451">
          <a:off x="2324181" y="2432541"/>
          <a:ext cx="188296" cy="488961"/>
        </a:xfrm>
        <a:prstGeom prst="rightArrow">
          <a:avLst>
            <a:gd name="adj1" fmla="val 60000"/>
            <a:gd name="adj2" fmla="val 50000"/>
          </a:avLst>
        </a:prstGeom>
        <a:solidFill>
          <a:schemeClr val="tx2">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rot="10800000">
        <a:off x="2380660" y="2531068"/>
        <a:ext cx="131807" cy="293377"/>
      </dsp:txXfrm>
    </dsp:sp>
    <dsp:sp modelId="{C41FD5D8-95F6-43E1-8C51-0887034B5D16}">
      <dsp:nvSpPr>
        <dsp:cNvPr id="0" name=""/>
        <dsp:cNvSpPr/>
      </dsp:nvSpPr>
      <dsp:spPr>
        <a:xfrm>
          <a:off x="137400" y="1845416"/>
          <a:ext cx="2098635" cy="1599103"/>
        </a:xfrm>
        <a:prstGeom prst="ellipse">
          <a:avLst/>
        </a:prstGeom>
        <a:solidFill>
          <a:schemeClr val="tx2">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t>Reasignación</a:t>
          </a:r>
          <a:endParaRPr lang="es-MX" sz="1800" kern="1200" dirty="0"/>
        </a:p>
      </dsp:txBody>
      <dsp:txXfrm>
        <a:off x="444738" y="2079599"/>
        <a:ext cx="1483959" cy="11307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DA173-3B8B-458F-88F5-36A606701F36}">
      <dsp:nvSpPr>
        <dsp:cNvPr id="0" name=""/>
        <dsp:cNvSpPr/>
      </dsp:nvSpPr>
      <dsp:spPr>
        <a:xfrm rot="5400000">
          <a:off x="-278341" y="278936"/>
          <a:ext cx="1855612" cy="1298928"/>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FGP</a:t>
          </a:r>
          <a:endParaRPr lang="es-MX" sz="1800" b="1" kern="1200" dirty="0"/>
        </a:p>
      </dsp:txBody>
      <dsp:txXfrm rot="-5400000">
        <a:off x="1" y="650058"/>
        <a:ext cx="1298928" cy="556684"/>
      </dsp:txXfrm>
    </dsp:sp>
    <dsp:sp modelId="{29301433-A5FD-4BA6-B4E7-90F6C9EB79C4}">
      <dsp:nvSpPr>
        <dsp:cNvPr id="0" name=""/>
        <dsp:cNvSpPr/>
      </dsp:nvSpPr>
      <dsp:spPr>
        <a:xfrm rot="5400000">
          <a:off x="4186850" y="-2887326"/>
          <a:ext cx="1206148" cy="6981991"/>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MX" sz="1500" kern="1200" dirty="0" smtClean="0"/>
            <a:t>El monto de este fondo se constituirá con el 20 por ciento de la Recaudación Federal Participable (RFP) y se distribuye a las entidades federativas de acuerdo al monto asignado al FGP en el año de 2007, al crecimiento económico, al esfuerzo recaudatorio y al tamaño de la población de cada entidad federativa.</a:t>
          </a:r>
          <a:endParaRPr lang="es-MX" sz="1500" kern="1200" dirty="0"/>
        </a:p>
      </dsp:txBody>
      <dsp:txXfrm rot="-5400000">
        <a:off x="1298929" y="59474"/>
        <a:ext cx="6923112" cy="1088390"/>
      </dsp:txXfrm>
    </dsp:sp>
    <dsp:sp modelId="{CEDA89CC-FA9A-47E8-8467-2E15AC19B245}">
      <dsp:nvSpPr>
        <dsp:cNvPr id="0" name=""/>
        <dsp:cNvSpPr/>
      </dsp:nvSpPr>
      <dsp:spPr>
        <a:xfrm rot="5400000">
          <a:off x="-278341" y="1942823"/>
          <a:ext cx="1855612" cy="1298928"/>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FFR</a:t>
          </a:r>
          <a:endParaRPr lang="es-MX" sz="1800" b="1" kern="1200" dirty="0"/>
        </a:p>
      </dsp:txBody>
      <dsp:txXfrm rot="-5400000">
        <a:off x="1" y="2313945"/>
        <a:ext cx="1298928" cy="556684"/>
      </dsp:txXfrm>
    </dsp:sp>
    <dsp:sp modelId="{23940B65-ACA1-492E-9BDF-2B3588C244EB}">
      <dsp:nvSpPr>
        <dsp:cNvPr id="0" name=""/>
        <dsp:cNvSpPr/>
      </dsp:nvSpPr>
      <dsp:spPr>
        <a:xfrm rot="5400000">
          <a:off x="4186850" y="-1223439"/>
          <a:ext cx="1206148" cy="6981991"/>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MX" sz="1500" kern="1200" dirty="0" smtClean="0"/>
            <a:t>Se compone del 1.25 por ciento de la RFP y se distribuye a las entidades federativas conforme al monto del Fondo de Fiscalización de 2013 y el excedente respecto a dicho año se asigna de acuerdo a la evolución de diversos indicadores de fiscalización y al crecimiento de la recaudación de impuestos y derechos locales de cada entidad.</a:t>
          </a:r>
          <a:endParaRPr lang="es-MX" sz="1500" kern="1200" dirty="0"/>
        </a:p>
      </dsp:txBody>
      <dsp:txXfrm rot="-5400000">
        <a:off x="1298929" y="1723361"/>
        <a:ext cx="6923112" cy="1088390"/>
      </dsp:txXfrm>
    </dsp:sp>
    <dsp:sp modelId="{F0354E47-1224-4620-AAF5-BCAC21CACACB}">
      <dsp:nvSpPr>
        <dsp:cNvPr id="0" name=""/>
        <dsp:cNvSpPr/>
      </dsp:nvSpPr>
      <dsp:spPr>
        <a:xfrm rot="5400000">
          <a:off x="-278341" y="3606710"/>
          <a:ext cx="1855612" cy="1298928"/>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FFM</a:t>
          </a:r>
          <a:endParaRPr lang="es-MX" sz="1800" b="1" kern="1200" dirty="0"/>
        </a:p>
      </dsp:txBody>
      <dsp:txXfrm rot="-5400000">
        <a:off x="1" y="3977832"/>
        <a:ext cx="1298928" cy="556684"/>
      </dsp:txXfrm>
    </dsp:sp>
    <dsp:sp modelId="{53821BC3-4254-4369-93C8-65AF0D06A45C}">
      <dsp:nvSpPr>
        <dsp:cNvPr id="0" name=""/>
        <dsp:cNvSpPr/>
      </dsp:nvSpPr>
      <dsp:spPr>
        <a:xfrm rot="5400000">
          <a:off x="4186850" y="440447"/>
          <a:ext cx="1206148" cy="6981991"/>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MX" sz="1500" kern="1200" dirty="0" smtClean="0"/>
            <a:t>Se constituye del 1 por ciento de la RFP y se distribuye a las entidades federativas conforme al monto asignado al FFM en el año 2013, y el excedente respecto a dicho año se asigna conforme al crecimiento de la recaudación de impuesto predial y de los derechos de agua y al tamaño de la población de la entidad.</a:t>
          </a:r>
          <a:endParaRPr lang="es-MX" sz="1500" kern="1200" dirty="0"/>
        </a:p>
      </dsp:txBody>
      <dsp:txXfrm rot="-5400000">
        <a:off x="1298929" y="3387248"/>
        <a:ext cx="6923112" cy="10883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DA173-3B8B-458F-88F5-36A606701F36}">
      <dsp:nvSpPr>
        <dsp:cNvPr id="0" name=""/>
        <dsp:cNvSpPr/>
      </dsp:nvSpPr>
      <dsp:spPr>
        <a:xfrm rot="5400000">
          <a:off x="-278070" y="281195"/>
          <a:ext cx="1853800" cy="1297660"/>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IEPS</a:t>
          </a:r>
        </a:p>
        <a:p>
          <a:pPr lvl="0" algn="ctr" defTabSz="800100">
            <a:lnSpc>
              <a:spcPct val="90000"/>
            </a:lnSpc>
            <a:spcBef>
              <a:spcPct val="0"/>
            </a:spcBef>
            <a:spcAft>
              <a:spcPct val="35000"/>
            </a:spcAft>
          </a:pPr>
          <a:r>
            <a:rPr lang="es-MX" sz="1800" b="1" kern="1200" dirty="0" smtClean="0"/>
            <a:t>Gasolina</a:t>
          </a:r>
          <a:endParaRPr lang="es-MX" sz="1800" b="1" kern="1200" dirty="0"/>
        </a:p>
      </dsp:txBody>
      <dsp:txXfrm rot="-5400000">
        <a:off x="0" y="651955"/>
        <a:ext cx="1297660" cy="556140"/>
      </dsp:txXfrm>
    </dsp:sp>
    <dsp:sp modelId="{29301433-A5FD-4BA6-B4E7-90F6C9EB79C4}">
      <dsp:nvSpPr>
        <dsp:cNvPr id="0" name=""/>
        <dsp:cNvSpPr/>
      </dsp:nvSpPr>
      <dsp:spPr>
        <a:xfrm rot="5400000">
          <a:off x="4186488" y="-2885702"/>
          <a:ext cx="1205603" cy="6983259"/>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MX" sz="1900" kern="1200" dirty="0" smtClean="0"/>
            <a:t>Se constituye con los nueve onceavos de la recaudación del IEPS sobre ventas finales de diésel y gasolina. Se distribuye conforme a la participación de cada entidad en el consumo de diésel y gasolina.</a:t>
          </a:r>
          <a:endParaRPr lang="es-MX" sz="1900" kern="1200" dirty="0"/>
        </a:p>
      </dsp:txBody>
      <dsp:txXfrm rot="-5400000">
        <a:off x="1297661" y="61978"/>
        <a:ext cx="6924406" cy="1087897"/>
      </dsp:txXfrm>
    </dsp:sp>
    <dsp:sp modelId="{CEDA89CC-FA9A-47E8-8467-2E15AC19B245}">
      <dsp:nvSpPr>
        <dsp:cNvPr id="0" name=""/>
        <dsp:cNvSpPr/>
      </dsp:nvSpPr>
      <dsp:spPr>
        <a:xfrm rot="5400000">
          <a:off x="-278070" y="1943457"/>
          <a:ext cx="1853800" cy="1297660"/>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FOCOM</a:t>
          </a:r>
          <a:endParaRPr lang="es-MX" sz="1800" b="1" kern="1200" dirty="0"/>
        </a:p>
      </dsp:txBody>
      <dsp:txXfrm rot="-5400000">
        <a:off x="0" y="2314217"/>
        <a:ext cx="1297660" cy="556140"/>
      </dsp:txXfrm>
    </dsp:sp>
    <dsp:sp modelId="{23940B65-ACA1-492E-9BDF-2B3588C244EB}">
      <dsp:nvSpPr>
        <dsp:cNvPr id="0" name=""/>
        <dsp:cNvSpPr/>
      </dsp:nvSpPr>
      <dsp:spPr>
        <a:xfrm rot="5400000">
          <a:off x="4186805" y="-1223756"/>
          <a:ext cx="1204970" cy="6983259"/>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MX" sz="1900" kern="1200" dirty="0" smtClean="0"/>
            <a:t>Se calcula como los dos onceavos de la recaudación del IEPS sobre ventas finales de diésel y gasolina. Este fondo se distribuye a los 10 estados conforme al recíproco del Producto Interno Bruto no minero y no petrolero.</a:t>
          </a:r>
          <a:endParaRPr lang="es-MX" sz="1900" kern="1200" dirty="0"/>
        </a:p>
      </dsp:txBody>
      <dsp:txXfrm rot="-5400000">
        <a:off x="1297661" y="1724210"/>
        <a:ext cx="6924437" cy="1087326"/>
      </dsp:txXfrm>
    </dsp:sp>
    <dsp:sp modelId="{F0354E47-1224-4620-AAF5-BCAC21CACACB}">
      <dsp:nvSpPr>
        <dsp:cNvPr id="0" name=""/>
        <dsp:cNvSpPr/>
      </dsp:nvSpPr>
      <dsp:spPr>
        <a:xfrm rot="5400000">
          <a:off x="-278070" y="3605720"/>
          <a:ext cx="1853800" cy="1297660"/>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IIEPS</a:t>
          </a:r>
          <a:endParaRPr lang="es-MX" sz="1800" b="1" kern="1200" dirty="0"/>
        </a:p>
      </dsp:txBody>
      <dsp:txXfrm rot="-5400000">
        <a:off x="0" y="3976480"/>
        <a:ext cx="1297660" cy="556140"/>
      </dsp:txXfrm>
    </dsp:sp>
    <dsp:sp modelId="{53821BC3-4254-4369-93C8-65AF0D06A45C}">
      <dsp:nvSpPr>
        <dsp:cNvPr id="0" name=""/>
        <dsp:cNvSpPr/>
      </dsp:nvSpPr>
      <dsp:spPr>
        <a:xfrm rot="5400000">
          <a:off x="4186805" y="438505"/>
          <a:ext cx="1204970" cy="6983259"/>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MX" sz="1900" kern="1200" dirty="0" smtClean="0"/>
            <a:t>Se constituye por el 20 por ciento de la recaudación del IEPS de bebidas alcohólicas y cervezas y el 8 por ciento de tabacos. Se distribuye de acuerdo a la participación de cada estado en la recaudación de dichos impuestos.</a:t>
          </a:r>
          <a:endParaRPr lang="es-MX" sz="1900" kern="1200" dirty="0"/>
        </a:p>
      </dsp:txBody>
      <dsp:txXfrm rot="-5400000">
        <a:off x="1297661" y="3386471"/>
        <a:ext cx="6924437" cy="10873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DA173-3B8B-458F-88F5-36A606701F36}">
      <dsp:nvSpPr>
        <dsp:cNvPr id="0" name=""/>
        <dsp:cNvSpPr/>
      </dsp:nvSpPr>
      <dsp:spPr>
        <a:xfrm rot="5400000">
          <a:off x="-278341" y="278936"/>
          <a:ext cx="1855612" cy="1298928"/>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ISAN</a:t>
          </a:r>
        </a:p>
      </dsp:txBody>
      <dsp:txXfrm rot="-5400000">
        <a:off x="1" y="650058"/>
        <a:ext cx="1298928" cy="556684"/>
      </dsp:txXfrm>
    </dsp:sp>
    <dsp:sp modelId="{29301433-A5FD-4BA6-B4E7-90F6C9EB79C4}">
      <dsp:nvSpPr>
        <dsp:cNvPr id="0" name=""/>
        <dsp:cNvSpPr/>
      </dsp:nvSpPr>
      <dsp:spPr>
        <a:xfrm rot="5400000">
          <a:off x="4186850" y="-2887326"/>
          <a:ext cx="1206148" cy="6981991"/>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smtClean="0"/>
            <a:t>El Impuesto Especial sobre Automóviles Nuevos (ISAN) y su fondo de compensación lo recaudan y administran las mismas entidades federativas y sólo tienen la obligación de reportarlo al gobierno federal.</a:t>
          </a:r>
          <a:endParaRPr lang="es-MX" sz="1600" kern="1200" dirty="0"/>
        </a:p>
      </dsp:txBody>
      <dsp:txXfrm rot="-5400000">
        <a:off x="1298929" y="59474"/>
        <a:ext cx="6923112" cy="1088390"/>
      </dsp:txXfrm>
    </dsp:sp>
    <dsp:sp modelId="{CEDA89CC-FA9A-47E8-8467-2E15AC19B245}">
      <dsp:nvSpPr>
        <dsp:cNvPr id="0" name=""/>
        <dsp:cNvSpPr/>
      </dsp:nvSpPr>
      <dsp:spPr>
        <a:xfrm rot="5400000">
          <a:off x="-278341" y="1942823"/>
          <a:ext cx="1855612" cy="1298928"/>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FEXHI</a:t>
          </a:r>
          <a:endParaRPr lang="es-MX" sz="1800" b="1" kern="1200" dirty="0"/>
        </a:p>
      </dsp:txBody>
      <dsp:txXfrm rot="-5400000">
        <a:off x="1" y="2313945"/>
        <a:ext cx="1298928" cy="556684"/>
      </dsp:txXfrm>
    </dsp:sp>
    <dsp:sp modelId="{23940B65-ACA1-492E-9BDF-2B3588C244EB}">
      <dsp:nvSpPr>
        <dsp:cNvPr id="0" name=""/>
        <dsp:cNvSpPr/>
      </dsp:nvSpPr>
      <dsp:spPr>
        <a:xfrm rot="5400000">
          <a:off x="4186850" y="-1223439"/>
          <a:ext cx="1206148" cy="6981991"/>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smtClean="0"/>
            <a:t>Se compone por los ingresos petroleros aprobados en la Ley de Ingresos multiplicados por un factor de 0.0087 y se distribuye a las entidades productoras de petróleo conforme a su participación en el valor de la extracción bruta de hidrocarburos y el valor de la extracción de gas asociado y no asociado.</a:t>
          </a:r>
          <a:endParaRPr lang="es-MX" sz="1600" kern="1200" dirty="0"/>
        </a:p>
      </dsp:txBody>
      <dsp:txXfrm rot="-5400000">
        <a:off x="1298929" y="1723361"/>
        <a:ext cx="6923112" cy="1088390"/>
      </dsp:txXfrm>
    </dsp:sp>
    <dsp:sp modelId="{F0354E47-1224-4620-AAF5-BCAC21CACACB}">
      <dsp:nvSpPr>
        <dsp:cNvPr id="0" name=""/>
        <dsp:cNvSpPr/>
      </dsp:nvSpPr>
      <dsp:spPr>
        <a:xfrm rot="5400000">
          <a:off x="-278341" y="3606710"/>
          <a:ext cx="1855612" cy="1298928"/>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MCE</a:t>
          </a:r>
          <a:endParaRPr lang="es-MX" sz="1800" b="1" kern="1200" dirty="0"/>
        </a:p>
      </dsp:txBody>
      <dsp:txXfrm rot="-5400000">
        <a:off x="1" y="3977832"/>
        <a:ext cx="1298928" cy="556684"/>
      </dsp:txXfrm>
    </dsp:sp>
    <dsp:sp modelId="{53821BC3-4254-4369-93C8-65AF0D06A45C}">
      <dsp:nvSpPr>
        <dsp:cNvPr id="0" name=""/>
        <dsp:cNvSpPr/>
      </dsp:nvSpPr>
      <dsp:spPr>
        <a:xfrm rot="5400000">
          <a:off x="4186850" y="440447"/>
          <a:ext cx="1206148" cy="6981991"/>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smtClean="0"/>
            <a:t>Se calcula como el 0.136 por ciento de la RFP y se destina sólo a municipios fronterizos o litorales por donde se realiza comercio exterior conforme a la recaudación del impuesto predial y derechos de agua.</a:t>
          </a:r>
          <a:endParaRPr lang="es-MX" sz="1600" kern="1200" dirty="0"/>
        </a:p>
      </dsp:txBody>
      <dsp:txXfrm rot="-5400000">
        <a:off x="1298929" y="3387248"/>
        <a:ext cx="6923112" cy="1088390"/>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3038475" cy="463696"/>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970339" y="1"/>
            <a:ext cx="3038475" cy="463696"/>
          </a:xfrm>
          <a:prstGeom prst="rect">
            <a:avLst/>
          </a:prstGeom>
        </p:spPr>
        <p:txBody>
          <a:bodyPr vert="horz" lIns="91440" tIns="45720" rIns="91440" bIns="45720" rtlCol="0"/>
          <a:lstStyle>
            <a:lvl1pPr algn="r">
              <a:defRPr sz="1200"/>
            </a:lvl1pPr>
          </a:lstStyle>
          <a:p>
            <a:fld id="{7695984C-8A40-47F7-8DF4-1B274B7C4A31}" type="datetimeFigureOut">
              <a:rPr lang="es-MX" smtClean="0"/>
              <a:t>15/04/2016</a:t>
            </a:fld>
            <a:endParaRPr lang="es-MX"/>
          </a:p>
        </p:txBody>
      </p:sp>
      <p:sp>
        <p:nvSpPr>
          <p:cNvPr id="4" name="Marcador de pie de página 3"/>
          <p:cNvSpPr>
            <a:spLocks noGrp="1"/>
          </p:cNvSpPr>
          <p:nvPr>
            <p:ph type="ftr" sz="quarter" idx="2"/>
          </p:nvPr>
        </p:nvSpPr>
        <p:spPr>
          <a:xfrm>
            <a:off x="1" y="8772379"/>
            <a:ext cx="3038475" cy="463696"/>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339" y="8772379"/>
            <a:ext cx="3038475" cy="463696"/>
          </a:xfrm>
          <a:prstGeom prst="rect">
            <a:avLst/>
          </a:prstGeom>
        </p:spPr>
        <p:txBody>
          <a:bodyPr vert="horz" lIns="91440" tIns="45720" rIns="91440" bIns="45720" rtlCol="0" anchor="b"/>
          <a:lstStyle>
            <a:lvl1pPr algn="r">
              <a:defRPr sz="1200"/>
            </a:lvl1pPr>
          </a:lstStyle>
          <a:p>
            <a:fld id="{BC4CCD42-55C5-4AB6-94FC-0508C2BB5708}" type="slidenum">
              <a:rPr lang="es-MX" smtClean="0"/>
              <a:t>‹Nº›</a:t>
            </a:fld>
            <a:endParaRPr lang="es-MX"/>
          </a:p>
        </p:txBody>
      </p:sp>
    </p:spTree>
    <p:extLst>
      <p:ext uri="{BB962C8B-B14F-4D97-AF65-F5344CB8AC3E}">
        <p14:creationId xmlns:p14="http://schemas.microsoft.com/office/powerpoint/2010/main" val="2883274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1804"/>
          </a:xfrm>
          <a:prstGeom prst="rect">
            <a:avLst/>
          </a:prstGeom>
        </p:spPr>
        <p:txBody>
          <a:bodyPr vert="horz" lIns="92824" tIns="46412" rIns="92824" bIns="46412" rtlCol="0"/>
          <a:lstStyle>
            <a:lvl1pPr algn="l">
              <a:defRPr sz="1200"/>
            </a:lvl1pPr>
          </a:lstStyle>
          <a:p>
            <a:endParaRPr lang="es-MX"/>
          </a:p>
        </p:txBody>
      </p:sp>
      <p:sp>
        <p:nvSpPr>
          <p:cNvPr id="3" name="2 Marcador de fecha"/>
          <p:cNvSpPr>
            <a:spLocks noGrp="1"/>
          </p:cNvSpPr>
          <p:nvPr>
            <p:ph type="dt" idx="1"/>
          </p:nvPr>
        </p:nvSpPr>
        <p:spPr>
          <a:xfrm>
            <a:off x="3970938" y="0"/>
            <a:ext cx="3037840" cy="461804"/>
          </a:xfrm>
          <a:prstGeom prst="rect">
            <a:avLst/>
          </a:prstGeom>
        </p:spPr>
        <p:txBody>
          <a:bodyPr vert="horz" lIns="92824" tIns="46412" rIns="92824" bIns="46412" rtlCol="0"/>
          <a:lstStyle>
            <a:lvl1pPr algn="r">
              <a:defRPr sz="1200"/>
            </a:lvl1pPr>
          </a:lstStyle>
          <a:p>
            <a:fld id="{00A3879E-EAF1-4D95-A8FC-C9CF14C88641}" type="datetimeFigureOut">
              <a:rPr lang="es-MX" smtClean="0"/>
              <a:pPr/>
              <a:t>15/04/2016</a:t>
            </a:fld>
            <a:endParaRPr lang="es-MX"/>
          </a:p>
        </p:txBody>
      </p:sp>
      <p:sp>
        <p:nvSpPr>
          <p:cNvPr id="4" name="3 Marcador de imagen de diapositiva"/>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2824" tIns="46412" rIns="92824" bIns="46412" rtlCol="0" anchor="ctr"/>
          <a:lstStyle/>
          <a:p>
            <a:endParaRPr lang="es-MX"/>
          </a:p>
        </p:txBody>
      </p:sp>
      <p:sp>
        <p:nvSpPr>
          <p:cNvPr id="5" name="4 Marcador de notas"/>
          <p:cNvSpPr>
            <a:spLocks noGrp="1"/>
          </p:cNvSpPr>
          <p:nvPr>
            <p:ph type="body" sz="quarter" idx="3"/>
          </p:nvPr>
        </p:nvSpPr>
        <p:spPr>
          <a:xfrm>
            <a:off x="701040" y="4387136"/>
            <a:ext cx="5608320" cy="4156234"/>
          </a:xfrm>
          <a:prstGeom prst="rect">
            <a:avLst/>
          </a:prstGeom>
        </p:spPr>
        <p:txBody>
          <a:bodyPr vert="horz" lIns="92824" tIns="46412" rIns="92824" bIns="46412"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772668"/>
            <a:ext cx="3037840" cy="461804"/>
          </a:xfrm>
          <a:prstGeom prst="rect">
            <a:avLst/>
          </a:prstGeom>
        </p:spPr>
        <p:txBody>
          <a:bodyPr vert="horz" lIns="92824" tIns="46412" rIns="92824" bIns="46412"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772668"/>
            <a:ext cx="3037840" cy="461804"/>
          </a:xfrm>
          <a:prstGeom prst="rect">
            <a:avLst/>
          </a:prstGeom>
        </p:spPr>
        <p:txBody>
          <a:bodyPr vert="horz" lIns="92824" tIns="46412" rIns="92824" bIns="46412" rtlCol="0" anchor="b"/>
          <a:lstStyle>
            <a:lvl1pPr algn="r">
              <a:defRPr sz="1200"/>
            </a:lvl1pPr>
          </a:lstStyle>
          <a:p>
            <a:fld id="{ECF86C2B-9538-47A7-99E1-A793852547C5}" type="slidenum">
              <a:rPr lang="es-MX" smtClean="0"/>
              <a:pPr/>
              <a:t>‹Nº›</a:t>
            </a:fld>
            <a:endParaRPr lang="es-MX"/>
          </a:p>
        </p:txBody>
      </p:sp>
    </p:spTree>
    <p:extLst>
      <p:ext uri="{BB962C8B-B14F-4D97-AF65-F5344CB8AC3E}">
        <p14:creationId xmlns:p14="http://schemas.microsoft.com/office/powerpoint/2010/main" val="398630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ECF86C2B-9538-47A7-99E1-A793852547C5}" type="slidenum">
              <a:rPr lang="es-MX" smtClean="0"/>
              <a:pPr/>
              <a:t>1</a:t>
            </a:fld>
            <a:endParaRPr lang="es-MX"/>
          </a:p>
        </p:txBody>
      </p:sp>
    </p:spTree>
    <p:extLst>
      <p:ext uri="{BB962C8B-B14F-4D97-AF65-F5344CB8AC3E}">
        <p14:creationId xmlns:p14="http://schemas.microsoft.com/office/powerpoint/2010/main" val="3215282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p:spPr>
        <p:txBody>
          <a:bodyPr/>
          <a:lstStyle/>
          <a:p>
            <a:pPr eaLnBrk="1" hangingPunct="1"/>
            <a:endParaRPr lang="es-MX" smtClean="0"/>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16</a:t>
            </a:fld>
            <a:endParaRPr lang="es-ES"/>
          </a:p>
        </p:txBody>
      </p:sp>
    </p:spTree>
    <p:extLst>
      <p:ext uri="{BB962C8B-B14F-4D97-AF65-F5344CB8AC3E}">
        <p14:creationId xmlns:p14="http://schemas.microsoft.com/office/powerpoint/2010/main" val="2173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1050925" y="669925"/>
            <a:ext cx="4471988" cy="3354388"/>
          </a:xfrm>
          <a:ln/>
        </p:spPr>
      </p:sp>
      <p:sp>
        <p:nvSpPr>
          <p:cNvPr id="146435" name="Rectangle 3"/>
          <p:cNvSpPr>
            <a:spLocks noGrp="1" noChangeArrowheads="1"/>
          </p:cNvSpPr>
          <p:nvPr>
            <p:ph type="body" idx="1"/>
          </p:nvPr>
        </p:nvSpPr>
        <p:spPr>
          <a:xfrm>
            <a:off x="657674" y="4248895"/>
            <a:ext cx="5256904" cy="4024061"/>
          </a:xfrm>
          <a:noFill/>
          <a:ln/>
        </p:spPr>
        <p:txBody>
          <a:bodyPr>
            <a:normAutofit fontScale="92500" lnSpcReduction="10000"/>
          </a:bodyPr>
          <a:lstStyle/>
          <a:p>
            <a:pPr defTabSz="878098" eaLnBrk="0" fontAlgn="base" hangingPunct="0">
              <a:spcBef>
                <a:spcPct val="30000"/>
              </a:spcBef>
              <a:spcAft>
                <a:spcPct val="0"/>
              </a:spcAft>
              <a:defRPr/>
            </a:pPr>
            <a:r>
              <a:rPr lang="es-MX" b="1" dirty="0">
                <a:latin typeface="Arial" charset="0"/>
                <a:cs typeface="Arial" charset="0"/>
              </a:rPr>
              <a:t>Finanzas Públicas : </a:t>
            </a:r>
            <a:r>
              <a:rPr lang="es-MX" dirty="0">
                <a:latin typeface="Arial" charset="0"/>
                <a:cs typeface="Arial" charset="0"/>
              </a:rPr>
              <a:t>Conjunto de temas relacionados con la recaudación de ingresos, su administración y el Gasto Público que realiza el gobierno para atender a través de los bienes públicos las necesidades de la población.</a:t>
            </a:r>
          </a:p>
          <a:p>
            <a:pPr defTabSz="878098" eaLnBrk="0" fontAlgn="base" hangingPunct="0">
              <a:spcBef>
                <a:spcPct val="30000"/>
              </a:spcBef>
              <a:spcAft>
                <a:spcPct val="0"/>
              </a:spcAft>
              <a:defRPr/>
            </a:pPr>
            <a:endParaRPr lang="es-MX" b="1" dirty="0">
              <a:latin typeface="Arial" charset="0"/>
              <a:cs typeface="Arial" charset="0"/>
            </a:endParaRPr>
          </a:p>
          <a:p>
            <a:pPr defTabSz="878098" eaLnBrk="0" fontAlgn="base" hangingPunct="0">
              <a:spcBef>
                <a:spcPct val="30000"/>
              </a:spcBef>
              <a:spcAft>
                <a:spcPct val="0"/>
              </a:spcAft>
              <a:defRPr/>
            </a:pPr>
            <a:r>
              <a:rPr lang="es-MX" b="1" dirty="0">
                <a:latin typeface="Arial" charset="0"/>
                <a:cs typeface="Arial" charset="0"/>
              </a:rPr>
              <a:t>Federalismo Fiscal: </a:t>
            </a:r>
            <a:r>
              <a:rPr lang="es-MX" dirty="0">
                <a:latin typeface="Arial" charset="0"/>
                <a:cs typeface="Arial" charset="0"/>
              </a:rPr>
              <a:t>Distribución territorial de competencias, responsabilidades y gasto público entre las distintas entidades gubernamentales de un sistema federal.</a:t>
            </a:r>
          </a:p>
          <a:p>
            <a:pPr defTabSz="878098" eaLnBrk="0" fontAlgn="base" hangingPunct="0">
              <a:spcBef>
                <a:spcPct val="30000"/>
              </a:spcBef>
              <a:spcAft>
                <a:spcPct val="0"/>
              </a:spcAft>
              <a:defRPr/>
            </a:pPr>
            <a:endParaRPr lang="es-MX" dirty="0">
              <a:latin typeface="Arial" charset="0"/>
              <a:cs typeface="Arial" charset="0"/>
            </a:endParaRPr>
          </a:p>
          <a:p>
            <a:pPr>
              <a:lnSpc>
                <a:spcPct val="90000"/>
              </a:lnSpc>
            </a:pPr>
            <a:r>
              <a:rPr lang="es-MX" b="1" dirty="0" smtClean="0"/>
              <a:t>Sistema de Coordinación Fiscal</a:t>
            </a:r>
          </a:p>
          <a:p>
            <a:pPr>
              <a:lnSpc>
                <a:spcPct val="90000"/>
              </a:lnSpc>
            </a:pPr>
            <a:r>
              <a:rPr lang="es-MX" dirty="0" smtClean="0"/>
              <a:t>Es el mecanismo del gobierno federal para canalizar recursos a estados y municipios para:</a:t>
            </a:r>
          </a:p>
          <a:p>
            <a:pPr marL="439049" indent="-439049">
              <a:lnSpc>
                <a:spcPct val="90000"/>
              </a:lnSpc>
            </a:pPr>
            <a:r>
              <a:rPr lang="es-MX" dirty="0" smtClean="0"/>
              <a:t>1. Que no exista doble tributación y</a:t>
            </a:r>
          </a:p>
          <a:p>
            <a:pPr marL="439049" indent="-439049">
              <a:lnSpc>
                <a:spcPct val="90000"/>
              </a:lnSpc>
            </a:pPr>
            <a:r>
              <a:rPr lang="es-MX" dirty="0" smtClean="0"/>
              <a:t>2. Equilibrar la asignación de recursos entre la federación,</a:t>
            </a:r>
            <a:r>
              <a:rPr lang="es-MX" baseline="0" dirty="0" smtClean="0"/>
              <a:t> </a:t>
            </a:r>
            <a:r>
              <a:rPr lang="es-MX" dirty="0" smtClean="0"/>
              <a:t>estados y municipios.</a:t>
            </a:r>
          </a:p>
          <a:p>
            <a:pPr marL="439049" indent="-439049">
              <a:lnSpc>
                <a:spcPct val="90000"/>
              </a:lnSpc>
            </a:pPr>
            <a:endParaRPr lang="es-MX" dirty="0" smtClean="0"/>
          </a:p>
          <a:p>
            <a:pPr>
              <a:lnSpc>
                <a:spcPct val="90000"/>
              </a:lnSpc>
            </a:pPr>
            <a:r>
              <a:rPr lang="es-MX" b="1" dirty="0" smtClean="0"/>
              <a:t>Gasto Federalizado </a:t>
            </a:r>
          </a:p>
          <a:p>
            <a:pPr>
              <a:lnSpc>
                <a:spcPct val="90000"/>
              </a:lnSpc>
            </a:pPr>
            <a:r>
              <a:rPr lang="es-MX" dirty="0" smtClean="0"/>
              <a:t>Conjunto de los recursos federales transferidos a las entidades federativas, las cuales los ejercen como recursos propios. </a:t>
            </a:r>
            <a:endParaRPr lang="es-ES" dirty="0" smtClean="0"/>
          </a:p>
          <a:p>
            <a:r>
              <a:rPr lang="es-MX" dirty="0">
                <a:latin typeface="Arial" charset="0"/>
                <a:cs typeface="Arial" charset="0"/>
              </a:rPr>
              <a:t>Se constituye principalmente por las </a:t>
            </a:r>
            <a:r>
              <a:rPr lang="es-MX" i="1" dirty="0">
                <a:latin typeface="Arial" charset="0"/>
                <a:cs typeface="Arial" charset="0"/>
              </a:rPr>
              <a:t>Participaciones Federales</a:t>
            </a:r>
            <a:r>
              <a:rPr lang="es-MX" dirty="0">
                <a:latin typeface="Arial" charset="0"/>
                <a:cs typeface="Arial" charset="0"/>
              </a:rPr>
              <a:t> a los Estados, Municipios y el Distrito Federal en Ingresos Federales (Ramo 28) y por las </a:t>
            </a:r>
            <a:r>
              <a:rPr lang="es-MX" i="1" dirty="0">
                <a:latin typeface="Arial" charset="0"/>
                <a:cs typeface="Arial" charset="0"/>
              </a:rPr>
              <a:t>Aportaciones Federales </a:t>
            </a:r>
            <a:r>
              <a:rPr lang="es-MX" dirty="0">
                <a:latin typeface="Arial" charset="0"/>
                <a:cs typeface="Arial" charset="0"/>
              </a:rPr>
              <a:t>(Ramos 33 y 25); que en conjunto representan el 82% del Gasto Federalizado. Adicionalmente, estos recursos se complementan con la transferencia de </a:t>
            </a:r>
            <a:r>
              <a:rPr lang="es-MX" i="1" dirty="0">
                <a:latin typeface="Arial" charset="0"/>
                <a:cs typeface="Arial" charset="0"/>
              </a:rPr>
              <a:t>Provisiones Salariales y Económicas contenidas en el Ramo 23 </a:t>
            </a:r>
            <a:r>
              <a:rPr lang="es-MX" dirty="0">
                <a:latin typeface="Arial" charset="0"/>
                <a:cs typeface="Arial" charset="0"/>
              </a:rPr>
              <a:t>y otros recursos que llegan a las entidades federativas como resultado de la suscripción de </a:t>
            </a:r>
            <a:r>
              <a:rPr lang="es-MX" i="1" dirty="0">
                <a:latin typeface="Arial" charset="0"/>
                <a:cs typeface="Arial" charset="0"/>
              </a:rPr>
              <a:t>Convenios</a:t>
            </a:r>
            <a:r>
              <a:rPr lang="es-MX" dirty="0">
                <a:latin typeface="Arial" charset="0"/>
                <a:cs typeface="Arial" charset="0"/>
              </a:rPr>
              <a:t>. </a:t>
            </a:r>
          </a:p>
          <a:p>
            <a:endParaRPr lang="es-MX" dirty="0">
              <a:latin typeface="Arial" charset="0"/>
              <a:cs typeface="Arial" charset="0"/>
            </a:endParaRPr>
          </a:p>
        </p:txBody>
      </p:sp>
    </p:spTree>
    <p:extLst>
      <p:ext uri="{BB962C8B-B14F-4D97-AF65-F5344CB8AC3E}">
        <p14:creationId xmlns:p14="http://schemas.microsoft.com/office/powerpoint/2010/main" val="2236909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Marcador de imagen de diapositiva"/>
          <p:cNvSpPr>
            <a:spLocks noGrp="1" noRot="1" noChangeAspect="1" noTextEdit="1"/>
          </p:cNvSpPr>
          <p:nvPr>
            <p:ph type="sldImg"/>
          </p:nvPr>
        </p:nvSpPr>
        <p:spPr>
          <a:xfrm>
            <a:off x="1050925" y="669925"/>
            <a:ext cx="4471988" cy="3354388"/>
          </a:xfrm>
          <a:ln/>
        </p:spPr>
      </p:sp>
      <p:sp>
        <p:nvSpPr>
          <p:cNvPr id="168963" name="2 Marcador de notas"/>
          <p:cNvSpPr>
            <a:spLocks noGrp="1"/>
          </p:cNvSpPr>
          <p:nvPr>
            <p:ph type="body" idx="1"/>
          </p:nvPr>
        </p:nvSpPr>
        <p:spPr>
          <a:xfrm>
            <a:off x="657674" y="4248895"/>
            <a:ext cx="5256904" cy="4024061"/>
          </a:xfrm>
          <a:noFill/>
          <a:ln/>
        </p:spPr>
        <p:txBody>
          <a:bodyPr lIns="88776" tIns="44388" rIns="88776" bIns="44388">
            <a:normAutofit fontScale="77500" lnSpcReduction="20000"/>
          </a:bodyPr>
          <a:lstStyle/>
          <a:p>
            <a:pPr eaLnBrk="1" hangingPunct="1">
              <a:spcBef>
                <a:spcPct val="0"/>
              </a:spcBef>
            </a:pPr>
            <a:r>
              <a:rPr lang="es-MX" b="1" dirty="0">
                <a:latin typeface="Arial" charset="0"/>
                <a:cs typeface="Arial" charset="0"/>
              </a:rPr>
              <a:t>Constitución Política</a:t>
            </a:r>
          </a:p>
          <a:p>
            <a:pPr eaLnBrk="1" hangingPunct="1">
              <a:spcBef>
                <a:spcPct val="0"/>
              </a:spcBef>
            </a:pPr>
            <a:r>
              <a:rPr lang="es-MX" b="1" dirty="0">
                <a:latin typeface="Arial" charset="0"/>
                <a:cs typeface="Arial" charset="0"/>
              </a:rPr>
              <a:t>Artículo 40.</a:t>
            </a:r>
            <a:r>
              <a:rPr lang="es-MX" dirty="0">
                <a:latin typeface="Arial" charset="0"/>
                <a:cs typeface="Arial" charset="0"/>
              </a:rPr>
              <a:t> Es voluntad del pueblo mexicano constituirse en una República representativa, democrática, federal, compuesta de Estados libres y soberanos en todo lo concerniente a su régimen interior; pero unidos en una federación establecida según los principios de esta ley fundamental.</a:t>
            </a:r>
          </a:p>
          <a:p>
            <a:pPr defTabSz="878098" fontAlgn="base">
              <a:spcBef>
                <a:spcPct val="0"/>
              </a:spcBef>
              <a:spcAft>
                <a:spcPct val="0"/>
              </a:spcAft>
              <a:defRPr/>
            </a:pPr>
            <a:r>
              <a:rPr lang="es-MX" b="1" dirty="0">
                <a:latin typeface="Arial" charset="0"/>
                <a:cs typeface="Arial" charset="0"/>
              </a:rPr>
              <a:t>Artículo 41.</a:t>
            </a:r>
            <a:r>
              <a:rPr lang="es-MX" dirty="0">
                <a:latin typeface="Arial" charset="0"/>
                <a:cs typeface="Arial" charset="0"/>
              </a:rPr>
              <a:t> El pueblo ejerce su soberanía por medio de los Poderes de la Unión, en los casos de la competencia de éstos, y por los de los Estados, en lo que toca a sus regímenes interiores, en los términos respectivamente establecidos por la presente Constitución Federal y las particulares de los Estados, las que en ningún caso podrán contravenir las estipulaciones del Pacto Federal.</a:t>
            </a:r>
          </a:p>
          <a:p>
            <a:pPr defTabSz="878098" fontAlgn="base">
              <a:spcBef>
                <a:spcPct val="0"/>
              </a:spcBef>
              <a:spcAft>
                <a:spcPct val="0"/>
              </a:spcAft>
              <a:defRPr/>
            </a:pPr>
            <a:r>
              <a:rPr lang="es-MX" b="1" dirty="0">
                <a:latin typeface="Arial" charset="0"/>
                <a:cs typeface="Arial" charset="0"/>
              </a:rPr>
              <a:t>Artículo 115.</a:t>
            </a:r>
            <a:r>
              <a:rPr lang="es-MX" dirty="0">
                <a:latin typeface="Arial" charset="0"/>
                <a:cs typeface="Arial" charset="0"/>
              </a:rPr>
              <a:t> Los Estados adoptarán, para su régimen interior, la forma de gobierno republicano, representativo, popular, teniendo como base de su división territorial y de su organización política y administrativa el Municipio Libre,….</a:t>
            </a:r>
          </a:p>
          <a:p>
            <a:pPr defTabSz="878098" fontAlgn="base">
              <a:spcBef>
                <a:spcPct val="0"/>
              </a:spcBef>
              <a:spcAft>
                <a:spcPct val="0"/>
              </a:spcAft>
              <a:defRPr/>
            </a:pPr>
            <a:r>
              <a:rPr lang="es-MX" b="1" dirty="0">
                <a:latin typeface="Arial" charset="0"/>
                <a:cs typeface="Arial" charset="0"/>
              </a:rPr>
              <a:t>Artículo 73.</a:t>
            </a:r>
            <a:r>
              <a:rPr lang="es-MX" dirty="0">
                <a:latin typeface="Arial" charset="0"/>
                <a:cs typeface="Arial" charset="0"/>
              </a:rPr>
              <a:t> El Congreso tiene facultad:</a:t>
            </a:r>
          </a:p>
          <a:p>
            <a:r>
              <a:rPr lang="es-MX" b="1" dirty="0">
                <a:latin typeface="Arial" charset="0"/>
                <a:cs typeface="Arial" charset="0"/>
              </a:rPr>
              <a:t>XXIX. </a:t>
            </a:r>
            <a:r>
              <a:rPr lang="es-MX" dirty="0">
                <a:latin typeface="Arial" charset="0"/>
                <a:cs typeface="Arial" charset="0"/>
              </a:rPr>
              <a:t>Para establecer contribuciones:</a:t>
            </a:r>
          </a:p>
          <a:p>
            <a:r>
              <a:rPr lang="es-MX" b="1" dirty="0">
                <a:latin typeface="Arial" charset="0"/>
                <a:cs typeface="Arial" charset="0"/>
              </a:rPr>
              <a:t> 1º. </a:t>
            </a:r>
            <a:r>
              <a:rPr lang="es-MX" dirty="0">
                <a:latin typeface="Arial" charset="0"/>
                <a:cs typeface="Arial" charset="0"/>
              </a:rPr>
              <a:t>Sobre el comercio exterior;</a:t>
            </a:r>
          </a:p>
          <a:p>
            <a:r>
              <a:rPr lang="es-MX" dirty="0">
                <a:latin typeface="Arial" charset="0"/>
                <a:cs typeface="Arial" charset="0"/>
              </a:rPr>
              <a:t> </a:t>
            </a:r>
            <a:r>
              <a:rPr lang="es-MX" b="1" dirty="0">
                <a:latin typeface="Arial" charset="0"/>
                <a:cs typeface="Arial" charset="0"/>
              </a:rPr>
              <a:t>2º. </a:t>
            </a:r>
            <a:r>
              <a:rPr lang="es-MX" dirty="0">
                <a:latin typeface="Arial" charset="0"/>
                <a:cs typeface="Arial" charset="0"/>
              </a:rPr>
              <a:t>Sobre el aprovechamiento y explotación de los recursos naturales comprendidos en los párrafos 4º y 5º del artículo 27;</a:t>
            </a:r>
          </a:p>
          <a:p>
            <a:r>
              <a:rPr lang="es-MX" dirty="0">
                <a:latin typeface="Arial" charset="0"/>
                <a:cs typeface="Arial" charset="0"/>
              </a:rPr>
              <a:t> </a:t>
            </a:r>
            <a:r>
              <a:rPr lang="es-MX" b="1" dirty="0">
                <a:latin typeface="Arial" charset="0"/>
                <a:cs typeface="Arial" charset="0"/>
              </a:rPr>
              <a:t>3º. </a:t>
            </a:r>
            <a:r>
              <a:rPr lang="es-MX" dirty="0">
                <a:latin typeface="Arial" charset="0"/>
                <a:cs typeface="Arial" charset="0"/>
              </a:rPr>
              <a:t>Sobre instituciones de crédito y sociedades de seguros;</a:t>
            </a:r>
          </a:p>
          <a:p>
            <a:r>
              <a:rPr lang="es-MX" dirty="0">
                <a:latin typeface="Arial" charset="0"/>
                <a:cs typeface="Arial" charset="0"/>
              </a:rPr>
              <a:t> </a:t>
            </a:r>
            <a:r>
              <a:rPr lang="es-MX" b="1" dirty="0">
                <a:latin typeface="Arial" charset="0"/>
                <a:cs typeface="Arial" charset="0"/>
              </a:rPr>
              <a:t>4º. </a:t>
            </a:r>
            <a:r>
              <a:rPr lang="es-MX" dirty="0">
                <a:latin typeface="Arial" charset="0"/>
                <a:cs typeface="Arial" charset="0"/>
              </a:rPr>
              <a:t>Sobre servicios públicos concesionados o explotados directamente por la Federación; y</a:t>
            </a:r>
          </a:p>
          <a:p>
            <a:r>
              <a:rPr lang="es-MX" dirty="0">
                <a:latin typeface="Arial" charset="0"/>
                <a:cs typeface="Arial" charset="0"/>
              </a:rPr>
              <a:t> </a:t>
            </a:r>
            <a:r>
              <a:rPr lang="es-MX" b="1" dirty="0">
                <a:latin typeface="Arial" charset="0"/>
                <a:cs typeface="Arial" charset="0"/>
              </a:rPr>
              <a:t>5º. </a:t>
            </a:r>
            <a:r>
              <a:rPr lang="es-MX" dirty="0">
                <a:latin typeface="Arial" charset="0"/>
                <a:cs typeface="Arial" charset="0"/>
              </a:rPr>
              <a:t>Especiales sobre: </a:t>
            </a:r>
          </a:p>
          <a:p>
            <a:r>
              <a:rPr lang="es-MX" dirty="0">
                <a:latin typeface="Arial" charset="0"/>
                <a:cs typeface="Arial" charset="0"/>
              </a:rPr>
              <a:t>  </a:t>
            </a:r>
            <a:r>
              <a:rPr lang="es-MX" b="1" dirty="0">
                <a:latin typeface="Arial" charset="0"/>
                <a:cs typeface="Arial" charset="0"/>
              </a:rPr>
              <a:t>a) </a:t>
            </a:r>
            <a:r>
              <a:rPr lang="es-MX" dirty="0">
                <a:latin typeface="Arial" charset="0"/>
                <a:cs typeface="Arial" charset="0"/>
              </a:rPr>
              <a:t>Energía eléctrica;</a:t>
            </a:r>
          </a:p>
          <a:p>
            <a:r>
              <a:rPr lang="es-MX" dirty="0">
                <a:latin typeface="Arial" charset="0"/>
                <a:cs typeface="Arial" charset="0"/>
              </a:rPr>
              <a:t> </a:t>
            </a:r>
            <a:r>
              <a:rPr lang="es-MX" b="1" dirty="0">
                <a:latin typeface="Arial" charset="0"/>
                <a:cs typeface="Arial" charset="0"/>
              </a:rPr>
              <a:t> b)</a:t>
            </a:r>
            <a:r>
              <a:rPr lang="es-MX" dirty="0">
                <a:latin typeface="Arial" charset="0"/>
                <a:cs typeface="Arial" charset="0"/>
              </a:rPr>
              <a:t>Producción y consumo de tabacos labrados;</a:t>
            </a:r>
          </a:p>
          <a:p>
            <a:r>
              <a:rPr lang="es-MX" dirty="0">
                <a:latin typeface="Arial" charset="0"/>
                <a:cs typeface="Arial" charset="0"/>
              </a:rPr>
              <a:t> </a:t>
            </a:r>
            <a:r>
              <a:rPr lang="es-MX" b="1" dirty="0">
                <a:latin typeface="Arial" charset="0"/>
                <a:cs typeface="Arial" charset="0"/>
              </a:rPr>
              <a:t> c) </a:t>
            </a:r>
            <a:r>
              <a:rPr lang="es-MX" dirty="0">
                <a:latin typeface="Arial" charset="0"/>
                <a:cs typeface="Arial" charset="0"/>
              </a:rPr>
              <a:t>Gasolina y otros productos derivados del petróleo;</a:t>
            </a:r>
          </a:p>
          <a:p>
            <a:r>
              <a:rPr lang="es-MX" dirty="0">
                <a:latin typeface="Arial" charset="0"/>
                <a:cs typeface="Arial" charset="0"/>
              </a:rPr>
              <a:t> </a:t>
            </a:r>
            <a:r>
              <a:rPr lang="es-MX" b="1" dirty="0">
                <a:latin typeface="Arial" charset="0"/>
                <a:cs typeface="Arial" charset="0"/>
              </a:rPr>
              <a:t> d) </a:t>
            </a:r>
            <a:r>
              <a:rPr lang="es-MX" dirty="0">
                <a:latin typeface="Arial" charset="0"/>
                <a:cs typeface="Arial" charset="0"/>
              </a:rPr>
              <a:t>Cerillos y fósforos;</a:t>
            </a:r>
          </a:p>
          <a:p>
            <a:r>
              <a:rPr lang="es-MX" dirty="0">
                <a:latin typeface="Arial" charset="0"/>
                <a:cs typeface="Arial" charset="0"/>
              </a:rPr>
              <a:t>  </a:t>
            </a:r>
            <a:r>
              <a:rPr lang="es-MX" b="1" dirty="0">
                <a:latin typeface="Arial" charset="0"/>
                <a:cs typeface="Arial" charset="0"/>
              </a:rPr>
              <a:t>e) </a:t>
            </a:r>
            <a:r>
              <a:rPr lang="es-MX" dirty="0">
                <a:latin typeface="Arial" charset="0"/>
                <a:cs typeface="Arial" charset="0"/>
              </a:rPr>
              <a:t>Aguamiel y productos de su fermentación; y</a:t>
            </a:r>
          </a:p>
          <a:p>
            <a:r>
              <a:rPr lang="es-MX" dirty="0">
                <a:latin typeface="Arial" charset="0"/>
                <a:cs typeface="Arial" charset="0"/>
              </a:rPr>
              <a:t>  </a:t>
            </a:r>
            <a:r>
              <a:rPr lang="es-MX" b="1" dirty="0">
                <a:latin typeface="Arial" charset="0"/>
                <a:cs typeface="Arial" charset="0"/>
              </a:rPr>
              <a:t>f) </a:t>
            </a:r>
            <a:r>
              <a:rPr lang="es-MX" dirty="0">
                <a:latin typeface="Arial" charset="0"/>
                <a:cs typeface="Arial" charset="0"/>
              </a:rPr>
              <a:t>Explotación forestal.</a:t>
            </a:r>
          </a:p>
          <a:p>
            <a:r>
              <a:rPr lang="es-MX" dirty="0">
                <a:latin typeface="Arial" charset="0"/>
                <a:cs typeface="Arial" charset="0"/>
              </a:rPr>
              <a:t>  </a:t>
            </a:r>
            <a:r>
              <a:rPr lang="es-MX" b="1" dirty="0">
                <a:latin typeface="Arial" charset="0"/>
                <a:cs typeface="Arial" charset="0"/>
              </a:rPr>
              <a:t>g) </a:t>
            </a:r>
            <a:r>
              <a:rPr lang="es-MX" dirty="0">
                <a:latin typeface="Arial" charset="0"/>
                <a:cs typeface="Arial" charset="0"/>
              </a:rPr>
              <a:t>Producción y consumo de cerveza.</a:t>
            </a:r>
          </a:p>
          <a:p>
            <a:r>
              <a:rPr lang="es-MX" dirty="0">
                <a:latin typeface="Arial" charset="0"/>
                <a:cs typeface="Arial" charset="0"/>
              </a:rPr>
              <a:t> Las entidades federativas participarán en el rendimiento de estas contribuciones especiales, en la proporción que la ley secundaria federal determine. Las legislaturas locales fijarán el porcentaje correspondiente a los Municipios, en sus ingresos por concepto del impuesto sobre energía eléctrica.</a:t>
            </a:r>
          </a:p>
          <a:p>
            <a:pPr defTabSz="878098" fontAlgn="base">
              <a:spcBef>
                <a:spcPct val="0"/>
              </a:spcBef>
              <a:spcAft>
                <a:spcPct val="0"/>
              </a:spcAft>
              <a:defRPr/>
            </a:pPr>
            <a:endParaRPr lang="es-MX" dirty="0">
              <a:latin typeface="Arial" charset="0"/>
              <a:cs typeface="Arial" charset="0"/>
            </a:endParaRPr>
          </a:p>
          <a:p>
            <a:pPr eaLnBrk="1" hangingPunct="1">
              <a:spcBef>
                <a:spcPct val="0"/>
              </a:spcBef>
            </a:pPr>
            <a:r>
              <a:rPr lang="es-MX" dirty="0" smtClean="0"/>
              <a:t>Ley de</a:t>
            </a:r>
            <a:r>
              <a:rPr lang="es-MX" baseline="0" dirty="0" smtClean="0"/>
              <a:t> Coordinación Fiscal</a:t>
            </a:r>
          </a:p>
          <a:p>
            <a:pPr defTabSz="878098" fontAlgn="base">
              <a:spcBef>
                <a:spcPct val="0"/>
              </a:spcBef>
              <a:spcAft>
                <a:spcPct val="0"/>
              </a:spcAft>
              <a:defRPr/>
            </a:pPr>
            <a:r>
              <a:rPr lang="es-MX" b="1" dirty="0" smtClean="0"/>
              <a:t>Artículo 1. </a:t>
            </a:r>
            <a:r>
              <a:rPr lang="es-MX" dirty="0" smtClean="0"/>
              <a:t>La LCF tiene por objeto coordinar los sistemas fiscales de: la Federación, Estados, Municipios y Distrito Federal.</a:t>
            </a:r>
          </a:p>
          <a:p>
            <a:pPr eaLnBrk="1" hangingPunct="1">
              <a:spcBef>
                <a:spcPct val="0"/>
              </a:spcBef>
            </a:pPr>
            <a:endParaRPr lang="es-MX" dirty="0" smtClean="0"/>
          </a:p>
        </p:txBody>
      </p:sp>
      <p:sp>
        <p:nvSpPr>
          <p:cNvPr id="168964" name="3 Marcador de número de diapositiva"/>
          <p:cNvSpPr txBox="1">
            <a:spLocks noGrp="1"/>
          </p:cNvSpPr>
          <p:nvPr/>
        </p:nvSpPr>
        <p:spPr bwMode="auto">
          <a:xfrm>
            <a:off x="3722339" y="8493200"/>
            <a:ext cx="2848423" cy="448137"/>
          </a:xfrm>
          <a:prstGeom prst="rect">
            <a:avLst/>
          </a:prstGeom>
          <a:noFill/>
          <a:ln w="9525">
            <a:noFill/>
            <a:miter lim="800000"/>
            <a:headEnd/>
            <a:tailEnd/>
          </a:ln>
        </p:spPr>
        <p:txBody>
          <a:bodyPr lIns="88776" tIns="44388" rIns="88776" bIns="44388" anchor="b"/>
          <a:lstStyle/>
          <a:p>
            <a:pPr algn="r" defTabSz="887245"/>
            <a:fld id="{538ABDA5-C349-4E2C-ABFB-2F66B42A11AA}" type="slidenum">
              <a:rPr lang="es-MX" sz="1200">
                <a:cs typeface="Arial" charset="0"/>
              </a:rPr>
              <a:pPr algn="r" defTabSz="887245"/>
              <a:t>18</a:t>
            </a:fld>
            <a:endParaRPr lang="es-MX" sz="1200">
              <a:cs typeface="Arial" charset="0"/>
            </a:endParaRPr>
          </a:p>
        </p:txBody>
      </p:sp>
    </p:spTree>
    <p:extLst>
      <p:ext uri="{BB962C8B-B14F-4D97-AF65-F5344CB8AC3E}">
        <p14:creationId xmlns:p14="http://schemas.microsoft.com/office/powerpoint/2010/main" val="2788390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1050925" y="669925"/>
            <a:ext cx="4471988" cy="3354388"/>
          </a:xfrm>
          <a:ln/>
        </p:spPr>
      </p:sp>
      <p:sp>
        <p:nvSpPr>
          <p:cNvPr id="181251" name="Rectangle 3"/>
          <p:cNvSpPr>
            <a:spLocks noGrp="1" noChangeArrowheads="1"/>
          </p:cNvSpPr>
          <p:nvPr>
            <p:ph type="body" idx="1"/>
          </p:nvPr>
        </p:nvSpPr>
        <p:spPr>
          <a:xfrm>
            <a:off x="657675" y="4248895"/>
            <a:ext cx="5256904" cy="4024061"/>
          </a:xfrm>
          <a:noFill/>
          <a:ln/>
        </p:spPr>
        <p:txBody>
          <a:bodyPr/>
          <a:lstStyle/>
          <a:p>
            <a:pPr algn="just" eaLnBrk="1" hangingPunct="1"/>
            <a:r>
              <a:rPr lang="es-MX" baseline="0" dirty="0" smtClean="0">
                <a:latin typeface="+mn-lt"/>
              </a:rPr>
              <a:t>El Gasto Federalizado presenta una tendencia ligeramente</a:t>
            </a:r>
            <a:r>
              <a:rPr lang="es-MX" dirty="0" smtClean="0">
                <a:latin typeface="+mn-lt"/>
              </a:rPr>
              <a:t> </a:t>
            </a:r>
            <a:r>
              <a:rPr lang="es-MX" baseline="0" dirty="0" smtClean="0">
                <a:latin typeface="+mn-lt"/>
              </a:rPr>
              <a:t>creciente dentro de su participación en el Gasto Neto, ya que en el año 2000 representaba el 31.1 por ciento del Gasto Neto y para el 2015 el 33.9 por ciento.</a:t>
            </a:r>
          </a:p>
          <a:p>
            <a:pPr algn="just" eaLnBrk="1" hangingPunct="1"/>
            <a:endParaRPr lang="es-MX" dirty="0" smtClean="0">
              <a:latin typeface="+mn-lt"/>
            </a:endParaRPr>
          </a:p>
          <a:p>
            <a:pPr algn="just" eaLnBrk="1" hangingPunct="1"/>
            <a:r>
              <a:rPr lang="es-MX" dirty="0" smtClean="0">
                <a:latin typeface="+mn-lt"/>
              </a:rPr>
              <a:t>En el 2008 se presenta un crecimiento en la participación de las Participaciones Federales debido a que, derivado de la Reforma Fiscal de 2007, se crearon fondos para las entidades federativas. Sin embargo, para 2009, se registra una caída del Gasto Federalizado debido a la crisis económica que provoco que uno de los principales elementos del Gasto Federalizado, las Participaciones Federales (las cuales dependen estrechamente de la actividad económica), cayeran considerablemente.</a:t>
            </a: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19</a:t>
            </a:fld>
            <a:endParaRPr lang="es-ES"/>
          </a:p>
        </p:txBody>
      </p:sp>
    </p:spTree>
    <p:extLst>
      <p:ext uri="{BB962C8B-B14F-4D97-AF65-F5344CB8AC3E}">
        <p14:creationId xmlns:p14="http://schemas.microsoft.com/office/powerpoint/2010/main" val="4289016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MX" sz="1000" dirty="0"/>
              <a:t>El </a:t>
            </a:r>
            <a:r>
              <a:rPr lang="es-MX" sz="1000" b="1" dirty="0"/>
              <a:t>Gasto Federalizado </a:t>
            </a:r>
            <a:r>
              <a:rPr lang="es-MX" sz="1000" dirty="0"/>
              <a:t>es el conjunto de transferencias del Gobierno Federal a las Entidades Federativas y municipios, quienes las ejercen como recursos propios. Estos recursos se constituyen por los siguientes conceptos:</a:t>
            </a:r>
          </a:p>
          <a:p>
            <a:pPr marL="219525" indent="-219525" algn="just">
              <a:buFont typeface="+mj-lt"/>
              <a:buAutoNum type="arabicPeriod"/>
            </a:pPr>
            <a:r>
              <a:rPr lang="es-MX" sz="1000" b="1" dirty="0"/>
              <a:t>Aportaciones Federales (Ramo 33)</a:t>
            </a:r>
            <a:r>
              <a:rPr lang="es-MX" sz="1000" dirty="0"/>
              <a:t>. Son transferencias que son parte del Gasto Programable, por lo que una vez establecidas en el PEF, se garantiza a las entidades su recepción en esa cuantía con independencia de su desempeño económico y recaudatorio. Su carácter es compensatorio, es decir, tiene como fin asignar recursos en proporción directa a los rezagos y necesidades que observan las entidades federativas en materia de salud, educación, infraestructura, desarrollo social entre otros.</a:t>
            </a:r>
          </a:p>
          <a:p>
            <a:pPr marL="219525" indent="-219525" algn="just">
              <a:buFont typeface="+mj-lt"/>
              <a:buAutoNum type="arabicPeriod"/>
            </a:pPr>
            <a:r>
              <a:rPr lang="es-MX" sz="1000" b="1" dirty="0"/>
              <a:t>Participaciones Federales (Ramo 28)</a:t>
            </a:r>
            <a:r>
              <a:rPr lang="es-MX" sz="1000" dirty="0"/>
              <a:t>. Estos recursos son parte del Gasto No Programable por lo que dependen de la recaudación federal efectivamente realizada en el ejercicio fiscal y por tanto de la actividad económica y petrolera. Este ramo no está etiquetado, es decir, no tiene un destino específico en el gasto de las entidades federativas. Su carácter principal es resarcitorio, pues tiene como fin asignar los recursos de manera proporcional a la participación de las entidades federativas en la actividad económica y la recaudación.</a:t>
            </a:r>
          </a:p>
          <a:p>
            <a:pPr marL="219525" indent="-219525" algn="just">
              <a:buFont typeface="+mj-lt"/>
              <a:buAutoNum type="arabicPeriod"/>
            </a:pPr>
            <a:r>
              <a:rPr lang="es-MX" sz="1000" b="1" dirty="0"/>
              <a:t>Convenios de descentralización</a:t>
            </a:r>
            <a:r>
              <a:rPr lang="es-MX" sz="1000" dirty="0"/>
              <a:t>. Son acuerdos que las dependencias del Gobierno Federal firman a lo largo del ejercicio fiscal  con las entidades federativas para transferir recursos presupuestales que son susceptibles de ser federalizados, con el propósito de concertar la descentralización de acciones federales, mediante la colaboración y coordinación de ambas instancias de gobierno.</a:t>
            </a:r>
          </a:p>
          <a:p>
            <a:pPr marL="219525" indent="-219525" algn="just">
              <a:buFont typeface="+mj-lt"/>
              <a:buAutoNum type="arabicPeriod"/>
            </a:pPr>
            <a:r>
              <a:rPr lang="es-MX" sz="1000" dirty="0"/>
              <a:t>La </a:t>
            </a:r>
            <a:r>
              <a:rPr lang="es-MX" sz="1000" b="1" dirty="0"/>
              <a:t>Protección Social en Salud</a:t>
            </a:r>
            <a:r>
              <a:rPr lang="es-MX" sz="1000" dirty="0"/>
              <a:t> son transferencias que se realizan a las entidades federativas a través de los Programas Federales "Seguro Popular" y "Dignificación, conservación y mantenimiento de la infraestructura y equipamiento en salud"; ambos a cargo de la Comisión Nacional de Protección Social en Salud dependiente de la Secretaria de Salud.</a:t>
            </a:r>
          </a:p>
          <a:p>
            <a:pPr marL="219525" indent="-219525" algn="just">
              <a:buFont typeface="+mj-lt"/>
              <a:buAutoNum type="arabicPeriod"/>
            </a:pPr>
            <a:r>
              <a:rPr lang="es-MX" sz="1000" dirty="0"/>
              <a:t>El </a:t>
            </a:r>
            <a:r>
              <a:rPr lang="es-MX" sz="1000" b="1" dirty="0"/>
              <a:t>Ramo 23 Provisiones Salariales y Económicas</a:t>
            </a:r>
            <a:r>
              <a:rPr lang="es-MX" sz="1000" dirty="0"/>
              <a:t> incluye recursos destinados principalmente al fortalecimiento del desarrollo regional y municipal mediante programas y proyectos de infraestructura física.</a:t>
            </a:r>
          </a:p>
        </p:txBody>
      </p:sp>
      <p:sp>
        <p:nvSpPr>
          <p:cNvPr id="4" name="3 Marcador de número de diapositiva"/>
          <p:cNvSpPr>
            <a:spLocks noGrp="1"/>
          </p:cNvSpPr>
          <p:nvPr>
            <p:ph type="sldNum" sz="quarter" idx="10"/>
          </p:nvPr>
        </p:nvSpPr>
        <p:spPr/>
        <p:txBody>
          <a:bodyPr/>
          <a:lstStyle/>
          <a:p>
            <a:pPr>
              <a:defRPr/>
            </a:pPr>
            <a:fld id="{ECBF9B95-9AF3-46DC-8F89-8590F1787F6E}" type="slidenum">
              <a:rPr lang="es-MX" smtClean="0"/>
              <a:pPr>
                <a:defRPr/>
              </a:pPr>
              <a:t>20</a:t>
            </a:fld>
            <a:endParaRPr lang="es-MX" dirty="0"/>
          </a:p>
        </p:txBody>
      </p:sp>
    </p:spTree>
    <p:extLst>
      <p:ext uri="{BB962C8B-B14F-4D97-AF65-F5344CB8AC3E}">
        <p14:creationId xmlns:p14="http://schemas.microsoft.com/office/powerpoint/2010/main" val="3496585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ECBF9B95-9AF3-46DC-8F89-8590F1787F6E}" type="slidenum">
              <a:rPr lang="es-MX" smtClean="0"/>
              <a:pPr>
                <a:defRPr/>
              </a:pPr>
              <a:t>21</a:t>
            </a:fld>
            <a:endParaRPr lang="es-MX" dirty="0"/>
          </a:p>
        </p:txBody>
      </p:sp>
    </p:spTree>
    <p:extLst>
      <p:ext uri="{BB962C8B-B14F-4D97-AF65-F5344CB8AC3E}">
        <p14:creationId xmlns:p14="http://schemas.microsoft.com/office/powerpoint/2010/main" val="1937754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1050925" y="669925"/>
            <a:ext cx="4471988" cy="3354388"/>
          </a:xfrm>
          <a:ln/>
        </p:spPr>
      </p:sp>
      <p:sp>
        <p:nvSpPr>
          <p:cNvPr id="166915" name="Rectangle 3"/>
          <p:cNvSpPr>
            <a:spLocks noGrp="1" noChangeArrowheads="1"/>
          </p:cNvSpPr>
          <p:nvPr>
            <p:ph type="body" idx="1"/>
          </p:nvPr>
        </p:nvSpPr>
        <p:spPr>
          <a:xfrm>
            <a:off x="657675" y="4247368"/>
            <a:ext cx="5256904" cy="4025589"/>
          </a:xfrm>
          <a:noFill/>
          <a:ln/>
        </p:spPr>
        <p:txBody>
          <a:bodyPr/>
          <a:lstStyle/>
          <a:p>
            <a:pPr algn="just" eaLnBrk="1" hangingPunct="1"/>
            <a:r>
              <a:rPr lang="es-MX" dirty="0" smtClean="0">
                <a:latin typeface="+mn-lt"/>
              </a:rPr>
              <a:t>Dentro de las Finanzas Públicas locales, el</a:t>
            </a:r>
            <a:r>
              <a:rPr lang="es-MX" baseline="0" dirty="0" smtClean="0">
                <a:latin typeface="+mn-lt"/>
              </a:rPr>
              <a:t> Gasto Federalizado es el principal componente de los Ingresos Brutos de los Estados, aunque han disminuido moderadamente su participación. En al año 2000 representaba el 85.0 por ciento del Gasto Neto Total y en el 2010 el 79.4 por ciento. Esto puede deberse al efecto de los Financiamientos que están incrementando su participación en los Ingresos brutos de las entidades federativas.</a:t>
            </a:r>
          </a:p>
          <a:p>
            <a:pPr algn="just" eaLnBrk="1" hangingPunct="1"/>
            <a:r>
              <a:rPr lang="es-MX" dirty="0" smtClean="0">
                <a:latin typeface="+mn-lt"/>
              </a:rPr>
              <a:t>En promedio, entre el año 2000 y el 2014 la participación del Gasto Federalizado en los Ingresos Brutos de las Entidades Federativas es de 83.0 por ciento.</a:t>
            </a: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22</a:t>
            </a:fld>
            <a:endParaRPr lang="es-ES"/>
          </a:p>
        </p:txBody>
      </p:sp>
    </p:spTree>
    <p:extLst>
      <p:ext uri="{BB962C8B-B14F-4D97-AF65-F5344CB8AC3E}">
        <p14:creationId xmlns:p14="http://schemas.microsoft.com/office/powerpoint/2010/main" val="2160621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1050925" y="669925"/>
            <a:ext cx="4471988" cy="3354388"/>
          </a:xfrm>
          <a:ln/>
        </p:spPr>
      </p:sp>
      <p:sp>
        <p:nvSpPr>
          <p:cNvPr id="166915" name="Rectangle 3"/>
          <p:cNvSpPr>
            <a:spLocks noGrp="1" noChangeArrowheads="1"/>
          </p:cNvSpPr>
          <p:nvPr>
            <p:ph type="body" idx="1"/>
          </p:nvPr>
        </p:nvSpPr>
        <p:spPr>
          <a:xfrm>
            <a:off x="657675" y="4247368"/>
            <a:ext cx="5256904" cy="4025589"/>
          </a:xfrm>
          <a:noFill/>
          <a:ln/>
        </p:spPr>
        <p:txBody>
          <a:bodyPr/>
          <a:lstStyle/>
          <a:p>
            <a:pPr algn="just" eaLnBrk="1" hangingPunct="1"/>
            <a:r>
              <a:rPr lang="es-MX" dirty="0" smtClean="0">
                <a:latin typeface="+mn-lt"/>
              </a:rPr>
              <a:t>De</a:t>
            </a:r>
            <a:r>
              <a:rPr lang="es-MX" baseline="0" dirty="0" smtClean="0">
                <a:latin typeface="+mn-lt"/>
              </a:rPr>
              <a:t> forma desagregada se observa que los principales componentes del los Ingresos de las entidades federativas son las Participaciones y las Aportaciones Federales, seguido de los Convenios Federales que incluyen los recursos del Ramo 23 Provisiones Salariales. Estos tres componentes son los que constituyen el Gasto Federalizado.</a:t>
            </a:r>
          </a:p>
          <a:p>
            <a:pPr algn="just" eaLnBrk="1" hangingPunct="1"/>
            <a:r>
              <a:rPr lang="es-MX" dirty="0" smtClean="0">
                <a:latin typeface="+mn-lt"/>
              </a:rPr>
              <a:t>El resto de los ingresos de los Estados constituyen apenas el 19.5 por ciento de los ingresos brutos de las entidades federativas.</a:t>
            </a: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23</a:t>
            </a:fld>
            <a:endParaRPr lang="es-ES"/>
          </a:p>
        </p:txBody>
      </p:sp>
    </p:spTree>
    <p:extLst>
      <p:ext uri="{BB962C8B-B14F-4D97-AF65-F5344CB8AC3E}">
        <p14:creationId xmlns:p14="http://schemas.microsoft.com/office/powerpoint/2010/main" val="3732072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1050925" y="669925"/>
            <a:ext cx="4471988" cy="3354388"/>
          </a:xfrm>
          <a:ln/>
        </p:spPr>
      </p:sp>
      <p:sp>
        <p:nvSpPr>
          <p:cNvPr id="166915" name="Rectangle 3"/>
          <p:cNvSpPr>
            <a:spLocks noGrp="1" noChangeArrowheads="1"/>
          </p:cNvSpPr>
          <p:nvPr>
            <p:ph type="body" idx="1"/>
          </p:nvPr>
        </p:nvSpPr>
        <p:spPr>
          <a:xfrm>
            <a:off x="657674" y="4247364"/>
            <a:ext cx="5256904" cy="4025590"/>
          </a:xfrm>
          <a:noFill/>
          <a:ln/>
        </p:spPr>
        <p:txBody>
          <a:bodyPr/>
          <a:lstStyle/>
          <a:p>
            <a:pPr eaLnBrk="1" hangingPunct="1"/>
            <a:endParaRPr lang="es-MX" smtClean="0"/>
          </a:p>
        </p:txBody>
      </p:sp>
    </p:spTree>
    <p:extLst>
      <p:ext uri="{BB962C8B-B14F-4D97-AF65-F5344CB8AC3E}">
        <p14:creationId xmlns:p14="http://schemas.microsoft.com/office/powerpoint/2010/main" val="3000317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p:spPr>
        <p:txBody>
          <a:bodyPr/>
          <a:lstStyle/>
          <a:p>
            <a:pPr eaLnBrk="1" hangingPunct="1"/>
            <a:endParaRPr lang="es-MX" smtClean="0"/>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25</a:t>
            </a:fld>
            <a:endParaRPr lang="es-ES"/>
          </a:p>
        </p:txBody>
      </p:sp>
    </p:spTree>
    <p:extLst>
      <p:ext uri="{BB962C8B-B14F-4D97-AF65-F5344CB8AC3E}">
        <p14:creationId xmlns:p14="http://schemas.microsoft.com/office/powerpoint/2010/main" val="666248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ECBF9B95-9AF3-46DC-8F89-8590F1787F6E}" type="slidenum">
              <a:rPr lang="es-MX" smtClean="0"/>
              <a:pPr>
                <a:defRPr/>
              </a:pPr>
              <a:t>2</a:t>
            </a:fld>
            <a:endParaRPr lang="es-MX" dirty="0"/>
          </a:p>
        </p:txBody>
      </p:sp>
    </p:spTree>
    <p:extLst>
      <p:ext uri="{BB962C8B-B14F-4D97-AF65-F5344CB8AC3E}">
        <p14:creationId xmlns:p14="http://schemas.microsoft.com/office/powerpoint/2010/main" val="1218224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lnSpc>
                <a:spcPct val="200000"/>
              </a:lnSpc>
            </a:pPr>
            <a:r>
              <a:rPr lang="es-MX" b="1" dirty="0"/>
              <a:t>Principio Resarcitorio</a:t>
            </a:r>
            <a:endParaRPr lang="es-MX" dirty="0"/>
          </a:p>
          <a:p>
            <a:pPr algn="just">
              <a:lnSpc>
                <a:spcPct val="200000"/>
              </a:lnSpc>
            </a:pPr>
            <a:r>
              <a:rPr lang="es-MX" dirty="0"/>
              <a:t>Este principio de las transferencias federales pretende asignar mayores recursos a aquellas entidades federativas y municipios que contribuyan en mayor medida al crecimiento económico del país y al esfuerzo recaudatorio de impuestos y derechos locales.</a:t>
            </a:r>
          </a:p>
          <a:p>
            <a:pPr algn="just">
              <a:lnSpc>
                <a:spcPct val="200000"/>
              </a:lnSpc>
            </a:pPr>
            <a:endParaRPr lang="es-MX" dirty="0"/>
          </a:p>
          <a:p>
            <a:pPr algn="just">
              <a:lnSpc>
                <a:spcPct val="200000"/>
              </a:lnSpc>
            </a:pPr>
            <a:r>
              <a:rPr lang="es-MX" sz="1300" b="1" dirty="0"/>
              <a:t>Principio Compensatorio</a:t>
            </a:r>
          </a:p>
          <a:p>
            <a:pPr algn="just">
              <a:lnSpc>
                <a:spcPct val="200000"/>
              </a:lnSpc>
            </a:pPr>
            <a:r>
              <a:rPr lang="es-MX" dirty="0"/>
              <a:t>Este principio del gasto federalizado intenta asignar mayores recursos a aquellas entidades  federativas y municipios con mayores necesidades en materia de educación, salud, infraestructura social  y en general con mayores carencias en términos de desarrollo social.</a:t>
            </a:r>
          </a:p>
          <a:p>
            <a:endParaRPr lang="es-MX" dirty="0"/>
          </a:p>
        </p:txBody>
      </p:sp>
      <p:sp>
        <p:nvSpPr>
          <p:cNvPr id="4" name="3 Marcador de número de diapositiva"/>
          <p:cNvSpPr>
            <a:spLocks noGrp="1"/>
          </p:cNvSpPr>
          <p:nvPr>
            <p:ph type="sldNum" sz="quarter" idx="10"/>
          </p:nvPr>
        </p:nvSpPr>
        <p:spPr/>
        <p:txBody>
          <a:bodyPr/>
          <a:lstStyle/>
          <a:p>
            <a:pPr>
              <a:defRPr/>
            </a:pPr>
            <a:fld id="{ECBF9B95-9AF3-46DC-8F89-8590F1787F6E}" type="slidenum">
              <a:rPr lang="es-MX" smtClean="0"/>
              <a:pPr>
                <a:defRPr/>
              </a:pPr>
              <a:t>26</a:t>
            </a:fld>
            <a:endParaRPr lang="es-MX"/>
          </a:p>
        </p:txBody>
      </p:sp>
    </p:spTree>
    <p:extLst>
      <p:ext uri="{BB962C8B-B14F-4D97-AF65-F5344CB8AC3E}">
        <p14:creationId xmlns:p14="http://schemas.microsoft.com/office/powerpoint/2010/main" val="3748773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xfrm>
            <a:off x="656182" y="4248895"/>
            <a:ext cx="5259888" cy="4176983"/>
          </a:xfrm>
          <a:noFill/>
          <a:ln/>
        </p:spPr>
        <p:txBody>
          <a:bodyPr/>
          <a:lstStyle/>
          <a:p>
            <a:pPr lvl="0" algn="just"/>
            <a:r>
              <a:rPr lang="es-ES" b="1" dirty="0" smtClean="0">
                <a:latin typeface="+mj-lt"/>
                <a:cs typeface="Arial" charset="0"/>
              </a:rPr>
              <a:t>Las Participaciones Federales </a:t>
            </a:r>
            <a:r>
              <a:rPr lang="es-ES" b="1" dirty="0" smtClean="0">
                <a:latin typeface="+mj-lt"/>
              </a:rPr>
              <a:t>(Ramo 28)</a:t>
            </a:r>
            <a:r>
              <a:rPr lang="es-ES" dirty="0" smtClean="0">
                <a:latin typeface="+mj-lt"/>
              </a:rPr>
              <a:t> f</a:t>
            </a:r>
            <a:r>
              <a:rPr lang="es-ES" dirty="0" smtClean="0">
                <a:latin typeface="+mj-lt"/>
                <a:cs typeface="Arial" charset="0"/>
              </a:rPr>
              <a:t>orma parte del gasto </a:t>
            </a:r>
            <a:r>
              <a:rPr lang="es-ES" b="1" i="1" dirty="0" smtClean="0">
                <a:latin typeface="+mj-lt"/>
                <a:cs typeface="Arial" charset="0"/>
              </a:rPr>
              <a:t>no programable</a:t>
            </a:r>
            <a:r>
              <a:rPr lang="es-ES" dirty="0" smtClean="0">
                <a:latin typeface="+mj-lt"/>
                <a:cs typeface="Arial" charset="0"/>
              </a:rPr>
              <a:t>, ya que depende de la recaudación que efectivamente se realice en el transcurso del ejercicio fiscal, </a:t>
            </a:r>
            <a:r>
              <a:rPr lang="es-MX" dirty="0" smtClean="0">
                <a:latin typeface="+mj-lt"/>
                <a:cs typeface="Arial" charset="0"/>
              </a:rPr>
              <a:t>por lo que l</a:t>
            </a:r>
            <a:r>
              <a:rPr lang="es-MX" dirty="0" smtClean="0">
                <a:latin typeface="+mj-lt"/>
              </a:rPr>
              <a:t>a distribución que aparece en el PEF es una estimación </a:t>
            </a:r>
            <a:r>
              <a:rPr lang="es-MX" b="1" i="1" dirty="0" smtClean="0">
                <a:latin typeface="+mj-lt"/>
              </a:rPr>
              <a:t>preliminar</a:t>
            </a:r>
            <a:r>
              <a:rPr lang="es-MX" dirty="0" smtClean="0">
                <a:latin typeface="+mj-lt"/>
              </a:rPr>
              <a:t>  sujeta al desempeño económico y al comportamiento de los ingresos petroleros que mes a mes se registre.</a:t>
            </a:r>
            <a:endParaRPr lang="es-ES" dirty="0" smtClean="0">
              <a:latin typeface="+mj-lt"/>
              <a:cs typeface="Arial" charset="0"/>
            </a:endParaRPr>
          </a:p>
          <a:p>
            <a:pPr lvl="0" algn="just"/>
            <a:endParaRPr lang="es-ES" dirty="0" smtClean="0">
              <a:latin typeface="+mj-lt"/>
              <a:cs typeface="Arial" charset="0"/>
            </a:endParaRPr>
          </a:p>
          <a:p>
            <a:pPr lvl="0" algn="just"/>
            <a:r>
              <a:rPr lang="es-ES" dirty="0" smtClean="0">
                <a:latin typeface="+mj-lt"/>
                <a:cs typeface="Arial" charset="0"/>
              </a:rPr>
              <a:t>Su carácter principal es </a:t>
            </a:r>
            <a:r>
              <a:rPr lang="es-ES" b="1" i="1" dirty="0" smtClean="0">
                <a:latin typeface="+mj-lt"/>
                <a:cs typeface="Arial" charset="0"/>
              </a:rPr>
              <a:t>resarcitorio</a:t>
            </a:r>
            <a:r>
              <a:rPr lang="es-ES" dirty="0" smtClean="0">
                <a:latin typeface="+mj-lt"/>
                <a:cs typeface="Arial" charset="0"/>
              </a:rPr>
              <a:t> al asignar los recursos de manera proporcional a la participación de las entidades federativas en la actividad económica y la recaudación local.</a:t>
            </a:r>
            <a:endParaRPr lang="es-MX" dirty="0" smtClean="0">
              <a:latin typeface="+mj-lt"/>
              <a:cs typeface="Arial" charset="0"/>
            </a:endParaRPr>
          </a:p>
          <a:p>
            <a:pPr lvl="0" algn="just"/>
            <a:endParaRPr lang="es-ES" dirty="0" smtClean="0">
              <a:latin typeface="+mj-lt"/>
              <a:cs typeface="Arial" charset="0"/>
            </a:endParaRPr>
          </a:p>
          <a:p>
            <a:pPr lvl="0" algn="just"/>
            <a:r>
              <a:rPr lang="es-ES" dirty="0" smtClean="0">
                <a:latin typeface="+mj-lt"/>
                <a:cs typeface="Arial" charset="0"/>
              </a:rPr>
              <a:t>Este ramo </a:t>
            </a:r>
            <a:r>
              <a:rPr lang="es-ES" b="1" i="1" dirty="0" smtClean="0">
                <a:latin typeface="+mj-lt"/>
                <a:cs typeface="Arial" charset="0"/>
              </a:rPr>
              <a:t>no está</a:t>
            </a:r>
            <a:r>
              <a:rPr lang="es-ES" b="1" dirty="0" smtClean="0">
                <a:latin typeface="+mj-lt"/>
                <a:cs typeface="Arial" charset="0"/>
              </a:rPr>
              <a:t> </a:t>
            </a:r>
            <a:r>
              <a:rPr lang="es-ES" b="1" i="1" dirty="0" smtClean="0">
                <a:latin typeface="+mj-lt"/>
                <a:cs typeface="Arial" charset="0"/>
              </a:rPr>
              <a:t>etiquetado</a:t>
            </a:r>
            <a:r>
              <a:rPr lang="es-ES" dirty="0" smtClean="0">
                <a:latin typeface="+mj-lt"/>
                <a:cs typeface="Arial" charset="0"/>
              </a:rPr>
              <a:t>, es decir, no tiene un destino específico en el gasto de las entidades federativas, quienes lo ejercen de manera autónoma,</a:t>
            </a:r>
            <a:r>
              <a:rPr lang="es-ES" baseline="0" dirty="0" smtClean="0">
                <a:latin typeface="+mj-lt"/>
                <a:cs typeface="Arial" charset="0"/>
              </a:rPr>
              <a:t> pero ya</a:t>
            </a:r>
            <a:r>
              <a:rPr lang="es-ES" dirty="0" smtClean="0">
                <a:latin typeface="+mj-lt"/>
                <a:cs typeface="Arial" charset="0"/>
              </a:rPr>
              <a:t> está sujeto a fiscalización por la Auditoría Superior de la Federación (ASF),</a:t>
            </a:r>
            <a:r>
              <a:rPr lang="es-ES" baseline="0" dirty="0" smtClean="0">
                <a:latin typeface="+mj-lt"/>
                <a:cs typeface="Arial" charset="0"/>
              </a:rPr>
              <a:t> a partir de la Reforma Constitucional que crea el Sistema Anticorrupción</a:t>
            </a:r>
            <a:r>
              <a:rPr lang="es-ES" dirty="0" smtClean="0">
                <a:latin typeface="+mj-lt"/>
                <a:cs typeface="Arial" charset="0"/>
              </a:rPr>
              <a:t>. </a:t>
            </a:r>
            <a:endParaRPr lang="es-MX" dirty="0" smtClean="0">
              <a:latin typeface="+mj-lt"/>
              <a:cs typeface="Arial" charset="0"/>
            </a:endParaRPr>
          </a:p>
          <a:p>
            <a:pPr algn="just" defTabSz="877989">
              <a:defRPr/>
            </a:pPr>
            <a:endParaRPr lang="es-MX" dirty="0" smtClean="0">
              <a:latin typeface="+mj-lt"/>
              <a:cs typeface="Arial" charset="0"/>
            </a:endParaRPr>
          </a:p>
          <a:p>
            <a:pPr algn="just" defTabSz="877989">
              <a:defRPr/>
            </a:pPr>
            <a:r>
              <a:rPr lang="es-MX" dirty="0" smtClean="0">
                <a:latin typeface="+mj-lt"/>
              </a:rPr>
              <a:t>Tiene la función de </a:t>
            </a:r>
            <a:r>
              <a:rPr lang="es-MX" b="1" i="1" dirty="0" smtClean="0">
                <a:latin typeface="+mj-lt"/>
              </a:rPr>
              <a:t>generar incentivos</a:t>
            </a:r>
            <a:r>
              <a:rPr lang="es-MX" dirty="0" smtClean="0">
                <a:latin typeface="+mj-lt"/>
              </a:rPr>
              <a:t> para estimular el crecimiento económico y el esfuerzo recaudatorio de las entidades.</a:t>
            </a: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27</a:t>
            </a:fld>
            <a:endParaRPr lang="es-ES"/>
          </a:p>
        </p:txBody>
      </p:sp>
    </p:spTree>
    <p:extLst>
      <p:ext uri="{BB962C8B-B14F-4D97-AF65-F5344CB8AC3E}">
        <p14:creationId xmlns:p14="http://schemas.microsoft.com/office/powerpoint/2010/main" val="3282406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pPr algn="just"/>
            <a:r>
              <a:rPr lang="es-MX" dirty="0" smtClean="0"/>
              <a:t>Se crea en 1997 y se incorpora al PEF en 1998.</a:t>
            </a:r>
          </a:p>
          <a:p>
            <a:pPr algn="just"/>
            <a:endParaRPr lang="es-MX" dirty="0" smtClean="0"/>
          </a:p>
          <a:p>
            <a:pPr algn="just"/>
            <a:r>
              <a:rPr lang="es-MX" dirty="0" smtClean="0"/>
              <a:t>Como parte del Presupuesto de Egresos de la Federación, el Ramo 33 es parte del gasto programable, por lo que se garantiza a las entidades federativas su percepción en el ejercicio fiscal.</a:t>
            </a:r>
          </a:p>
          <a:p>
            <a:pPr algn="just"/>
            <a:endParaRPr lang="es-MX" dirty="0" smtClean="0"/>
          </a:p>
          <a:p>
            <a:pPr algn="just"/>
            <a:r>
              <a:rPr lang="es-MX" dirty="0" smtClean="0"/>
              <a:t>Este ramo está etiquetado; es decir, tiene una asignación específica en el gasto de las entidades y son auditables a nivel federal.</a:t>
            </a:r>
          </a:p>
          <a:p>
            <a:pPr algn="just"/>
            <a:endParaRPr lang="es-MX" dirty="0" smtClean="0"/>
          </a:p>
          <a:p>
            <a:pPr algn="just"/>
            <a:r>
              <a:rPr lang="es-MX" dirty="0" smtClean="0"/>
              <a:t>Su carácter principal es compensatorio, por lo que tiene como fin asignar los recursos para atenuar los rezagos en materia de Educación, Salud, Infraestructura, Seguridad Pública, Deuda, etc.</a:t>
            </a:r>
          </a:p>
          <a:p>
            <a:pPr>
              <a:defRPr/>
            </a:pPr>
            <a:endParaRPr lang="es-MX" dirty="0" smtClean="0">
              <a:latin typeface="+mn-lt"/>
            </a:endParaRPr>
          </a:p>
          <a:p>
            <a:pPr algn="just">
              <a:defRPr/>
            </a:pPr>
            <a:r>
              <a:rPr lang="es-MX" dirty="0" smtClean="0">
                <a:latin typeface="+mn-lt"/>
              </a:rPr>
              <a:t>Surge del proceso de descentralización de los servicios educativos y de salud y de la integración de programas y recursos que anteriormente se ejercían a través de los Ramos 12 (Salud), 25 (Previsiones y Aportaciones para los Sistemas de Educación Básica, Normal, Tecnológica y de Adultos) y 26 (Solidaridad y Desarrollo Regional o Superación de la Pobreza).</a:t>
            </a: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28</a:t>
            </a:fld>
            <a:endParaRPr lang="es-ES"/>
          </a:p>
        </p:txBody>
      </p:sp>
    </p:spTree>
    <p:extLst>
      <p:ext uri="{BB962C8B-B14F-4D97-AF65-F5344CB8AC3E}">
        <p14:creationId xmlns:p14="http://schemas.microsoft.com/office/powerpoint/2010/main" val="3651108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r>
              <a:rPr lang="es-ES" dirty="0">
                <a:latin typeface="Arial" charset="0"/>
                <a:cs typeface="Arial" charset="0"/>
              </a:rPr>
              <a:t>Estos recursos son potenciales adiciones al FONE y al FAETA que reciben los estados y principalmente se destina hasta 2016 al Distrito Federal para cumplir con las funciones equivalentes del FONE y el FAETA en los estados.</a:t>
            </a:r>
            <a:endParaRPr lang="es-MX" dirty="0"/>
          </a:p>
          <a:p>
            <a:endParaRPr lang="es-MX" dirty="0"/>
          </a:p>
          <a:p>
            <a:pPr>
              <a:buFontTx/>
              <a:buChar char="-"/>
            </a:pPr>
            <a:r>
              <a:rPr lang="es-MX" dirty="0"/>
              <a:t>Como parte del Presupuesto de Egresos de la Federación, el ramo 25 es parte del gasto programable. </a:t>
            </a:r>
          </a:p>
          <a:p>
            <a:pPr>
              <a:buFontTx/>
              <a:buNone/>
            </a:pPr>
            <a:r>
              <a:rPr lang="es-MX" dirty="0"/>
              <a:t> </a:t>
            </a:r>
          </a:p>
          <a:p>
            <a:pPr>
              <a:buFontTx/>
              <a:buNone/>
            </a:pPr>
            <a:r>
              <a:rPr lang="es-MX" dirty="0"/>
              <a:t>-Este ramo está etiquetado; es decir, tiene una asignación específica en el gasto de las entidades y son auditables  a nivel federal.</a:t>
            </a:r>
          </a:p>
          <a:p>
            <a:endParaRPr lang="es-MX" dirty="0"/>
          </a:p>
          <a:p>
            <a:r>
              <a:rPr lang="es-MX" dirty="0"/>
              <a:t>-Su carácter principal es compensatorio, por lo que tiene como fin asignar los recursos para atenuar los rezagos en materia de Educación.</a:t>
            </a:r>
          </a:p>
          <a:p>
            <a:endParaRPr lang="es-MX" dirty="0"/>
          </a:p>
          <a:p>
            <a:r>
              <a:rPr lang="es-MX" dirty="0"/>
              <a:t>-Tiene funciones de previsión ante la potencial contratación de profesores e incremento de percepciones.</a:t>
            </a:r>
          </a:p>
          <a:p>
            <a:endParaRPr lang="es-MX" dirty="0"/>
          </a:p>
          <a:p>
            <a:r>
              <a:rPr lang="es-MX" dirty="0"/>
              <a:t>-Es un complemento del proceso de descentralización. </a:t>
            </a:r>
          </a:p>
        </p:txBody>
      </p:sp>
    </p:spTree>
    <p:extLst>
      <p:ext uri="{BB962C8B-B14F-4D97-AF65-F5344CB8AC3E}">
        <p14:creationId xmlns:p14="http://schemas.microsoft.com/office/powerpoint/2010/main" val="1107964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pPr algn="just"/>
            <a:r>
              <a:rPr lang="es-MX" kern="1200" dirty="0" smtClean="0">
                <a:solidFill>
                  <a:schemeClr val="tx1"/>
                </a:solidFill>
                <a:latin typeface="+mn-lt"/>
                <a:ea typeface="+mn-ea"/>
                <a:cs typeface="Arial" charset="0"/>
              </a:rPr>
              <a:t>Las Provisiones Salariales y Económicas (Provisiones) son un ramo presupuestario general, parte del gasto programable, los cuales tiene un destino específico en el gasto, es decir están etiquetados y son auditables a nivel federal. </a:t>
            </a:r>
          </a:p>
          <a:p>
            <a:pPr algn="just"/>
            <a:endParaRPr lang="es-MX" kern="1200" dirty="0" smtClean="0">
              <a:solidFill>
                <a:schemeClr val="tx1"/>
              </a:solidFill>
              <a:latin typeface="+mn-lt"/>
              <a:ea typeface="+mn-ea"/>
              <a:cs typeface="Arial" charset="0"/>
            </a:endParaRPr>
          </a:p>
          <a:p>
            <a:pPr algn="just" defTabSz="877989">
              <a:defRPr/>
            </a:pPr>
            <a:r>
              <a:rPr lang="es-MX" kern="1200" dirty="0" smtClean="0">
                <a:solidFill>
                  <a:schemeClr val="tx1"/>
                </a:solidFill>
                <a:latin typeface="+mn-lt"/>
                <a:ea typeface="+mn-ea"/>
                <a:cs typeface="Arial" charset="0"/>
              </a:rPr>
              <a:t>El Ramo 23 es un ramo de naturaleza contingente, del cual sólo algunos</a:t>
            </a:r>
            <a:r>
              <a:rPr lang="es-MX" kern="1200" baseline="0" dirty="0" smtClean="0">
                <a:solidFill>
                  <a:schemeClr val="tx1"/>
                </a:solidFill>
                <a:latin typeface="+mn-lt"/>
                <a:ea typeface="+mn-ea"/>
                <a:cs typeface="Arial" charset="0"/>
              </a:rPr>
              <a:t> rubros son parte del </a:t>
            </a:r>
            <a:r>
              <a:rPr lang="es-MX" kern="1200" dirty="0" smtClean="0">
                <a:solidFill>
                  <a:schemeClr val="tx1"/>
                </a:solidFill>
                <a:latin typeface="+mn-lt"/>
                <a:ea typeface="+mn-ea"/>
                <a:cs typeface="Arial" charset="0"/>
              </a:rPr>
              <a:t>Gasto Federalizado.</a:t>
            </a:r>
          </a:p>
          <a:p>
            <a:pPr algn="just"/>
            <a:endParaRPr lang="es-MX" kern="1200" dirty="0" smtClean="0">
              <a:solidFill>
                <a:schemeClr val="tx1"/>
              </a:solidFill>
              <a:latin typeface="+mn-lt"/>
              <a:ea typeface="+mn-ea"/>
              <a:cs typeface="Arial" charset="0"/>
            </a:endParaRPr>
          </a:p>
          <a:p>
            <a:pPr algn="just"/>
            <a:r>
              <a:rPr lang="es-MX" kern="1200" dirty="0" smtClean="0">
                <a:solidFill>
                  <a:schemeClr val="tx1"/>
                </a:solidFill>
                <a:latin typeface="+mn-lt"/>
                <a:ea typeface="+mn-ea"/>
                <a:cs typeface="Arial" charset="0"/>
              </a:rPr>
              <a:t>Este Ramo tiene la función de </a:t>
            </a:r>
            <a:r>
              <a:rPr lang="es-MX" i="1" kern="1200" dirty="0" smtClean="0">
                <a:solidFill>
                  <a:schemeClr val="tx1"/>
                </a:solidFill>
                <a:latin typeface="+mn-lt"/>
                <a:ea typeface="+mn-ea"/>
                <a:cs typeface="Arial" charset="0"/>
              </a:rPr>
              <a:t>regulación presupuestaria </a:t>
            </a:r>
            <a:r>
              <a:rPr lang="es-MX" kern="1200" dirty="0" smtClean="0">
                <a:solidFill>
                  <a:schemeClr val="tx1"/>
                </a:solidFill>
                <a:latin typeface="+mn-lt"/>
                <a:ea typeface="+mn-ea"/>
                <a:cs typeface="Arial" charset="0"/>
              </a:rPr>
              <a:t>donde se considerar asignaciones destinadas a la atención de obligaciones y responsabilidades que no se pueden prever en el presupuesto de algún ramo administrativo o general. Es</a:t>
            </a:r>
            <a:r>
              <a:rPr lang="es-MX" kern="1200" baseline="0" dirty="0" smtClean="0">
                <a:solidFill>
                  <a:schemeClr val="tx1"/>
                </a:solidFill>
                <a:latin typeface="+mn-lt"/>
                <a:ea typeface="+mn-ea"/>
                <a:cs typeface="Arial" charset="0"/>
              </a:rPr>
              <a:t> el caso del Fondo de pavimentación, espacios deportivos, alumbrado público y rehabilitación de infraestructura educativa para municipios y demarcaciones territoriales.</a:t>
            </a:r>
            <a:endParaRPr lang="es-MX" kern="1200" dirty="0" smtClean="0">
              <a:solidFill>
                <a:schemeClr val="tx1"/>
              </a:solidFill>
              <a:latin typeface="+mn-lt"/>
              <a:ea typeface="+mn-ea"/>
              <a:cs typeface="Arial" charset="0"/>
            </a:endParaRPr>
          </a:p>
          <a:p>
            <a:pPr algn="just" defTabSz="877989">
              <a:defRPr/>
            </a:pPr>
            <a:endParaRPr lang="es-MX" kern="1200" dirty="0" smtClean="0">
              <a:solidFill>
                <a:schemeClr val="tx1"/>
              </a:solidFill>
              <a:latin typeface="+mn-lt"/>
              <a:ea typeface="+mn-ea"/>
              <a:cs typeface="Arial" charset="0"/>
            </a:endParaRPr>
          </a:p>
          <a:p>
            <a:pPr algn="just" defTabSz="877989">
              <a:defRPr/>
            </a:pPr>
            <a:r>
              <a:rPr lang="es-MX" kern="1200" dirty="0" smtClean="0">
                <a:solidFill>
                  <a:schemeClr val="tx1"/>
                </a:solidFill>
                <a:latin typeface="+mn-lt"/>
                <a:ea typeface="+mn-ea"/>
                <a:cs typeface="Arial" charset="0"/>
              </a:rPr>
              <a:t>También,</a:t>
            </a:r>
            <a:r>
              <a:rPr lang="es-MX" kern="1200" baseline="0" dirty="0" smtClean="0">
                <a:solidFill>
                  <a:schemeClr val="tx1"/>
                </a:solidFill>
                <a:latin typeface="+mn-lt"/>
                <a:ea typeface="+mn-ea"/>
                <a:cs typeface="Arial" charset="0"/>
              </a:rPr>
              <a:t> a</a:t>
            </a:r>
            <a:r>
              <a:rPr lang="es-MX" kern="1200" dirty="0" smtClean="0">
                <a:solidFill>
                  <a:schemeClr val="tx1"/>
                </a:solidFill>
                <a:latin typeface="+mn-lt"/>
                <a:ea typeface="+mn-ea"/>
                <a:cs typeface="Arial" charset="0"/>
              </a:rPr>
              <a:t>glutina </a:t>
            </a:r>
            <a:r>
              <a:rPr lang="es-MX" i="1" kern="1200" dirty="0" smtClean="0">
                <a:solidFill>
                  <a:schemeClr val="tx1"/>
                </a:solidFill>
                <a:latin typeface="+mn-lt"/>
                <a:ea typeface="+mn-ea"/>
                <a:cs typeface="Arial" charset="0"/>
              </a:rPr>
              <a:t>cuentas puente, </a:t>
            </a:r>
            <a:r>
              <a:rPr lang="es-MX" kern="1200" dirty="0" smtClean="0">
                <a:solidFill>
                  <a:schemeClr val="tx1"/>
                </a:solidFill>
                <a:latin typeface="+mn-lt"/>
                <a:ea typeface="+mn-ea"/>
                <a:cs typeface="Arial" charset="0"/>
              </a:rPr>
              <a:t>es decir, aquellas cuentas que sirven para realizar movimientos provisionales o temporales. Como</a:t>
            </a:r>
            <a:r>
              <a:rPr lang="es-MX" kern="1200" baseline="0" dirty="0" smtClean="0">
                <a:solidFill>
                  <a:schemeClr val="tx1"/>
                </a:solidFill>
                <a:latin typeface="+mn-lt"/>
                <a:ea typeface="+mn-ea"/>
                <a:cs typeface="Arial" charset="0"/>
              </a:rPr>
              <a:t> es el caso del los recursos del Programa de Fiscalización del Gasto Federalizado (PROFIS)</a:t>
            </a:r>
            <a:endParaRPr lang="es-MX" kern="1200" dirty="0" smtClean="0">
              <a:solidFill>
                <a:schemeClr val="tx1"/>
              </a:solidFill>
              <a:latin typeface="+mn-lt"/>
              <a:ea typeface="+mn-ea"/>
              <a:cs typeface="Arial" charset="0"/>
            </a:endParaRPr>
          </a:p>
          <a:p>
            <a:pPr algn="just"/>
            <a:endParaRPr lang="es-MX" kern="1200" dirty="0" smtClean="0">
              <a:solidFill>
                <a:schemeClr val="tx1"/>
              </a:solidFill>
              <a:latin typeface="+mn-lt"/>
              <a:ea typeface="+mn-ea"/>
              <a:cs typeface="Arial" charset="0"/>
            </a:endParaRPr>
          </a:p>
          <a:p>
            <a:pPr algn="just"/>
            <a:r>
              <a:rPr lang="es-MX" kern="1200" dirty="0" smtClean="0">
                <a:solidFill>
                  <a:schemeClr val="tx1"/>
                </a:solidFill>
                <a:latin typeface="+mn-lt"/>
                <a:ea typeface="+mn-ea"/>
                <a:cs typeface="Arial" charset="0"/>
              </a:rPr>
              <a:t>Incluye además cuentas de las cuales no hay seguridad de que se van a necesitar (contingentes) y por tanto no se incluyen en el presupuesto. Tal es</a:t>
            </a:r>
            <a:r>
              <a:rPr lang="es-MX" kern="1200" baseline="0" dirty="0" smtClean="0">
                <a:solidFill>
                  <a:schemeClr val="tx1"/>
                </a:solidFill>
                <a:latin typeface="+mn-lt"/>
                <a:ea typeface="+mn-ea"/>
                <a:cs typeface="Arial" charset="0"/>
              </a:rPr>
              <a:t> el caso del Fondo de Estabilización de los Ingresos de las Entidades Federativas (FEIEF) que depende de los ingresos excedentes.</a:t>
            </a:r>
            <a:endParaRPr lang="es-MX" kern="1200" dirty="0" smtClean="0">
              <a:solidFill>
                <a:schemeClr val="tx1"/>
              </a:solidFill>
              <a:latin typeface="+mn-lt"/>
              <a:ea typeface="+mn-ea"/>
              <a:cs typeface="Arial" charset="0"/>
            </a:endParaRP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30</a:t>
            </a:fld>
            <a:endParaRPr lang="es-ES"/>
          </a:p>
        </p:txBody>
      </p:sp>
    </p:spTree>
    <p:extLst>
      <p:ext uri="{BB962C8B-B14F-4D97-AF65-F5344CB8AC3E}">
        <p14:creationId xmlns:p14="http://schemas.microsoft.com/office/powerpoint/2010/main" val="1178992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pPr algn="just"/>
            <a:r>
              <a:rPr lang="es-MX" b="1" dirty="0" smtClean="0">
                <a:cs typeface="Arial" charset="0"/>
              </a:rPr>
              <a:t>Convenios  de Descentralización y Reasignación</a:t>
            </a:r>
          </a:p>
          <a:p>
            <a:pPr algn="just"/>
            <a:r>
              <a:rPr lang="es-MX" dirty="0" smtClean="0">
                <a:cs typeface="Arial" charset="0"/>
              </a:rPr>
              <a:t>Por último, las transferencias que se remiten a los estados y municipios por vía de la suscripción de </a:t>
            </a:r>
            <a:r>
              <a:rPr lang="es-MX" i="1" dirty="0" smtClean="0">
                <a:cs typeface="Arial" charset="0"/>
              </a:rPr>
              <a:t>Convenios</a:t>
            </a:r>
            <a:r>
              <a:rPr lang="es-MX" dirty="0" smtClean="0">
                <a:cs typeface="Arial" charset="0"/>
              </a:rPr>
              <a:t>, los cuales son acuerdos que las dependencias del Gobierno Federal firman con las entidades federativas para otorgarles recursos presupuestales que son susceptibles de ser federalizados, con el propósito de:</a:t>
            </a:r>
          </a:p>
          <a:p>
            <a:pPr algn="just"/>
            <a:endParaRPr lang="es-MX" dirty="0" smtClean="0">
              <a:cs typeface="Arial" charset="0"/>
            </a:endParaRPr>
          </a:p>
          <a:p>
            <a:pPr marL="219498" indent="-219498" algn="just">
              <a:buAutoNum type="arabicParenR"/>
            </a:pPr>
            <a:r>
              <a:rPr lang="es-MX" dirty="0" smtClean="0">
                <a:cs typeface="Arial" charset="0"/>
              </a:rPr>
              <a:t>Concertar la descentralización de acciones federales, mediante la colaboración y coordinación de ambas instancias de gobierno; o bien </a:t>
            </a:r>
          </a:p>
          <a:p>
            <a:pPr marL="219498" indent="-219498" algn="just">
              <a:buAutoNum type="arabicParenR"/>
            </a:pPr>
            <a:endParaRPr lang="es-MX" dirty="0" smtClean="0">
              <a:cs typeface="Arial" charset="0"/>
            </a:endParaRPr>
          </a:p>
          <a:p>
            <a:pPr marL="219498" indent="-219498" algn="just">
              <a:buAutoNum type="arabicParenR"/>
            </a:pPr>
            <a:r>
              <a:rPr lang="es-MX" dirty="0" smtClean="0">
                <a:cs typeface="Arial" charset="0"/>
              </a:rPr>
              <a:t>Para reasignar recursos de las dependencias y entidades públicas hacia a las entidades federativas, para el cumplimiento de diversos objetivos de los programas federales.</a:t>
            </a:r>
            <a:endParaRPr lang="es-MX" dirty="0">
              <a:cs typeface="Arial" charset="0"/>
            </a:endParaRP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31</a:t>
            </a:fld>
            <a:endParaRPr lang="es-ES"/>
          </a:p>
        </p:txBody>
      </p:sp>
    </p:spTree>
    <p:extLst>
      <p:ext uri="{BB962C8B-B14F-4D97-AF65-F5344CB8AC3E}">
        <p14:creationId xmlns:p14="http://schemas.microsoft.com/office/powerpoint/2010/main" val="2302449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p:spPr>
        <p:txBody>
          <a:bodyPr/>
          <a:lstStyle/>
          <a:p>
            <a:pPr eaLnBrk="1" hangingPunct="1"/>
            <a:endParaRPr lang="es-MX" dirty="0" smtClean="0"/>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32</a:t>
            </a:fld>
            <a:endParaRPr lang="es-ES"/>
          </a:p>
        </p:txBody>
      </p:sp>
    </p:spTree>
    <p:extLst>
      <p:ext uri="{BB962C8B-B14F-4D97-AF65-F5344CB8AC3E}">
        <p14:creationId xmlns:p14="http://schemas.microsoft.com/office/powerpoint/2010/main" val="3524939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xfrm>
            <a:off x="656182" y="4248895"/>
            <a:ext cx="5259888" cy="4176983"/>
          </a:xfrm>
          <a:noFill/>
          <a:ln/>
        </p:spPr>
        <p:txBody>
          <a:bodyPr/>
          <a:lstStyle/>
          <a:p>
            <a:pPr defTabSz="877989">
              <a:defRPr/>
            </a:pPr>
            <a:endParaRPr lang="es-MX" dirty="0">
              <a:latin typeface="Arial" charset="0"/>
              <a:cs typeface="Arial" charset="0"/>
            </a:endParaRP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33</a:t>
            </a:fld>
            <a:endParaRPr lang="es-ES"/>
          </a:p>
        </p:txBody>
      </p:sp>
    </p:spTree>
    <p:extLst>
      <p:ext uri="{BB962C8B-B14F-4D97-AF65-F5344CB8AC3E}">
        <p14:creationId xmlns:p14="http://schemas.microsoft.com/office/powerpoint/2010/main" val="1416851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pPr defTabSz="877989">
              <a:defRPr/>
            </a:pPr>
            <a:r>
              <a:rPr lang="es-MX" dirty="0" smtClean="0">
                <a:cs typeface="Arial" charset="0"/>
              </a:rPr>
              <a:t>El principal componente del Gasto Federalizado es el Fondo General Participable que representa el 72 por ciento de dicho gasto.</a:t>
            </a:r>
          </a:p>
          <a:p>
            <a:pPr defTabSz="877989">
              <a:defRPr/>
            </a:pPr>
            <a:r>
              <a:rPr lang="es-MX" dirty="0" smtClean="0">
                <a:cs typeface="Arial" charset="0"/>
              </a:rPr>
              <a:t>Se constituye por el 20 por ciento de la Recaudación Federal Participable y se distribuye entre las entidades federativas de acuerdo a lo que estas percibieron de este fondo en 2007, de su crecimiento económico en términos del PIB, del crecimiento de su recaudación propia y del nivel de la misma, así como de la población de cada entidad federativa.</a:t>
            </a: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34</a:t>
            </a:fld>
            <a:endParaRPr lang="es-ES"/>
          </a:p>
        </p:txBody>
      </p:sp>
    </p:spTree>
    <p:extLst>
      <p:ext uri="{BB962C8B-B14F-4D97-AF65-F5344CB8AC3E}">
        <p14:creationId xmlns:p14="http://schemas.microsoft.com/office/powerpoint/2010/main" val="2363626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p:spPr>
        <p:txBody>
          <a:bodyPr/>
          <a:lstStyle/>
          <a:p>
            <a:pPr algn="just" defTabSz="877989">
              <a:lnSpc>
                <a:spcPct val="90000"/>
              </a:lnSpc>
              <a:defRPr/>
            </a:pPr>
            <a:endParaRPr lang="es-MX" dirty="0" smtClean="0">
              <a:cs typeface="Arial" charset="0"/>
            </a:endParaRP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35</a:t>
            </a:fld>
            <a:endParaRPr lang="es-ES"/>
          </a:p>
        </p:txBody>
      </p:sp>
    </p:spTree>
    <p:extLst>
      <p:ext uri="{BB962C8B-B14F-4D97-AF65-F5344CB8AC3E}">
        <p14:creationId xmlns:p14="http://schemas.microsoft.com/office/powerpoint/2010/main" val="61507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ECBF9B95-9AF3-46DC-8F89-8590F1787F6E}" type="slidenum">
              <a:rPr lang="es-MX" smtClean="0"/>
              <a:pPr>
                <a:defRPr/>
              </a:pPr>
              <a:t>7</a:t>
            </a:fld>
            <a:endParaRPr lang="es-MX" dirty="0"/>
          </a:p>
        </p:txBody>
      </p:sp>
    </p:spTree>
    <p:extLst>
      <p:ext uri="{BB962C8B-B14F-4D97-AF65-F5344CB8AC3E}">
        <p14:creationId xmlns:p14="http://schemas.microsoft.com/office/powerpoint/2010/main" val="2353211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p:spPr>
        <p:txBody>
          <a:bodyPr/>
          <a:lstStyle/>
          <a:p>
            <a:pPr algn="just" defTabSz="877989">
              <a:lnSpc>
                <a:spcPct val="90000"/>
              </a:lnSpc>
              <a:defRPr/>
            </a:pPr>
            <a:endParaRPr lang="es-MX" dirty="0" smtClean="0">
              <a:cs typeface="Arial" charset="0"/>
            </a:endParaRP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36</a:t>
            </a:fld>
            <a:endParaRPr lang="es-ES"/>
          </a:p>
        </p:txBody>
      </p:sp>
    </p:spTree>
    <p:extLst>
      <p:ext uri="{BB962C8B-B14F-4D97-AF65-F5344CB8AC3E}">
        <p14:creationId xmlns:p14="http://schemas.microsoft.com/office/powerpoint/2010/main" val="1414527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p:spPr>
        <p:txBody>
          <a:bodyPr/>
          <a:lstStyle/>
          <a:p>
            <a:pPr algn="just" defTabSz="877989">
              <a:lnSpc>
                <a:spcPct val="90000"/>
              </a:lnSpc>
              <a:defRPr/>
            </a:pPr>
            <a:endParaRPr lang="es-MX" dirty="0" smtClean="0">
              <a:cs typeface="Arial" charset="0"/>
            </a:endParaRP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37</a:t>
            </a:fld>
            <a:endParaRPr lang="es-ES"/>
          </a:p>
        </p:txBody>
      </p:sp>
    </p:spTree>
    <p:extLst>
      <p:ext uri="{BB962C8B-B14F-4D97-AF65-F5344CB8AC3E}">
        <p14:creationId xmlns:p14="http://schemas.microsoft.com/office/powerpoint/2010/main" val="312605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p:spPr>
        <p:txBody>
          <a:bodyPr/>
          <a:lstStyle/>
          <a:p>
            <a:pPr algn="just" defTabSz="877989">
              <a:lnSpc>
                <a:spcPct val="90000"/>
              </a:lnSpc>
              <a:defRPr/>
            </a:pPr>
            <a:endParaRPr lang="es-MX" dirty="0" smtClean="0">
              <a:cs typeface="Arial" charset="0"/>
            </a:endParaRP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38</a:t>
            </a:fld>
            <a:endParaRPr lang="es-ES"/>
          </a:p>
        </p:txBody>
      </p:sp>
    </p:spTree>
    <p:extLst>
      <p:ext uri="{BB962C8B-B14F-4D97-AF65-F5344CB8AC3E}">
        <p14:creationId xmlns:p14="http://schemas.microsoft.com/office/powerpoint/2010/main" val="385464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1050925" y="666750"/>
            <a:ext cx="4473575" cy="3355975"/>
          </a:xfrm>
          <a:ln/>
        </p:spPr>
      </p:sp>
      <p:sp>
        <p:nvSpPr>
          <p:cNvPr id="178179" name="Rectangle 3"/>
          <p:cNvSpPr>
            <a:spLocks noGrp="1" noChangeArrowheads="1"/>
          </p:cNvSpPr>
          <p:nvPr>
            <p:ph type="body" idx="1"/>
          </p:nvPr>
        </p:nvSpPr>
        <p:spPr>
          <a:xfrm>
            <a:off x="656182" y="4250424"/>
            <a:ext cx="5259888" cy="4025590"/>
          </a:xfrm>
          <a:noFill/>
          <a:ln/>
        </p:spPr>
        <p:txBody>
          <a:bodyPr/>
          <a:lstStyle/>
          <a:p>
            <a:pPr defTabSz="871365">
              <a:defRPr/>
            </a:pPr>
            <a:r>
              <a:rPr lang="es-MX" dirty="0" smtClean="0">
                <a:latin typeface="Arial" charset="0"/>
                <a:cs typeface="Arial" charset="0"/>
              </a:rPr>
              <a:t>La Recaudación Federal Participable (RFP) es el mecanismo mediante el cual se concentra el total de recursos de origen federal susceptibles de participación por parte de las entidades federativas y los municipios. Su cálculo se establece en el Artículo 2o de la Ley de Coordinación Fiscal (LCF). En general, ésta se constituye del total de recaudación de impuestos federales, el 74.82 por ciento (2016) de los Ingresos Petroleros del Gobierno Federal y el total del Derecho de Minería.</a:t>
            </a:r>
            <a:endParaRPr lang="es-MX" dirty="0" smtClean="0"/>
          </a:p>
        </p:txBody>
      </p:sp>
    </p:spTree>
    <p:extLst>
      <p:ext uri="{BB962C8B-B14F-4D97-AF65-F5344CB8AC3E}">
        <p14:creationId xmlns:p14="http://schemas.microsoft.com/office/powerpoint/2010/main" val="3855642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xfrm>
            <a:off x="1119188" y="668338"/>
            <a:ext cx="4467225" cy="3349625"/>
          </a:xfrm>
          <a:ln/>
        </p:spPr>
      </p:sp>
      <p:sp>
        <p:nvSpPr>
          <p:cNvPr id="174083" name="Rectangle 3"/>
          <p:cNvSpPr>
            <a:spLocks noGrp="1" noChangeArrowheads="1"/>
          </p:cNvSpPr>
          <p:nvPr>
            <p:ph type="body" idx="1"/>
          </p:nvPr>
        </p:nvSpPr>
        <p:spPr>
          <a:xfrm>
            <a:off x="670920" y="4242365"/>
            <a:ext cx="5362773" cy="40178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275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798824" y="8480147"/>
            <a:ext cx="2904265" cy="4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8" tIns="46194" rIns="92388" bIns="46194" anchor="b"/>
          <a:lstStyle>
            <a:lvl1pPr defTabSz="962025" eaLnBrk="0" hangingPunct="0">
              <a:defRPr>
                <a:solidFill>
                  <a:schemeClr val="tx1"/>
                </a:solidFill>
                <a:latin typeface="Calibri" panose="020F0502020204030204" pitchFamily="34" charset="0"/>
              </a:defRPr>
            </a:lvl1pPr>
            <a:lvl2pPr marL="742950" indent="-285750" defTabSz="962025" eaLnBrk="0" hangingPunct="0">
              <a:defRPr>
                <a:solidFill>
                  <a:schemeClr val="tx1"/>
                </a:solidFill>
                <a:latin typeface="Calibri" panose="020F0502020204030204" pitchFamily="34" charset="0"/>
              </a:defRPr>
            </a:lvl2pPr>
            <a:lvl3pPr marL="1143000" indent="-228600" defTabSz="962025" eaLnBrk="0" hangingPunct="0">
              <a:defRPr>
                <a:solidFill>
                  <a:schemeClr val="tx1"/>
                </a:solidFill>
                <a:latin typeface="Calibri" panose="020F0502020204030204" pitchFamily="34" charset="0"/>
              </a:defRPr>
            </a:lvl3pPr>
            <a:lvl4pPr marL="1600200" indent="-228600" defTabSz="962025" eaLnBrk="0" hangingPunct="0">
              <a:defRPr>
                <a:solidFill>
                  <a:schemeClr val="tx1"/>
                </a:solidFill>
                <a:latin typeface="Calibri" panose="020F0502020204030204" pitchFamily="34" charset="0"/>
              </a:defRPr>
            </a:lvl4pPr>
            <a:lvl5pPr marL="2057400" indent="-228600" defTabSz="962025" eaLnBrk="0" hangingPunct="0">
              <a:defRPr>
                <a:solidFill>
                  <a:schemeClr val="tx1"/>
                </a:solidFill>
                <a:latin typeface="Calibri" panose="020F0502020204030204" pitchFamily="34" charset="0"/>
              </a:defRPr>
            </a:lvl5pPr>
            <a:lvl6pPr marL="2514600" indent="-228600" defTabSz="962025" eaLnBrk="0" fontAlgn="base" hangingPunct="0">
              <a:spcBef>
                <a:spcPct val="0"/>
              </a:spcBef>
              <a:spcAft>
                <a:spcPct val="0"/>
              </a:spcAft>
              <a:defRPr>
                <a:solidFill>
                  <a:schemeClr val="tx1"/>
                </a:solidFill>
                <a:latin typeface="Calibri" panose="020F0502020204030204" pitchFamily="34" charset="0"/>
              </a:defRPr>
            </a:lvl6pPr>
            <a:lvl7pPr marL="2971800" indent="-228600" defTabSz="962025" eaLnBrk="0" fontAlgn="base" hangingPunct="0">
              <a:spcBef>
                <a:spcPct val="0"/>
              </a:spcBef>
              <a:spcAft>
                <a:spcPct val="0"/>
              </a:spcAft>
              <a:defRPr>
                <a:solidFill>
                  <a:schemeClr val="tx1"/>
                </a:solidFill>
                <a:latin typeface="Calibri" panose="020F0502020204030204" pitchFamily="34" charset="0"/>
              </a:defRPr>
            </a:lvl7pPr>
            <a:lvl8pPr marL="3429000" indent="-228600" defTabSz="962025" eaLnBrk="0" fontAlgn="base" hangingPunct="0">
              <a:spcBef>
                <a:spcPct val="0"/>
              </a:spcBef>
              <a:spcAft>
                <a:spcPct val="0"/>
              </a:spcAft>
              <a:defRPr>
                <a:solidFill>
                  <a:schemeClr val="tx1"/>
                </a:solidFill>
                <a:latin typeface="Calibri" panose="020F0502020204030204" pitchFamily="34" charset="0"/>
              </a:defRPr>
            </a:lvl8pPr>
            <a:lvl9pPr marL="3886200" indent="-228600" defTabSz="962025"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02E6F77-3BA9-431F-B435-8A2370479518}" type="slidenum">
              <a:rPr lang="es-ES" altLang="es-MX" sz="1200">
                <a:latin typeface="Arial" panose="020B0604020202020204" pitchFamily="34" charset="0"/>
              </a:rPr>
              <a:pPr algn="r" eaLnBrk="1" hangingPunct="1"/>
              <a:t>41</a:t>
            </a:fld>
            <a:endParaRPr lang="es-ES" altLang="es-MX" sz="1200">
              <a:latin typeface="Arial" panose="020B0604020202020204" pitchFamily="34"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8490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1050925" y="669925"/>
            <a:ext cx="4471988" cy="3354388"/>
          </a:xfrm>
          <a:ln/>
        </p:spPr>
      </p:sp>
      <p:sp>
        <p:nvSpPr>
          <p:cNvPr id="184323" name="Rectangle 3"/>
          <p:cNvSpPr>
            <a:spLocks noGrp="1" noChangeArrowheads="1"/>
          </p:cNvSpPr>
          <p:nvPr>
            <p:ph type="body" idx="1"/>
          </p:nvPr>
        </p:nvSpPr>
        <p:spPr>
          <a:xfrm>
            <a:off x="657674" y="4248896"/>
            <a:ext cx="5256904" cy="4024061"/>
          </a:xfrm>
          <a:noFill/>
          <a:ln/>
        </p:spPr>
        <p:txBody>
          <a:bodyPr/>
          <a:lstStyle/>
          <a:p>
            <a:pPr algn="just">
              <a:lnSpc>
                <a:spcPct val="105000"/>
              </a:lnSpc>
              <a:spcBef>
                <a:spcPct val="15000"/>
              </a:spcBef>
            </a:pPr>
            <a:r>
              <a:rPr lang="es-ES" dirty="0" smtClean="0"/>
              <a:t>Incentivar el crecimiento económico de la Entidad Federativa.</a:t>
            </a:r>
          </a:p>
          <a:p>
            <a:pPr algn="just">
              <a:lnSpc>
                <a:spcPct val="105000"/>
              </a:lnSpc>
              <a:spcBef>
                <a:spcPct val="15000"/>
              </a:spcBef>
            </a:pPr>
            <a:r>
              <a:rPr lang="es-ES" dirty="0" smtClean="0"/>
              <a:t>Mayor esfuerzo recaudatorio de impuestos y derechos locales, sobre todo predial y derechos de agua.</a:t>
            </a:r>
            <a:r>
              <a:rPr lang="es-ES" baseline="0" dirty="0" smtClean="0"/>
              <a:t> Y m</a:t>
            </a:r>
            <a:r>
              <a:rPr lang="es-ES" dirty="0" smtClean="0"/>
              <a:t>ayor esfuerzo recaudatorio de impuestos federales de administración local o </a:t>
            </a:r>
            <a:r>
              <a:rPr lang="es-ES" dirty="0" err="1" smtClean="0"/>
              <a:t>autoasignables</a:t>
            </a:r>
            <a:r>
              <a:rPr lang="es-ES" dirty="0" smtClean="0"/>
              <a:t>.</a:t>
            </a:r>
          </a:p>
          <a:p>
            <a:pPr algn="just">
              <a:lnSpc>
                <a:spcPct val="105000"/>
              </a:lnSpc>
              <a:spcBef>
                <a:spcPct val="15000"/>
              </a:spcBef>
            </a:pPr>
            <a:r>
              <a:rPr lang="es-ES" dirty="0" smtClean="0"/>
              <a:t>Más esfuerzos de fiscalización por parte de las Entidades Federativas.</a:t>
            </a:r>
          </a:p>
          <a:p>
            <a:pPr eaLnBrk="1" hangingPunct="1"/>
            <a:endParaRPr lang="es-MX" dirty="0" smtClean="0"/>
          </a:p>
        </p:txBody>
      </p:sp>
    </p:spTree>
    <p:extLst>
      <p:ext uri="{BB962C8B-B14F-4D97-AF65-F5344CB8AC3E}">
        <p14:creationId xmlns:p14="http://schemas.microsoft.com/office/powerpoint/2010/main" val="2383095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1050925" y="669925"/>
            <a:ext cx="4471988" cy="3354388"/>
          </a:xfrm>
          <a:ln/>
        </p:spPr>
      </p:sp>
      <p:sp>
        <p:nvSpPr>
          <p:cNvPr id="184323" name="Rectangle 3"/>
          <p:cNvSpPr>
            <a:spLocks noGrp="1" noChangeArrowheads="1"/>
          </p:cNvSpPr>
          <p:nvPr>
            <p:ph type="body" idx="1"/>
          </p:nvPr>
        </p:nvSpPr>
        <p:spPr>
          <a:xfrm>
            <a:off x="657675" y="4248895"/>
            <a:ext cx="5256904" cy="4024061"/>
          </a:xfrm>
          <a:noFill/>
          <a:ln/>
        </p:spPr>
        <p:txBody>
          <a:bodyPr/>
          <a:lstStyle/>
          <a:p>
            <a:pPr eaLnBrk="1" hangingPunct="1"/>
            <a:endParaRPr lang="es-MX" dirty="0" smtClean="0">
              <a:latin typeface="+mn-lt"/>
            </a:endParaRP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43</a:t>
            </a:fld>
            <a:endParaRPr lang="es-ES"/>
          </a:p>
        </p:txBody>
      </p:sp>
    </p:spTree>
    <p:extLst>
      <p:ext uri="{BB962C8B-B14F-4D97-AF65-F5344CB8AC3E}">
        <p14:creationId xmlns:p14="http://schemas.microsoft.com/office/powerpoint/2010/main" val="1184806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pPr algn="just"/>
            <a:r>
              <a:rPr lang="es-MX" dirty="0" smtClean="0"/>
              <a:t>Se crea en 1997 y se incorpora al PEF en 1998.</a:t>
            </a:r>
          </a:p>
          <a:p>
            <a:pPr algn="just"/>
            <a:endParaRPr lang="es-MX" dirty="0" smtClean="0"/>
          </a:p>
          <a:p>
            <a:pPr algn="just"/>
            <a:r>
              <a:rPr lang="es-MX" dirty="0" smtClean="0"/>
              <a:t>Como parte del Presupuesto de Egresos de la Federación, el Ramo 33 es parte del gasto programable, por lo que se garantiza a las entidades federativas su percepción en el ejercicio fiscal. </a:t>
            </a:r>
          </a:p>
          <a:p>
            <a:pPr algn="just"/>
            <a:endParaRPr lang="es-MX" dirty="0" smtClean="0"/>
          </a:p>
          <a:p>
            <a:pPr algn="just"/>
            <a:r>
              <a:rPr lang="es-MX" dirty="0" smtClean="0"/>
              <a:t>Este ramo está etiquetado; es decir, tiene una asignación específica en el gasto de las entidades y son auditables  a nivel federal.</a:t>
            </a:r>
          </a:p>
          <a:p>
            <a:pPr algn="just"/>
            <a:endParaRPr lang="es-MX" dirty="0" smtClean="0"/>
          </a:p>
          <a:p>
            <a:pPr algn="just"/>
            <a:r>
              <a:rPr lang="es-MX" dirty="0" smtClean="0"/>
              <a:t>Su carácter principal es compensatorio, por lo que tiene como fin asignar los recursos para atenuar los rezagos en materia de Educación, Salud, Infraestructura, Seguridad Pública, Deuda, etc.</a:t>
            </a:r>
          </a:p>
          <a:p>
            <a:pPr>
              <a:defRPr/>
            </a:pPr>
            <a:endParaRPr lang="es-MX" dirty="0" smtClean="0">
              <a:latin typeface="+mn-lt"/>
            </a:endParaRPr>
          </a:p>
          <a:p>
            <a:pPr algn="just">
              <a:defRPr/>
            </a:pPr>
            <a:r>
              <a:rPr lang="es-MX" dirty="0" smtClean="0">
                <a:latin typeface="+mn-lt"/>
              </a:rPr>
              <a:t>Surge del proceso de descentralización de los servicios educativos y de salud y de la integración de programas y recursos que anteriormente se ejercían a través de los Ramos 12 (Salud), 25 (Previsiones y Aportaciones para los Sistemas de Educación Básica, Normal, Tecnológica y de Adultos) y 26 (Solidaridad y Desarrollo Regional o Superación de la Pobreza).</a:t>
            </a:r>
          </a:p>
          <a:p>
            <a:pPr defTabSz="877989">
              <a:defRPr/>
            </a:pPr>
            <a:endParaRPr lang="es-MX" dirty="0">
              <a:latin typeface="Arial" charset="0"/>
              <a:cs typeface="Arial" charset="0"/>
            </a:endParaRP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44</a:t>
            </a:fld>
            <a:endParaRPr lang="es-ES"/>
          </a:p>
        </p:txBody>
      </p:sp>
    </p:spTree>
    <p:extLst>
      <p:ext uri="{BB962C8B-B14F-4D97-AF65-F5344CB8AC3E}">
        <p14:creationId xmlns:p14="http://schemas.microsoft.com/office/powerpoint/2010/main" val="904232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pPr algn="just"/>
            <a:r>
              <a:rPr lang="es-MX" b="1" dirty="0" smtClean="0">
                <a:cs typeface="Arial" charset="0"/>
              </a:rPr>
              <a:t>Aportaciones Federales (Ramo 33)</a:t>
            </a:r>
            <a:endParaRPr lang="es-MX" dirty="0" smtClean="0">
              <a:cs typeface="Arial" charset="0"/>
            </a:endParaRPr>
          </a:p>
          <a:p>
            <a:pPr lvl="0" algn="just"/>
            <a:r>
              <a:rPr lang="es-MX" dirty="0" smtClean="0">
                <a:cs typeface="Arial" charset="0"/>
              </a:rPr>
              <a:t>El principal componente del Ramo es el educativo mediante el FONE</a:t>
            </a:r>
            <a:r>
              <a:rPr lang="es-MX" baseline="0" dirty="0" smtClean="0">
                <a:cs typeface="Arial" charset="0"/>
              </a:rPr>
              <a:t> </a:t>
            </a:r>
            <a:r>
              <a:rPr lang="es-MX" dirty="0" smtClean="0">
                <a:cs typeface="Arial" charset="0"/>
              </a:rPr>
              <a:t>y el FAETA al cual se le destina el 56.7 por ciento del Gasto Federalizado.</a:t>
            </a:r>
          </a:p>
          <a:p>
            <a:pPr lvl="0" algn="just"/>
            <a:r>
              <a:rPr lang="es-MX" dirty="0" smtClean="0">
                <a:latin typeface="+mn-lt"/>
              </a:rPr>
              <a:t>El segundo lugar de importancia se ubica el FASSA al cual se le destina el 13.4 por ciento , seguido del FORTAMUNDF y del FAIS con el 10 por ciento.</a:t>
            </a:r>
            <a:endParaRPr lang="es-MX" dirty="0" smtClean="0">
              <a:cs typeface="Arial" charset="0"/>
            </a:endParaRP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45</a:t>
            </a:fld>
            <a:endParaRPr lang="es-ES"/>
          </a:p>
        </p:txBody>
      </p:sp>
    </p:spTree>
    <p:extLst>
      <p:ext uri="{BB962C8B-B14F-4D97-AF65-F5344CB8AC3E}">
        <p14:creationId xmlns:p14="http://schemas.microsoft.com/office/powerpoint/2010/main" val="380834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ECBF9B95-9AF3-46DC-8F89-8590F1787F6E}" type="slidenum">
              <a:rPr lang="es-MX" smtClean="0"/>
              <a:pPr>
                <a:defRPr/>
              </a:pPr>
              <a:t>9</a:t>
            </a:fld>
            <a:endParaRPr lang="es-MX" dirty="0"/>
          </a:p>
        </p:txBody>
      </p:sp>
    </p:spTree>
    <p:extLst>
      <p:ext uri="{BB962C8B-B14F-4D97-AF65-F5344CB8AC3E}">
        <p14:creationId xmlns:p14="http://schemas.microsoft.com/office/powerpoint/2010/main" val="119089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p:spPr>
        <p:txBody>
          <a:bodyPr/>
          <a:lstStyle/>
          <a:p>
            <a:pPr algn="just" defTabSz="877989">
              <a:lnSpc>
                <a:spcPct val="90000"/>
              </a:lnSpc>
              <a:defRPr/>
            </a:pPr>
            <a:r>
              <a:rPr lang="es-MX" b="1" dirty="0" smtClean="0"/>
              <a:t>El FONE (Fondo de Nómina Educativa y Gasto Operativo)</a:t>
            </a:r>
            <a:r>
              <a:rPr lang="es-MX" b="0" dirty="0" smtClean="0"/>
              <a:t>,</a:t>
            </a:r>
            <a:r>
              <a:rPr lang="es-MX" b="0" baseline="0" dirty="0" smtClean="0"/>
              <a:t> hasta 2014 se denominó </a:t>
            </a:r>
            <a:r>
              <a:rPr lang="es-MX" b="0" dirty="0" smtClean="0"/>
              <a:t>FAEB (Fondo de Aportaciones para la Educación Básica y Normal), es coordinado por la SEP</a:t>
            </a:r>
            <a:r>
              <a:rPr lang="es-MX" b="0" baseline="0" dirty="0" smtClean="0"/>
              <a:t> y</a:t>
            </a:r>
            <a:r>
              <a:rPr lang="es-MX" b="0" dirty="0" smtClean="0"/>
              <a:t> se destina </a:t>
            </a:r>
            <a:r>
              <a:rPr lang="es-MX" dirty="0" smtClean="0"/>
              <a:t>a la</a:t>
            </a:r>
            <a:r>
              <a:rPr lang="es-MX" baseline="0" dirty="0" smtClean="0"/>
              <a:t> p</a:t>
            </a:r>
            <a:r>
              <a:rPr lang="es-MX" dirty="0" smtClean="0"/>
              <a:t>restación los servicios de educación inicial, básica incluyendo la indígena, especial, así como la normal y demás para la formación de maestros; Prestación los servicios de formación, actualización, capacitación y superación profesional para los maestros de educación básica entre otras. El Distrito Federal no tiene participación de recursos del FONE ni del FAETA, pero</a:t>
            </a:r>
            <a:r>
              <a:rPr lang="es-MX" baseline="0" dirty="0" smtClean="0"/>
              <a:t> hasta 2016 </a:t>
            </a:r>
            <a:r>
              <a:rPr lang="es-MX" dirty="0" smtClean="0"/>
              <a:t>los recibe del  Ramo 25 (Previsiones).</a:t>
            </a:r>
          </a:p>
          <a:p>
            <a:pPr algn="just" defTabSz="877989">
              <a:lnSpc>
                <a:spcPct val="90000"/>
              </a:lnSpc>
              <a:defRPr/>
            </a:pPr>
            <a:endParaRPr lang="es-MX" dirty="0" smtClean="0"/>
          </a:p>
          <a:p>
            <a:pPr algn="just" defTabSz="877989">
              <a:defRPr/>
            </a:pPr>
            <a:r>
              <a:rPr lang="es-MX" b="1" dirty="0" smtClean="0"/>
              <a:t>El FAETA (Fondo de Aportaciones para la Educación Tecnológica y de Adultos) es coordinado por la SEP. </a:t>
            </a:r>
            <a:r>
              <a:rPr lang="es-MX" dirty="0" smtClean="0"/>
              <a:t>Su recursos se destinarán exclusivamente a Prestar los servicios de educación tecnológica y de educación para adultos, Transferencia de recursos humanos, materiales y financieros necesarios para la prestación de  dichos servicios.</a:t>
            </a:r>
          </a:p>
          <a:p>
            <a:pPr marL="34567" algn="just"/>
            <a:endParaRPr lang="es-MX" dirty="0" smtClean="0"/>
          </a:p>
          <a:p>
            <a:pPr algn="just">
              <a:defRPr/>
            </a:pPr>
            <a:r>
              <a:rPr lang="es-ES" b="1" dirty="0" smtClean="0">
                <a:cs typeface="Arial" charset="0"/>
              </a:rPr>
              <a:t>El Ramo 25 Previsiones y Aportaciones para los Sistemas de Educación Básica, Normal, Tecnológica y de Adultos es coordinado por la SEP:  </a:t>
            </a:r>
            <a:r>
              <a:rPr lang="es-ES" dirty="0" smtClean="0">
                <a:cs typeface="Arial" charset="0"/>
              </a:rPr>
              <a:t>Estos recursos son para fortalecer al FAEB y al FAETA específicamente </a:t>
            </a:r>
            <a:r>
              <a:rPr lang="es-MX" dirty="0" smtClean="0">
                <a:cs typeface="Arial" charset="0"/>
              </a:rPr>
              <a:t>t</a:t>
            </a:r>
            <a:r>
              <a:rPr lang="es-MX" dirty="0" smtClean="0"/>
              <a:t>iene funciones de previsión ante la potencial contratación de profesores e incremento de sus percepciones</a:t>
            </a:r>
            <a:r>
              <a:rPr lang="es-MX" dirty="0" smtClean="0">
                <a:cs typeface="Arial" charset="0"/>
              </a:rPr>
              <a:t>; Para atender la cobertura y el mejoramiento de la calidad del sistema educativo. </a:t>
            </a:r>
          </a:p>
          <a:p>
            <a:pPr algn="just" defTabSz="877989">
              <a:defRPr/>
            </a:pPr>
            <a:r>
              <a:rPr lang="es-ES" dirty="0" smtClean="0">
                <a:cs typeface="Arial" charset="0"/>
              </a:rPr>
              <a:t>Se incluyen los recursos para la educación básica, normal, tecnológica y de adultos correspondientes al Distrito Federal.</a:t>
            </a:r>
            <a:endParaRPr lang="es-MX" dirty="0" smtClean="0">
              <a:cs typeface="Arial" charset="0"/>
            </a:endParaRP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46</a:t>
            </a:fld>
            <a:endParaRPr lang="es-ES"/>
          </a:p>
        </p:txBody>
      </p:sp>
    </p:spTree>
    <p:extLst>
      <p:ext uri="{BB962C8B-B14F-4D97-AF65-F5344CB8AC3E}">
        <p14:creationId xmlns:p14="http://schemas.microsoft.com/office/powerpoint/2010/main" val="27379001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p:spPr>
        <p:txBody>
          <a:bodyPr>
            <a:normAutofit lnSpcReduction="10000"/>
          </a:bodyPr>
          <a:lstStyle/>
          <a:p>
            <a:pPr algn="just" defTabSz="877989">
              <a:defRPr/>
            </a:pPr>
            <a:r>
              <a:rPr lang="es-MX" b="1" dirty="0" smtClean="0"/>
              <a:t>El FASSA (Fondo de Aportaciones para los Servicios de Salud) es coordinado por la SSA y</a:t>
            </a:r>
            <a:r>
              <a:rPr lang="es-MX" dirty="0" smtClean="0"/>
              <a:t> se destina a organizar, operar, supervisar y evaluar la prestación de los servicios de salubridad. Llevar a cabo los programas y acciones que en materia de salubridad local les competan; entre otras</a:t>
            </a:r>
          </a:p>
          <a:p>
            <a:pPr algn="just" defTabSz="877989">
              <a:lnSpc>
                <a:spcPct val="90000"/>
              </a:lnSpc>
              <a:defRPr/>
            </a:pPr>
            <a:endParaRPr lang="es-MX" dirty="0" smtClean="0"/>
          </a:p>
          <a:p>
            <a:pPr algn="just" defTabSz="877989">
              <a:lnSpc>
                <a:spcPct val="90000"/>
              </a:lnSpc>
              <a:defRPr/>
            </a:pPr>
            <a:r>
              <a:rPr lang="es-MX" b="1" dirty="0" smtClean="0"/>
              <a:t>El FASP (Fondo de Aportaciones para la Seguridad Pública) es coordinado por SEGOB </a:t>
            </a:r>
            <a:r>
              <a:rPr lang="es-MX" dirty="0" smtClean="0"/>
              <a:t>el cual se destina</a:t>
            </a:r>
            <a:r>
              <a:rPr lang="es-MX" b="1" dirty="0" smtClean="0"/>
              <a:t>:</a:t>
            </a:r>
          </a:p>
          <a:p>
            <a:pPr algn="just" defTabSz="877989">
              <a:lnSpc>
                <a:spcPct val="90000"/>
              </a:lnSpc>
              <a:defRPr/>
            </a:pPr>
            <a:r>
              <a:rPr lang="es-MX" dirty="0" smtClean="0"/>
              <a:t>Reclutamiento, formación, selección, evaluación y depuración de recursos humanos vinculados con tareas de seguridad pública;</a:t>
            </a:r>
          </a:p>
          <a:p>
            <a:pPr algn="just" defTabSz="877989">
              <a:lnSpc>
                <a:spcPct val="90000"/>
              </a:lnSpc>
              <a:defRPr/>
            </a:pPr>
            <a:r>
              <a:rPr lang="es-MX" dirty="0" smtClean="0"/>
              <a:t>Percepciones extraordinarias para los agentes del Ministerio Público, peritos, policías judiciales o equivalentes; </a:t>
            </a:r>
          </a:p>
          <a:p>
            <a:pPr algn="just" defTabSz="877989">
              <a:lnSpc>
                <a:spcPct val="90000"/>
              </a:lnSpc>
              <a:defRPr/>
            </a:pPr>
            <a:r>
              <a:rPr lang="es-MX" dirty="0" smtClean="0"/>
              <a:t>Equipamiento de las policías judiciales o sus equivalentes; </a:t>
            </a:r>
          </a:p>
          <a:p>
            <a:pPr algn="just" eaLnBrk="1" hangingPunct="1"/>
            <a:r>
              <a:rPr lang="es-MX" dirty="0" smtClean="0"/>
              <a:t>Construcción, mejoramiento o ampliación de las instalaciones para la procuración e impartición de justicia, de los centros de readaptación social y de menores infractores;</a:t>
            </a:r>
          </a:p>
          <a:p>
            <a:pPr algn="just" defTabSz="877989">
              <a:lnSpc>
                <a:spcPct val="90000"/>
              </a:lnSpc>
              <a:defRPr/>
            </a:pPr>
            <a:endParaRPr lang="es-MX" dirty="0" smtClean="0"/>
          </a:p>
          <a:p>
            <a:pPr algn="just" defTabSz="877989">
              <a:lnSpc>
                <a:spcPct val="90000"/>
              </a:lnSpc>
              <a:defRPr/>
            </a:pPr>
            <a:r>
              <a:rPr lang="es-MX" b="1" dirty="0" smtClean="0"/>
              <a:t>El FAIS (Fondo de Aportaciones para la Infraestructura Social) es coordinado por la SEDESOL y se destina al: </a:t>
            </a:r>
            <a:r>
              <a:rPr lang="es-MX" dirty="0" smtClean="0"/>
              <a:t>Financiamiento de obras, acciones sociales básicas y a inversiones que beneficien directamente a sectores de su población que se encuentren en condiciones de rezago social y pobreza extrema:</a:t>
            </a:r>
          </a:p>
          <a:p>
            <a:pPr marL="219498" indent="-219498" algn="just">
              <a:lnSpc>
                <a:spcPct val="90000"/>
              </a:lnSpc>
              <a:buFont typeface="Wingdings" pitchFamily="2" charset="2"/>
              <a:buAutoNum type="alphaLcParenR"/>
            </a:pPr>
            <a:r>
              <a:rPr lang="es-MX" dirty="0" smtClean="0"/>
              <a:t>Fondo de Aportaciones para la Infraestructura Social Municipal: agua potable, alcantarillado, drenaje y letrinas, urbanización municipal, electrificación rural y de colonias pobres, infraestructura básica de salud, infraestructura básica educativa, mejoramiento de vivienda, caminos rurales, e infraestructura productiva rural, y</a:t>
            </a:r>
          </a:p>
          <a:p>
            <a:pPr marL="219498" indent="-219498" algn="just">
              <a:lnSpc>
                <a:spcPct val="90000"/>
              </a:lnSpc>
              <a:buFont typeface="Wingdings" pitchFamily="2" charset="2"/>
              <a:buAutoNum type="alphaLcParenR"/>
            </a:pPr>
            <a:r>
              <a:rPr lang="es-MX" dirty="0" smtClean="0"/>
              <a:t>Fondo de Infraestructura Social Estatal: obras y acciones de alcance o ámbito de beneficio regional o intermunicipal.</a:t>
            </a: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47</a:t>
            </a:fld>
            <a:endParaRPr lang="es-ES"/>
          </a:p>
        </p:txBody>
      </p:sp>
    </p:spTree>
    <p:extLst>
      <p:ext uri="{BB962C8B-B14F-4D97-AF65-F5344CB8AC3E}">
        <p14:creationId xmlns:p14="http://schemas.microsoft.com/office/powerpoint/2010/main" val="515230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xfrm>
            <a:off x="656182" y="4124554"/>
            <a:ext cx="5259888" cy="4149932"/>
          </a:xfrm>
          <a:noFill/>
          <a:ln/>
        </p:spPr>
        <p:txBody>
          <a:bodyPr>
            <a:normAutofit lnSpcReduction="10000"/>
          </a:bodyPr>
          <a:lstStyle/>
          <a:p>
            <a:pPr marL="438994" indent="-438994" algn="just" defTabSz="877989">
              <a:defRPr/>
            </a:pPr>
            <a:r>
              <a:rPr lang="es-MX" b="1" dirty="0" smtClean="0"/>
              <a:t>El FAM (Fondo de Aportaciones Múltiples) lo coordinan la SEP y la SSA, el cual se destina a:</a:t>
            </a:r>
          </a:p>
          <a:p>
            <a:pPr algn="just" defTabSz="877989">
              <a:defRPr/>
            </a:pPr>
            <a:r>
              <a:rPr lang="es-MX" dirty="0" smtClean="0"/>
              <a:t>Otorgamiento de desayunos escolares,  Apoyos alimentarios y de asistencia social a la población en condiciones de pobreza extrema, </a:t>
            </a:r>
          </a:p>
          <a:p>
            <a:pPr marL="438994" indent="-438994" algn="just"/>
            <a:r>
              <a:rPr lang="es-MX" dirty="0" smtClean="0"/>
              <a:t>Apoyos a la población en desamparo, </a:t>
            </a:r>
          </a:p>
          <a:p>
            <a:pPr algn="just"/>
            <a:r>
              <a:rPr lang="es-MX" dirty="0" smtClean="0"/>
              <a:t>A la construcción, equipamiento y rehabilitación de infraestructura física de los niveles de educación básica, media superior y superior en su modalidad universitaria.</a:t>
            </a:r>
          </a:p>
          <a:p>
            <a:pPr algn="just" defTabSz="877989">
              <a:lnSpc>
                <a:spcPct val="90000"/>
              </a:lnSpc>
              <a:defRPr/>
            </a:pPr>
            <a:endParaRPr lang="es-MX" dirty="0" smtClean="0"/>
          </a:p>
          <a:p>
            <a:pPr marL="0" lvl="1" algn="just" defTabSz="877989">
              <a:lnSpc>
                <a:spcPct val="90000"/>
              </a:lnSpc>
              <a:defRPr/>
            </a:pPr>
            <a:r>
              <a:rPr lang="es-MX" b="1" dirty="0" smtClean="0"/>
              <a:t>El FORTAMUN (Fondo de Aportaciones para el Fortalecimiento de los Municipios y Demarcaciones Territoriales del Distrito Federal)  es coordinado por la  SEDESOL y se destina: </a:t>
            </a:r>
            <a:r>
              <a:rPr lang="es-MX" dirty="0" smtClean="0"/>
              <a:t>Al cumplimiento de sus obligaciones financieras;</a:t>
            </a:r>
          </a:p>
          <a:p>
            <a:pPr marL="0" lvl="1" algn="just">
              <a:lnSpc>
                <a:spcPct val="90000"/>
              </a:lnSpc>
            </a:pPr>
            <a:r>
              <a:rPr lang="es-MX" dirty="0" smtClean="0"/>
              <a:t>Al pago de derechos y aprovechamientos por concepto de agua y </a:t>
            </a:r>
          </a:p>
          <a:p>
            <a:pPr marL="0" lvl="1" algn="just">
              <a:lnSpc>
                <a:spcPct val="90000"/>
              </a:lnSpc>
            </a:pPr>
            <a:r>
              <a:rPr lang="es-MX" dirty="0" smtClean="0"/>
              <a:t>A la atención de necesidades directamente vinculadas con la seguridad pública en cada municipio.</a:t>
            </a:r>
          </a:p>
          <a:p>
            <a:pPr algn="just" eaLnBrk="1" hangingPunct="1"/>
            <a:endParaRPr lang="es-MX" b="1" dirty="0" smtClean="0"/>
          </a:p>
          <a:p>
            <a:pPr algn="just" eaLnBrk="1" hangingPunct="1"/>
            <a:r>
              <a:rPr lang="es-MX" b="1" dirty="0" smtClean="0"/>
              <a:t>El FAFEF (Fondo de Aportaciones para el Fortalecimiento del las Entidades Federativas) es coordinado por la SHCP y se debe destinar a:</a:t>
            </a:r>
          </a:p>
          <a:p>
            <a:pPr algn="just" eaLnBrk="1" hangingPunct="1"/>
            <a:r>
              <a:rPr lang="es-MX" dirty="0" smtClean="0"/>
              <a:t>Inversión en infraestructura física;</a:t>
            </a:r>
          </a:p>
          <a:p>
            <a:pPr algn="just" eaLnBrk="1" hangingPunct="1"/>
            <a:r>
              <a:rPr lang="es-MX" dirty="0" smtClean="0"/>
              <a:t>Saneamiento financiero y de pensiones;</a:t>
            </a:r>
          </a:p>
          <a:p>
            <a:pPr algn="just" eaLnBrk="1" hangingPunct="1"/>
            <a:r>
              <a:rPr lang="es-MX" dirty="0" smtClean="0"/>
              <a:t>Modernización de registros públicos de la propiedad, del comercio local y  de los catastros;</a:t>
            </a:r>
          </a:p>
          <a:p>
            <a:pPr algn="just" eaLnBrk="1" hangingPunct="1"/>
            <a:r>
              <a:rPr lang="es-MX" dirty="0" smtClean="0"/>
              <a:t>Modernizar sistemas de recaudación locales, ampliar la base gravable local e incrementar la recaudación;</a:t>
            </a:r>
          </a:p>
          <a:p>
            <a:pPr algn="just" eaLnBrk="1" hangingPunct="1"/>
            <a:r>
              <a:rPr lang="es-MX" dirty="0" smtClean="0"/>
              <a:t>Fortalecimiento de proyectos de investigación científica y desarrollo tecnológico;</a:t>
            </a:r>
          </a:p>
          <a:p>
            <a:pPr algn="just" defTabSz="877989">
              <a:lnSpc>
                <a:spcPct val="90000"/>
              </a:lnSpc>
              <a:defRPr/>
            </a:pPr>
            <a:endParaRPr lang="es-MX" sz="900" dirty="0"/>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48</a:t>
            </a:fld>
            <a:endParaRPr lang="es-ES"/>
          </a:p>
        </p:txBody>
      </p:sp>
    </p:spTree>
    <p:extLst>
      <p:ext uri="{BB962C8B-B14F-4D97-AF65-F5344CB8AC3E}">
        <p14:creationId xmlns:p14="http://schemas.microsoft.com/office/powerpoint/2010/main" val="26128871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1050925" y="669925"/>
            <a:ext cx="4471988" cy="3354388"/>
          </a:xfrm>
          <a:ln/>
        </p:spPr>
      </p:sp>
      <p:sp>
        <p:nvSpPr>
          <p:cNvPr id="184323" name="Rectangle 3"/>
          <p:cNvSpPr>
            <a:spLocks noGrp="1" noChangeArrowheads="1"/>
          </p:cNvSpPr>
          <p:nvPr>
            <p:ph type="body" idx="1"/>
          </p:nvPr>
        </p:nvSpPr>
        <p:spPr>
          <a:xfrm>
            <a:off x="657675" y="4248895"/>
            <a:ext cx="5256904" cy="4024061"/>
          </a:xfrm>
          <a:noFill/>
          <a:ln/>
        </p:spPr>
        <p:txBody>
          <a:bodyPr/>
          <a:lstStyle/>
          <a:p>
            <a:pPr eaLnBrk="1" hangingPunct="1"/>
            <a:r>
              <a:rPr lang="es-MX" dirty="0"/>
              <a:t>De acuerdo a lo establecido en la </a:t>
            </a:r>
            <a:r>
              <a:rPr lang="es-MX" dirty="0" err="1"/>
              <a:t>LCF</a:t>
            </a:r>
            <a:r>
              <a:rPr lang="es-MX" dirty="0"/>
              <a:t>, los municipios tienen derecho a recibir recursos de las Aportaciones Federales conforme a lo siguiente:</a:t>
            </a:r>
            <a:br>
              <a:rPr lang="es-MX" dirty="0"/>
            </a:br>
            <a:r>
              <a:rPr lang="es-MX" dirty="0"/>
              <a:t/>
            </a:r>
            <a:br>
              <a:rPr lang="es-MX" dirty="0"/>
            </a:br>
            <a:r>
              <a:rPr lang="es-MX" dirty="0"/>
              <a:t>i) Se distribuye el 100 por ciento de los recursos del Fondo para la Infraestructura Social Municipal (</a:t>
            </a:r>
            <a:r>
              <a:rPr lang="es-MX" dirty="0" err="1"/>
              <a:t>FISM</a:t>
            </a:r>
            <a:r>
              <a:rPr lang="es-MX" dirty="0"/>
              <a:t>), en el entendido que deberá destinarse al financiamiento de infraestructura social en materia de agua potable, alcantarillado, drenaje y letrinas, urbanización municipal, electrificación rural y de colonias pobres, infraestructura básica de salud, infraestructura básica educativa, mejoramiento de vivienda, caminos rurales, e infraestructura productiva rural.</a:t>
            </a:r>
            <a:br>
              <a:rPr lang="es-MX" dirty="0"/>
            </a:br>
            <a:r>
              <a:rPr lang="es-MX" dirty="0"/>
              <a:t/>
            </a:r>
            <a:br>
              <a:rPr lang="es-MX" dirty="0"/>
            </a:br>
            <a:r>
              <a:rPr lang="es-MX" dirty="0"/>
              <a:t>ii) El 100 por ciento de los recursos del Fondo de Aportaciones para el Fortalecimiento de los Municipios y de las Demarcaciones Territoriales del Distrito Federal (</a:t>
            </a:r>
            <a:r>
              <a:rPr lang="es-MX" dirty="0" err="1"/>
              <a:t>FORTAMUNDF</a:t>
            </a:r>
            <a:r>
              <a:rPr lang="es-MX" dirty="0"/>
              <a:t>), mismos que deberán aplicarse a satisfacer diversos requerimientos, dando prioridad al cumplimiento de sus obligaciones financieras, al pago de derechos y aprovechamientos por concepto de agua, y a la atención de las necesidades directamente vinculadas con la seguridad pública de los habitantes.</a:t>
            </a:r>
            <a:br>
              <a:rPr lang="es-MX" dirty="0"/>
            </a:br>
            <a:endParaRPr lang="es-MX" dirty="0" smtClean="0">
              <a:latin typeface="+mn-lt"/>
            </a:endParaRP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49</a:t>
            </a:fld>
            <a:endParaRPr lang="es-ES"/>
          </a:p>
        </p:txBody>
      </p:sp>
    </p:spTree>
    <p:extLst>
      <p:ext uri="{BB962C8B-B14F-4D97-AF65-F5344CB8AC3E}">
        <p14:creationId xmlns:p14="http://schemas.microsoft.com/office/powerpoint/2010/main" val="27963393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pPr algn="just"/>
            <a:r>
              <a:rPr lang="es-MX" kern="1200" dirty="0" smtClean="0">
                <a:solidFill>
                  <a:schemeClr val="tx1"/>
                </a:solidFill>
                <a:latin typeface="+mn-lt"/>
                <a:ea typeface="+mn-ea"/>
                <a:cs typeface="Arial" charset="0"/>
              </a:rPr>
              <a:t>Las Provisiones Salariales y Económicas (Provisiones) son un ramo presupuestario general, parte del gasto programable, los cuales tiene un destino específico en el gasto, es decir están etiquetados y son auditables a nivel federal. </a:t>
            </a:r>
          </a:p>
          <a:p>
            <a:pPr algn="just"/>
            <a:endParaRPr lang="es-MX" kern="1200" dirty="0" smtClean="0">
              <a:solidFill>
                <a:schemeClr val="tx1"/>
              </a:solidFill>
              <a:latin typeface="+mn-lt"/>
              <a:ea typeface="+mn-ea"/>
              <a:cs typeface="Arial" charset="0"/>
            </a:endParaRPr>
          </a:p>
          <a:p>
            <a:pPr algn="just"/>
            <a:r>
              <a:rPr lang="es-MX" kern="1200" dirty="0" smtClean="0">
                <a:solidFill>
                  <a:schemeClr val="tx1"/>
                </a:solidFill>
                <a:latin typeface="+mn-lt"/>
                <a:ea typeface="+mn-ea"/>
                <a:cs typeface="Arial" charset="0"/>
              </a:rPr>
              <a:t>Este Ramo tiene la función de </a:t>
            </a:r>
            <a:r>
              <a:rPr lang="es-MX" i="1" kern="1200" dirty="0" smtClean="0">
                <a:solidFill>
                  <a:schemeClr val="tx1"/>
                </a:solidFill>
                <a:latin typeface="+mn-lt"/>
                <a:ea typeface="+mn-ea"/>
                <a:cs typeface="Arial" charset="0"/>
              </a:rPr>
              <a:t>regulación presupuestaria </a:t>
            </a:r>
            <a:r>
              <a:rPr lang="es-MX" kern="1200" dirty="0" smtClean="0">
                <a:solidFill>
                  <a:schemeClr val="tx1"/>
                </a:solidFill>
                <a:latin typeface="+mn-lt"/>
                <a:ea typeface="+mn-ea"/>
                <a:cs typeface="Arial" charset="0"/>
              </a:rPr>
              <a:t>donde se considerar asignaciones destinadas a la atención de obligaciones y responsabilidades que no se pueden prever en el presupuesto de algún ramo administrativo o general. Es</a:t>
            </a:r>
            <a:r>
              <a:rPr lang="es-MX" kern="1200" baseline="0" dirty="0" smtClean="0">
                <a:solidFill>
                  <a:schemeClr val="tx1"/>
                </a:solidFill>
                <a:latin typeface="+mn-lt"/>
                <a:ea typeface="+mn-ea"/>
                <a:cs typeface="Arial" charset="0"/>
              </a:rPr>
              <a:t> el caso del Fondo de pavimentación.</a:t>
            </a:r>
            <a:endParaRPr lang="es-MX" kern="1200" dirty="0" smtClean="0">
              <a:solidFill>
                <a:schemeClr val="tx1"/>
              </a:solidFill>
              <a:latin typeface="+mn-lt"/>
              <a:ea typeface="+mn-ea"/>
              <a:cs typeface="Arial" charset="0"/>
            </a:endParaRPr>
          </a:p>
          <a:p>
            <a:pPr algn="just" defTabSz="877989">
              <a:defRPr/>
            </a:pPr>
            <a:endParaRPr lang="es-MX" kern="1200" dirty="0" smtClean="0">
              <a:solidFill>
                <a:schemeClr val="tx1"/>
              </a:solidFill>
              <a:latin typeface="+mn-lt"/>
              <a:ea typeface="+mn-ea"/>
              <a:cs typeface="Arial" charset="0"/>
            </a:endParaRPr>
          </a:p>
          <a:p>
            <a:pPr algn="just"/>
            <a:endParaRPr lang="es-MX" kern="1200" dirty="0" smtClean="0">
              <a:solidFill>
                <a:schemeClr val="tx1"/>
              </a:solidFill>
              <a:latin typeface="+mn-lt"/>
              <a:ea typeface="+mn-ea"/>
              <a:cs typeface="Arial" charset="0"/>
            </a:endParaRP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50</a:t>
            </a:fld>
            <a:endParaRPr lang="es-ES"/>
          </a:p>
        </p:txBody>
      </p:sp>
    </p:spTree>
    <p:extLst>
      <p:ext uri="{BB962C8B-B14F-4D97-AF65-F5344CB8AC3E}">
        <p14:creationId xmlns:p14="http://schemas.microsoft.com/office/powerpoint/2010/main" val="13332628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xfrm>
            <a:off x="663834" y="4055817"/>
            <a:ext cx="5259888" cy="4294715"/>
          </a:xfrm>
          <a:noFill/>
          <a:ln/>
        </p:spPr>
        <p:txBody>
          <a:bodyPr>
            <a:normAutofit lnSpcReduction="10000"/>
          </a:bodyPr>
          <a:lstStyle/>
          <a:p>
            <a:pPr algn="just" defTabSz="877989">
              <a:defRPr/>
            </a:pPr>
            <a:r>
              <a:rPr lang="es-MX" dirty="0" smtClean="0"/>
              <a:t>En los últimos años la Cámara de Diputados ha consolidado al algunos fondos que se han constituido como los representativos del Gasto Federalizado incluido en el Ramo 23.</a:t>
            </a:r>
          </a:p>
          <a:p>
            <a:pPr algn="just" defTabSz="877989">
              <a:defRPr/>
            </a:pPr>
            <a:endParaRPr lang="es-MX" dirty="0" smtClean="0"/>
          </a:p>
          <a:p>
            <a:pPr algn="just" defTabSz="877989">
              <a:defRPr/>
            </a:pPr>
            <a:r>
              <a:rPr lang="es-MX" dirty="0" smtClean="0"/>
              <a:t>Tal es el caso de los Fondos Metropolitanos que en su origen en 2006 se asignaron sólo para el Distrito Federal y su área metropolitana y para el 2013 otorgaron recursos a 47 zonas metropolitanas y representa el 26 por ciento del Gasto Federalizado concretando en el Ramo 23.</a:t>
            </a:r>
          </a:p>
          <a:p>
            <a:pPr algn="just" defTabSz="877989">
              <a:defRPr/>
            </a:pPr>
            <a:endParaRPr lang="es-MX" dirty="0" smtClean="0"/>
          </a:p>
          <a:p>
            <a:pPr algn="just" defTabSz="877989">
              <a:defRPr/>
            </a:pPr>
            <a:r>
              <a:rPr lang="es-MX" dirty="0" smtClean="0">
                <a:cs typeface="Arial" charset="0"/>
              </a:rPr>
              <a:t>Otro fondo ya recurrente es el Fondo Regional destinado a los 10 estados con menor </a:t>
            </a:r>
            <a:r>
              <a:rPr lang="es-MX" dirty="0" smtClean="0"/>
              <a:t>í</a:t>
            </a:r>
            <a:r>
              <a:rPr lang="es-MX" dirty="0" smtClean="0">
                <a:cs typeface="Arial" charset="0"/>
              </a:rPr>
              <a:t>ndice de Desarrollo Humano que representa el 23 por ciento del Ramo.</a:t>
            </a:r>
          </a:p>
          <a:p>
            <a:pPr algn="just" defTabSz="877989">
              <a:defRPr/>
            </a:pPr>
            <a:endParaRPr lang="es-MX" dirty="0" smtClean="0">
              <a:cs typeface="Arial" charset="0"/>
            </a:endParaRPr>
          </a:p>
          <a:p>
            <a:pPr algn="just" defTabSz="877989">
              <a:defRPr/>
            </a:pPr>
            <a:r>
              <a:rPr lang="es-MX" dirty="0" smtClean="0"/>
              <a:t>Recientemente a través de este Ramo la Cámara de Diputados ha dado cabida a la inclusión de Programas y Proyectos para el Desarrollo Regional que representan el 28 por ciento del Gasto Federalizado contenido en el Ramo 23.</a:t>
            </a:r>
          </a:p>
          <a:p>
            <a:pPr algn="just" defTabSz="877989">
              <a:defRPr/>
            </a:pPr>
            <a:endParaRPr lang="es-MX" dirty="0" smtClean="0"/>
          </a:p>
          <a:p>
            <a:pPr algn="just">
              <a:defRPr/>
            </a:pPr>
            <a:r>
              <a:rPr lang="es-MX" dirty="0" smtClean="0">
                <a:cs typeface="Arial" charset="0"/>
              </a:rPr>
              <a:t>A partir de 2010, la Cámar</a:t>
            </a:r>
            <a:r>
              <a:rPr lang="es-MX" dirty="0" smtClean="0"/>
              <a:t>a de Diputados ha impulsado el Fondo de Pavimentación para municipios, el cual a partir de 2012 se denomina Fondo de pavimentación, espacios deportivos, alumbrado público y rehabilitación de infraestructura educativa para municipios y demarcaciones territoriales el cual en 2013 representa el 15 por ciento del Gasto Federalizado del Ramo 23.</a:t>
            </a:r>
          </a:p>
          <a:p>
            <a:pPr algn="just">
              <a:defRPr/>
            </a:pPr>
            <a:endParaRPr lang="es-MX" dirty="0" smtClean="0">
              <a:cs typeface="Arial" charset="0"/>
            </a:endParaRPr>
          </a:p>
          <a:p>
            <a:pPr algn="just">
              <a:defRPr/>
            </a:pPr>
            <a:r>
              <a:rPr lang="es-MX" dirty="0" smtClean="0">
                <a:cs typeface="Arial" charset="0"/>
              </a:rPr>
              <a:t>En el rubro de Otros se incluyen recursos tales como el Fondo para la Accesibilidad en el Transporte Público para las Personas con Discapacidad</a:t>
            </a:r>
            <a:r>
              <a:rPr lang="es-MX" baseline="0" dirty="0" smtClean="0">
                <a:cs typeface="Arial" charset="0"/>
              </a:rPr>
              <a:t> y el </a:t>
            </a:r>
            <a:r>
              <a:rPr lang="es-MX" sz="1100" dirty="0"/>
              <a:t>Fondo de Apoyo a Migrantes</a:t>
            </a:r>
            <a:r>
              <a:rPr lang="es-MX" dirty="0" smtClean="0"/>
              <a:t> .</a:t>
            </a:r>
            <a:endParaRPr lang="es-MX" dirty="0">
              <a:cs typeface="Arial" charset="0"/>
            </a:endParaRP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51</a:t>
            </a:fld>
            <a:endParaRPr lang="es-ES"/>
          </a:p>
        </p:txBody>
      </p:sp>
    </p:spTree>
    <p:extLst>
      <p:ext uri="{BB962C8B-B14F-4D97-AF65-F5344CB8AC3E}">
        <p14:creationId xmlns:p14="http://schemas.microsoft.com/office/powerpoint/2010/main" val="38054760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xfrm>
            <a:off x="656182" y="4248894"/>
            <a:ext cx="5259888" cy="4309446"/>
          </a:xfrm>
          <a:noFill/>
          <a:ln/>
        </p:spPr>
        <p:txBody>
          <a:bodyPr/>
          <a:lstStyle/>
          <a:p>
            <a:pPr algn="just" defTabSz="877989">
              <a:defRPr/>
            </a:pPr>
            <a:r>
              <a:rPr lang="es-MX" b="1" dirty="0" smtClean="0">
                <a:cs typeface="Arial" charset="0"/>
              </a:rPr>
              <a:t>Proyectos de Desarrollo</a:t>
            </a:r>
            <a:r>
              <a:rPr lang="es-MX" b="1" baseline="0" dirty="0" smtClean="0">
                <a:cs typeface="Arial" charset="0"/>
              </a:rPr>
              <a:t> Regional</a:t>
            </a:r>
          </a:p>
          <a:p>
            <a:pPr algn="just" defTabSz="877989">
              <a:defRPr/>
            </a:pPr>
            <a:r>
              <a:rPr lang="es-MX" b="0" baseline="0" dirty="0" smtClean="0">
                <a:cs typeface="Arial" charset="0"/>
              </a:rPr>
              <a:t>Estos recursos, ampliados por los diputados, se </a:t>
            </a:r>
            <a:r>
              <a:rPr lang="es-MX" b="1" baseline="0" dirty="0" smtClean="0">
                <a:cs typeface="Arial" charset="0"/>
              </a:rPr>
              <a:t>destinan</a:t>
            </a:r>
            <a:r>
              <a:rPr lang="es-MX" b="0" baseline="0" dirty="0" smtClean="0">
                <a:cs typeface="Arial" charset="0"/>
              </a:rPr>
              <a:t> a </a:t>
            </a:r>
            <a:r>
              <a:rPr lang="es-MX" dirty="0"/>
              <a:t>proyectos de inversión en infraestructura y su equipamiento con impacto en el Desarrollo Regional, señalados en el Anexo 20 del Presupuesto de Egresos de la Federación para el Ejercicio Fiscal 2016.</a:t>
            </a:r>
            <a:endParaRPr lang="es-MX" b="0" baseline="0" dirty="0" smtClean="0">
              <a:cs typeface="Arial" charset="0"/>
            </a:endParaRPr>
          </a:p>
          <a:p>
            <a:pPr algn="just" defTabSz="877989">
              <a:defRPr/>
            </a:pPr>
            <a:endParaRPr lang="es-MX" b="0" dirty="0" smtClean="0">
              <a:cs typeface="Arial" charset="0"/>
            </a:endParaRPr>
          </a:p>
          <a:p>
            <a:pPr algn="just" defTabSz="877989">
              <a:defRPr/>
            </a:pPr>
            <a:r>
              <a:rPr lang="es-MX" b="1" dirty="0" smtClean="0">
                <a:cs typeface="Arial" charset="0"/>
              </a:rPr>
              <a:t>Fondos Metropolitanos</a:t>
            </a:r>
          </a:p>
          <a:p>
            <a:pPr algn="just" defTabSz="877989">
              <a:defRPr/>
            </a:pPr>
            <a:r>
              <a:rPr lang="es-MX" b="1" dirty="0" smtClean="0"/>
              <a:t>(Destino) </a:t>
            </a:r>
            <a:r>
              <a:rPr lang="es-MX" dirty="0" smtClean="0"/>
              <a:t>Este fondo se destina a financiar a las zonas metropolitanas para la ejecución de estudios, programas, proyectos, acciones y obras públicas de infraestructura y su equipamiento, orientados a promover la adecuada planeación del desarrollo regional y urbano tiene la </a:t>
            </a:r>
            <a:r>
              <a:rPr lang="es-MX" b="1" dirty="0" smtClean="0"/>
              <a:t>Finalidad de</a:t>
            </a:r>
            <a:r>
              <a:rPr lang="es-MX" dirty="0" smtClean="0"/>
              <a:t> incentivar la consolidación urbana y el aprovechamiento óptimo de las ventajas competitivas de funcionamiento regional, urbano y económico. </a:t>
            </a:r>
          </a:p>
          <a:p>
            <a:pPr algn="just" defTabSz="877989">
              <a:defRPr/>
            </a:pPr>
            <a:endParaRPr lang="es-MX" sz="800" b="1" dirty="0">
              <a:cs typeface="Arial" charset="0"/>
            </a:endParaRPr>
          </a:p>
          <a:p>
            <a:pPr algn="just" defTabSz="877989">
              <a:defRPr/>
            </a:pPr>
            <a:r>
              <a:rPr lang="es-MX" b="1" dirty="0" smtClean="0">
                <a:cs typeface="Arial" charset="0"/>
              </a:rPr>
              <a:t>Fondo Regional</a:t>
            </a:r>
          </a:p>
          <a:p>
            <a:pPr algn="just" defTabSz="877989">
              <a:lnSpc>
                <a:spcPct val="90000"/>
              </a:lnSpc>
              <a:defRPr/>
            </a:pPr>
            <a:r>
              <a:rPr lang="es-MX" b="1" dirty="0" smtClean="0"/>
              <a:t>Se asigna a</a:t>
            </a:r>
            <a:r>
              <a:rPr lang="es-MX" dirty="0" smtClean="0"/>
              <a:t> los  10 estados con menor Índice de Desarrollo Humano entre los que se incluyen a Chiapas, Guerrero , Oaxaca, Veracruz, Michoacán, Hidalgo, Puebla, Zacatecas, Tlaxcala y Nayarit . </a:t>
            </a:r>
            <a:r>
              <a:rPr lang="es-MX" b="1" dirty="0" smtClean="0"/>
              <a:t>Se destina </a:t>
            </a:r>
            <a:r>
              <a:rPr lang="es-MX" dirty="0" smtClean="0"/>
              <a:t>a programas y proyectos de inversión dedicados a mantener e incrementar el capital físico o la capacidad productiva, o ambos. Tiene la</a:t>
            </a:r>
            <a:r>
              <a:rPr lang="es-MX" b="1" dirty="0" smtClean="0"/>
              <a:t> finalidad </a:t>
            </a:r>
            <a:r>
              <a:rPr lang="es-MX" dirty="0" smtClean="0"/>
              <a:t>de  impulsar el desarrollo regional equilibrado mediante infraestructura pública y su equipamiento.</a:t>
            </a:r>
          </a:p>
          <a:p>
            <a:pPr algn="just">
              <a:lnSpc>
                <a:spcPct val="90000"/>
              </a:lnSpc>
            </a:pPr>
            <a:r>
              <a:rPr lang="es-MX" dirty="0" smtClean="0"/>
              <a:t>El índice de desarrollo humano (IDH) es un indicador elaborado por PNUD el cual se realiza con base en los Censos de Población y Vivienda.</a:t>
            </a: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52</a:t>
            </a:fld>
            <a:endParaRPr lang="es-ES"/>
          </a:p>
        </p:txBody>
      </p:sp>
    </p:spTree>
    <p:extLst>
      <p:ext uri="{BB962C8B-B14F-4D97-AF65-F5344CB8AC3E}">
        <p14:creationId xmlns:p14="http://schemas.microsoft.com/office/powerpoint/2010/main" val="2879243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xfrm>
            <a:off x="656182" y="4248894"/>
            <a:ext cx="5259888" cy="4309446"/>
          </a:xfrm>
          <a:noFill/>
          <a:ln/>
        </p:spPr>
        <p:txBody>
          <a:bodyPr>
            <a:normAutofit fontScale="77500" lnSpcReduction="20000"/>
          </a:bodyPr>
          <a:lstStyle/>
          <a:p>
            <a:pPr lvl="0"/>
            <a:r>
              <a:rPr lang="es-MX" dirty="0"/>
              <a:t>El </a:t>
            </a:r>
            <a:r>
              <a:rPr lang="es-MX" b="1" dirty="0"/>
              <a:t>Fondo para el Fortalecimiento de la Infraestructura Estatal y Municipal</a:t>
            </a:r>
            <a:r>
              <a:rPr lang="es-MX" dirty="0"/>
              <a:t> se destina a los proyectos de obra pública de pavimentación, mantenimiento de vías, drenaje y alcantarillado, alumbrado, rehabilitación de espacios educativos, culturales, deportivos, entre otros, cuyos recursos se destinarán a las entidades federativas, municipios y demarcaciones territoriales del Distrito Federal, sujetándose a lo establecido en el Decreto de Presupuesto de Egresos de la Federación para ejercicio fiscal aplicable.</a:t>
            </a:r>
          </a:p>
          <a:p>
            <a:pPr algn="just" defTabSz="877989">
              <a:defRPr/>
            </a:pPr>
            <a:endParaRPr lang="es-MX" b="1" dirty="0" smtClean="0">
              <a:cs typeface="Arial" charset="0"/>
            </a:endParaRPr>
          </a:p>
          <a:p>
            <a:pPr lvl="0"/>
            <a:r>
              <a:rPr lang="es-MX" b="1" dirty="0"/>
              <a:t>FEIEF:</a:t>
            </a:r>
            <a:r>
              <a:rPr lang="es-MX" dirty="0"/>
              <a:t> Los recursos que integran el fideicomiso público denominado </a:t>
            </a:r>
            <a:r>
              <a:rPr lang="es-MX" b="1" dirty="0"/>
              <a:t>Fondo de Estabilización de los Ingresos de las Entidades Federativas (FEIEF)</a:t>
            </a:r>
            <a:r>
              <a:rPr lang="es-MX" dirty="0"/>
              <a:t> se destinan a compensar la disminución en las participaciones en ingresos federales, a saber: Fondo General de Participaciones, Fondo de Fomento Municipal, Fondo de Fiscalización y Recaudación, y las participaciones del 0.136% de la Recaudación Federal Participable de conformidad con lo dispuesto en el artículo 2o. A, fracción I de la Ley de Coordinación Fiscal (LCF), que corresponden a entidades federativas y municipios, a consecuencia de una reducción de ésta con respecto a lo estimado en la Ley de Ingresos de la Federación del ejercicio fiscal que corresponda.</a:t>
            </a:r>
          </a:p>
          <a:p>
            <a:pPr algn="just"/>
            <a:endParaRPr lang="es-MX" sz="700" dirty="0">
              <a:cs typeface="Arial" charset="0"/>
            </a:endParaRPr>
          </a:p>
          <a:p>
            <a:pPr algn="just"/>
            <a:r>
              <a:rPr lang="es-MX" dirty="0" smtClean="0">
                <a:cs typeface="Arial" charset="0"/>
              </a:rPr>
              <a:t> </a:t>
            </a:r>
            <a:r>
              <a:rPr lang="es-MX" b="1" dirty="0" smtClean="0">
                <a:cs typeface="Arial" charset="0"/>
              </a:rPr>
              <a:t>Fondo del sur-Sureste	</a:t>
            </a:r>
          </a:p>
          <a:p>
            <a:pPr algn="just" defTabSz="877989">
              <a:defRPr/>
            </a:pPr>
            <a:r>
              <a:rPr lang="es-MX" b="0" dirty="0" smtClean="0">
                <a:cs typeface="Arial" charset="0"/>
              </a:rPr>
              <a:t>El objeto del Fondo del Sur-Sureste es el otorgamiento de subsidios para sufragar total o parcialmente el costo de la elaboración de estudios, programas y/o proyectos de inversión en infraestructura y equipamiento, para el desarrollo de las entidades federativas que conforman dicha región.</a:t>
            </a:r>
          </a:p>
          <a:p>
            <a:pPr algn="just" eaLnBrk="1" hangingPunct="1"/>
            <a:r>
              <a:rPr lang="es-MX" dirty="0" smtClean="0"/>
              <a:t>Los apoyos podrán otorgarse para realizar estudios de proyectos de infraestructura económica, social, gubernamental o de inmuebles, así como para estudios de programas ambientales, de adquisiciones, de mantenimiento, de adquisiciones o mantenimiento de protección civil, dentro de las siguientes categorías:</a:t>
            </a:r>
          </a:p>
          <a:p>
            <a:pPr algn="just" eaLnBrk="1" hangingPunct="1"/>
            <a:r>
              <a:rPr lang="es-MX" dirty="0" smtClean="0"/>
              <a:t>5.1.</a:t>
            </a:r>
            <a:r>
              <a:rPr lang="es-MX" baseline="0" dirty="0" smtClean="0"/>
              <a:t> </a:t>
            </a:r>
            <a:r>
              <a:rPr lang="es-MX" dirty="0" smtClean="0"/>
              <a:t>Análisis costo-beneficio para programas y/o proyectos de inversión;</a:t>
            </a:r>
          </a:p>
          <a:p>
            <a:pPr algn="just" eaLnBrk="1" hangingPunct="1"/>
            <a:r>
              <a:rPr lang="es-MX" dirty="0" smtClean="0"/>
              <a:t>5.2. Estudios de pre-inversión;</a:t>
            </a:r>
          </a:p>
          <a:p>
            <a:pPr algn="just" eaLnBrk="1" hangingPunct="1"/>
            <a:r>
              <a:rPr lang="es-MX" dirty="0" smtClean="0"/>
              <a:t>5.3. Evaluación Socioeconómica, y</a:t>
            </a:r>
          </a:p>
          <a:p>
            <a:pPr algn="just" eaLnBrk="1" hangingPunct="1"/>
            <a:r>
              <a:rPr lang="es-MX" dirty="0" smtClean="0"/>
              <a:t>5.4. Evaluación Financiera.</a:t>
            </a:r>
          </a:p>
          <a:p>
            <a:pPr algn="just" eaLnBrk="1" hangingPunct="1"/>
            <a:r>
              <a:rPr lang="es-MX" dirty="0" smtClean="0"/>
              <a:t>Los estudios y evaluaciones para programas y/o proyectos de inversión apoyados con cargo a los recursos de FONSUR deberán estar orientados al desarrollo de las capacidades competitivas territoriales endógenas de cada una de las entidades federativas de la región Sur-Sureste.</a:t>
            </a:r>
          </a:p>
          <a:p>
            <a:pPr algn="just" eaLnBrk="1" hangingPunct="1"/>
            <a:r>
              <a:rPr lang="es-MX" dirty="0" smtClean="0"/>
              <a:t>Los estudios apoyados buscarán que los programas y/o proyectos de inversión incrementen el capital físico o la capacidad productiva, o ambos, así como impulsar el desarrollo de la entidad federativa correspondiente.</a:t>
            </a:r>
          </a:p>
          <a:p>
            <a:pPr algn="just" eaLnBrk="1" hangingPunct="1"/>
            <a:endParaRPr lang="es-MX" dirty="0" smtClean="0"/>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53</a:t>
            </a:fld>
            <a:endParaRPr lang="es-ES"/>
          </a:p>
        </p:txBody>
      </p:sp>
    </p:spTree>
    <p:extLst>
      <p:ext uri="{BB962C8B-B14F-4D97-AF65-F5344CB8AC3E}">
        <p14:creationId xmlns:p14="http://schemas.microsoft.com/office/powerpoint/2010/main" val="25243367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xfrm>
            <a:off x="656182" y="4248894"/>
            <a:ext cx="5259888" cy="4309446"/>
          </a:xfrm>
          <a:noFill/>
          <a:ln/>
        </p:spPr>
        <p:txBody>
          <a:bodyPr>
            <a:normAutofit fontScale="92500" lnSpcReduction="20000"/>
          </a:bodyPr>
          <a:lstStyle/>
          <a:p>
            <a:pPr algn="just" defTabSz="877989">
              <a:defRPr/>
            </a:pPr>
            <a:r>
              <a:rPr lang="es-MX" b="1" dirty="0" smtClean="0">
                <a:cs typeface="Arial" charset="0"/>
              </a:rPr>
              <a:t>Programas</a:t>
            </a:r>
            <a:r>
              <a:rPr lang="es-MX" b="1" baseline="0" dirty="0" smtClean="0">
                <a:cs typeface="Arial" charset="0"/>
              </a:rPr>
              <a:t> regionales</a:t>
            </a:r>
            <a:endParaRPr lang="es-MX" b="1" dirty="0" smtClean="0">
              <a:cs typeface="Arial" charset="0"/>
            </a:endParaRPr>
          </a:p>
          <a:p>
            <a:pPr rtl="0"/>
            <a:r>
              <a:rPr lang="es-MX" b="1" dirty="0" smtClean="0"/>
              <a:t>(Destino) </a:t>
            </a:r>
            <a:r>
              <a:rPr lang="es-MX" dirty="0" smtClean="0"/>
              <a:t>Este fondo se destina </a:t>
            </a:r>
            <a:r>
              <a:rPr lang="es-MX" dirty="0"/>
              <a:t>para la ejecución de programas y proyectos que tienen como </a:t>
            </a:r>
            <a:r>
              <a:rPr lang="es-MX" b="1" dirty="0"/>
              <a:t>objetivo </a:t>
            </a:r>
            <a:r>
              <a:rPr lang="es-MX" dirty="0"/>
              <a:t>el incremento del capital físico y/o la capacidad productiva de las entidades federativas y municipios.</a:t>
            </a:r>
          </a:p>
          <a:p>
            <a:pPr algn="just" defTabSz="877989">
              <a:defRPr/>
            </a:pPr>
            <a:r>
              <a:rPr lang="es-MX" dirty="0" smtClean="0"/>
              <a:t> </a:t>
            </a:r>
          </a:p>
          <a:p>
            <a:pPr algn="just" defTabSz="877989">
              <a:defRPr/>
            </a:pPr>
            <a:endParaRPr lang="es-MX" sz="800" b="1" dirty="0">
              <a:cs typeface="Arial" charset="0"/>
            </a:endParaRPr>
          </a:p>
          <a:p>
            <a:pPr algn="just" defTabSz="877989">
              <a:defRPr/>
            </a:pPr>
            <a:r>
              <a:rPr lang="es-MX" b="1" dirty="0" smtClean="0">
                <a:cs typeface="Arial" charset="0"/>
              </a:rPr>
              <a:t>Fondo para Fronteras</a:t>
            </a:r>
          </a:p>
          <a:p>
            <a:pPr algn="just" defTabSz="877989">
              <a:lnSpc>
                <a:spcPct val="90000"/>
              </a:lnSpc>
              <a:defRPr/>
            </a:pPr>
            <a:r>
              <a:rPr lang="es-MX" dirty="0"/>
              <a:t>El objeto del Fondo es el otorgamiento de subsidios para contribuir al desarrollo económico de las entidades federativas en cuyo territorio se encuentren las líneas divisorias internacionales del norte y sur del país, incluyendo al Estado de Baja California Sur, considerado como parte de la región fronteriza por decreto del Presidente Lázaro Cárdenas desde 1936.</a:t>
            </a:r>
            <a:endParaRPr lang="es-MX" dirty="0" smtClean="0"/>
          </a:p>
          <a:p>
            <a:pPr algn="just"/>
            <a:endParaRPr lang="es-MX" sz="700" dirty="0">
              <a:cs typeface="Arial" charset="0"/>
            </a:endParaRPr>
          </a:p>
          <a:p>
            <a:pPr algn="just"/>
            <a:r>
              <a:rPr lang="es-MX" dirty="0" smtClean="0">
                <a:cs typeface="Arial" charset="0"/>
              </a:rPr>
              <a:t> </a:t>
            </a:r>
            <a:r>
              <a:rPr lang="es-MX" b="1" dirty="0" smtClean="0">
                <a:cs typeface="Arial" charset="0"/>
              </a:rPr>
              <a:t>Fondo de capitalidad	</a:t>
            </a:r>
          </a:p>
          <a:p>
            <a:pPr defTabSz="878098" eaLnBrk="0" fontAlgn="base" hangingPunct="0">
              <a:spcBef>
                <a:spcPct val="30000"/>
              </a:spcBef>
              <a:spcAft>
                <a:spcPct val="0"/>
              </a:spcAft>
              <a:defRPr/>
            </a:pPr>
            <a:r>
              <a:rPr lang="es-MX" b="1" dirty="0" smtClean="0">
                <a:cs typeface="Arial" charset="0"/>
              </a:rPr>
              <a:t>(Finalidad) </a:t>
            </a:r>
            <a:r>
              <a:rPr lang="es-MX" b="0" dirty="0" smtClean="0">
                <a:cs typeface="Arial" charset="0"/>
              </a:rPr>
              <a:t>E</a:t>
            </a:r>
            <a:r>
              <a:rPr lang="es-MX" dirty="0"/>
              <a:t>ste fondo tiene por objeto apoyar al Distrito Federal, en consideración a su condición de sede de los Poderes de la Unión y capital de los Estados Unidos Mexicanos</a:t>
            </a:r>
            <a:r>
              <a:rPr lang="es-MX" dirty="0" smtClean="0">
                <a:cs typeface="Arial" charset="0"/>
              </a:rPr>
              <a:t>.</a:t>
            </a:r>
          </a:p>
          <a:p>
            <a:r>
              <a:rPr lang="es-MX" b="1" dirty="0" smtClean="0">
                <a:cs typeface="Arial" charset="0"/>
              </a:rPr>
              <a:t>(Uso) </a:t>
            </a:r>
            <a:r>
              <a:rPr lang="es-MX" b="0" dirty="0" smtClean="0">
                <a:cs typeface="Arial" charset="0"/>
              </a:rPr>
              <a:t>Estos recursos son exclusivos de</a:t>
            </a:r>
            <a:r>
              <a:rPr lang="es-ES" dirty="0"/>
              <a:t>l Distrito Federal, quien podrá destinarlos a proyectos de:</a:t>
            </a:r>
            <a:endParaRPr lang="es-MX" dirty="0"/>
          </a:p>
          <a:p>
            <a:r>
              <a:rPr lang="es-ES" dirty="0"/>
              <a:t>a) Infraestructura y equipamiento en materia de procuración de justicia, protección civil y rescate, considerando la capacitación que al respecto requieran los servidores públicos que realicen actividades en dichas materias;</a:t>
            </a:r>
            <a:endParaRPr lang="es-MX" dirty="0"/>
          </a:p>
          <a:p>
            <a:r>
              <a:rPr lang="es-ES" dirty="0"/>
              <a:t>b) Inversión en infraestructura vial primaria, incluyendo su construcción, modernización, reconstrucción, ampliación, remodelación mantenimiento, conservación, equipamiento y el servicio de alumbrado público que su operación requiera;</a:t>
            </a:r>
            <a:endParaRPr lang="es-MX" dirty="0"/>
          </a:p>
          <a:p>
            <a:r>
              <a:rPr lang="es-ES" dirty="0"/>
              <a:t>c) Inversión en infraestructura cultural, turística o de transporte público, incluyendo su construcción, modernización, reconstrucción, ampliación, remodelación, mantenimiento, conservación y equipamiento. En el caso de la infraestructura de transporte público, incluye la adquisición y renovación del equipo de transporte que la complemente, considerando el mantenimiento preventivo y correctivo que para su operación requiera el equipo existente;</a:t>
            </a:r>
            <a:endParaRPr lang="es-MX" dirty="0"/>
          </a:p>
          <a:p>
            <a:r>
              <a:rPr lang="es-ES" dirty="0"/>
              <a:t>d)Infraestructura y equipamiento en materia de vigilancia, que permita desarrollar y aplicar políticas públicas para la prevención del delito.</a:t>
            </a:r>
            <a:endParaRPr lang="es-MX" dirty="0"/>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54</a:t>
            </a:fld>
            <a:endParaRPr lang="es-ES"/>
          </a:p>
        </p:txBody>
      </p:sp>
    </p:spTree>
    <p:extLst>
      <p:ext uri="{BB962C8B-B14F-4D97-AF65-F5344CB8AC3E}">
        <p14:creationId xmlns:p14="http://schemas.microsoft.com/office/powerpoint/2010/main" val="29756296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xfrm>
            <a:off x="656182" y="4263307"/>
            <a:ext cx="5335758" cy="4440077"/>
          </a:xfrm>
          <a:noFill/>
          <a:ln/>
        </p:spPr>
        <p:txBody>
          <a:bodyPr/>
          <a:lstStyle/>
          <a:p>
            <a:pPr algn="just" defTabSz="877989">
              <a:defRPr/>
            </a:pPr>
            <a:r>
              <a:rPr lang="es-MX" b="1" dirty="0" smtClean="0">
                <a:latin typeface="+mn-lt"/>
              </a:rPr>
              <a:t>Programa</a:t>
            </a:r>
            <a:r>
              <a:rPr lang="es-MX" b="1" baseline="0" dirty="0" smtClean="0">
                <a:latin typeface="+mn-lt"/>
              </a:rPr>
              <a:t> de Fiscalización del Gasto Federalizado</a:t>
            </a:r>
          </a:p>
          <a:p>
            <a:pPr algn="just" defTabSz="877989">
              <a:defRPr/>
            </a:pPr>
            <a:r>
              <a:rPr lang="es-MX" dirty="0" smtClean="0">
                <a:latin typeface="+mn-lt"/>
              </a:rPr>
              <a:t>Estos recursos tienen como objetivo fortalecer el alcance, profundidad, calidad y seguimiento de las revisiones al ejercicio de los recursos correspondientes a las Aportaciones Federales para Entidades Federativas y Municipios, así como a los recursos federales aprobados en el Presupuesto de Egresos de la Federación para ser transferidos a las entidades federativas. El 50% de los recursos le corresponden a la Auditoria Superior de la federación y el restante</a:t>
            </a:r>
            <a:r>
              <a:rPr lang="es-MX" baseline="0" dirty="0" smtClean="0">
                <a:latin typeface="+mn-lt"/>
              </a:rPr>
              <a:t> 50% a las Entidades de Fiscalización de las Legislaturas Locales (</a:t>
            </a:r>
            <a:r>
              <a:rPr lang="es-MX" baseline="0" dirty="0" err="1" smtClean="0">
                <a:latin typeface="+mn-lt"/>
              </a:rPr>
              <a:t>EFSLLs</a:t>
            </a:r>
            <a:r>
              <a:rPr lang="es-MX" baseline="0" dirty="0" smtClean="0">
                <a:latin typeface="+mn-lt"/>
              </a:rPr>
              <a:t>)</a:t>
            </a:r>
            <a:endParaRPr lang="es-MX" dirty="0" smtClean="0">
              <a:latin typeface="+mn-lt"/>
            </a:endParaRPr>
          </a:p>
          <a:p>
            <a:pPr algn="just"/>
            <a:endParaRPr lang="es-MX" b="1" i="0" kern="1200" dirty="0" smtClean="0">
              <a:solidFill>
                <a:schemeClr val="tx1"/>
              </a:solidFill>
              <a:latin typeface="+mn-lt"/>
              <a:ea typeface="+mn-ea"/>
              <a:cs typeface="Arial" charset="0"/>
            </a:endParaRPr>
          </a:p>
          <a:p>
            <a:pPr algn="just"/>
            <a:r>
              <a:rPr lang="es-MX" dirty="0" smtClean="0">
                <a:cs typeface="Arial" charset="0"/>
              </a:rPr>
              <a:t>El </a:t>
            </a:r>
            <a:r>
              <a:rPr lang="es-MX" b="1" dirty="0" smtClean="0">
                <a:cs typeface="Arial" charset="0"/>
              </a:rPr>
              <a:t>Fondo para la Accesibilidad en el Transporte Público para las Personas con Discapacidad </a:t>
            </a:r>
            <a:r>
              <a:rPr lang="es-MX" dirty="0" smtClean="0">
                <a:cs typeface="Arial" charset="0"/>
              </a:rPr>
              <a:t>tiene por objeto promover la integración de las personas con discapacidad a través de un transporte público adaptado.</a:t>
            </a:r>
            <a:endParaRPr lang="es-MX" b="1" i="0" kern="1200" dirty="0" smtClean="0">
              <a:solidFill>
                <a:schemeClr val="tx1"/>
              </a:solidFill>
              <a:latin typeface="+mn-lt"/>
              <a:ea typeface="+mn-ea"/>
              <a:cs typeface="Arial" charset="0"/>
            </a:endParaRPr>
          </a:p>
          <a:p>
            <a:pPr algn="just"/>
            <a:endParaRPr lang="es-MX" b="1" i="0" kern="1200" dirty="0" smtClean="0">
              <a:solidFill>
                <a:schemeClr val="tx1"/>
              </a:solidFill>
              <a:latin typeface="+mn-lt"/>
              <a:ea typeface="+mn-ea"/>
              <a:cs typeface="Arial" charset="0"/>
            </a:endParaRPr>
          </a:p>
          <a:p>
            <a:r>
              <a:rPr lang="es-MX" b="1" i="0" kern="1200" dirty="0" smtClean="0">
                <a:solidFill>
                  <a:schemeClr val="tx1"/>
                </a:solidFill>
                <a:latin typeface="+mn-lt"/>
                <a:ea typeface="+mn-ea"/>
                <a:cs typeface="Arial" charset="0"/>
              </a:rPr>
              <a:t>El Fondo de Apoyo a Migrantes</a:t>
            </a:r>
            <a:r>
              <a:rPr lang="es-MX" i="0" kern="1200" dirty="0" smtClean="0">
                <a:solidFill>
                  <a:schemeClr val="tx1"/>
                </a:solidFill>
                <a:latin typeface="+mn-lt"/>
                <a:ea typeface="+mn-ea"/>
                <a:cs typeface="Arial" charset="0"/>
              </a:rPr>
              <a:t>. </a:t>
            </a:r>
            <a:r>
              <a:rPr lang="es-ES" dirty="0"/>
              <a:t>carácter de subsidio federal y se destinarán a proyectos, acciones y obras de infraestructura y su equipamiento, que apoyen a los trabajadores migrantes en retorno y a las familias que reciben remesas para:</a:t>
            </a:r>
            <a:endParaRPr lang="es-MX" dirty="0"/>
          </a:p>
          <a:p>
            <a:r>
              <a:rPr lang="es-ES" dirty="0"/>
              <a:t>a) Encontrar una ocupación en el mercado formal;</a:t>
            </a:r>
            <a:endParaRPr lang="es-MX" dirty="0"/>
          </a:p>
          <a:p>
            <a:r>
              <a:rPr lang="es-ES" dirty="0"/>
              <a:t>b) Contar con opciones de autoempleo;</a:t>
            </a:r>
            <a:endParaRPr lang="es-MX" dirty="0"/>
          </a:p>
          <a:p>
            <a:r>
              <a:rPr lang="es-ES" dirty="0"/>
              <a:t>c) Generar ingresos;</a:t>
            </a:r>
            <a:endParaRPr lang="es-MX" dirty="0"/>
          </a:p>
          <a:p>
            <a:r>
              <a:rPr lang="es-ES" dirty="0"/>
              <a:t>d) Mejorar su capital humano y su vivienda; y</a:t>
            </a:r>
            <a:endParaRPr lang="es-MX" dirty="0"/>
          </a:p>
          <a:p>
            <a:r>
              <a:rPr lang="es-ES" dirty="0"/>
              <a:t>e) Apoyar la operación de albergues que los atiendan y a retornar a su lugar de origen, en su caso.</a:t>
            </a:r>
            <a:endParaRPr lang="es-MX" i="0" kern="1200" dirty="0" smtClean="0">
              <a:solidFill>
                <a:schemeClr val="tx1"/>
              </a:solidFill>
              <a:latin typeface="+mn-lt"/>
              <a:ea typeface="+mn-ea"/>
              <a:cs typeface="Arial" charset="0"/>
            </a:endParaRP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55</a:t>
            </a:fld>
            <a:endParaRPr lang="es-ES"/>
          </a:p>
        </p:txBody>
      </p:sp>
    </p:spTree>
    <p:extLst>
      <p:ext uri="{BB962C8B-B14F-4D97-AF65-F5344CB8AC3E}">
        <p14:creationId xmlns:p14="http://schemas.microsoft.com/office/powerpoint/2010/main" val="77236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ECBF9B95-9AF3-46DC-8F89-8590F1787F6E}" type="slidenum">
              <a:rPr lang="es-MX" smtClean="0"/>
              <a:pPr>
                <a:defRPr/>
              </a:pPr>
              <a:t>10</a:t>
            </a:fld>
            <a:endParaRPr lang="es-MX" dirty="0"/>
          </a:p>
        </p:txBody>
      </p:sp>
    </p:spTree>
    <p:extLst>
      <p:ext uri="{BB962C8B-B14F-4D97-AF65-F5344CB8AC3E}">
        <p14:creationId xmlns:p14="http://schemas.microsoft.com/office/powerpoint/2010/main" val="36485546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pPr algn="just"/>
            <a:r>
              <a:rPr lang="es-MX" b="1" dirty="0" smtClean="0">
                <a:cs typeface="Arial" charset="0"/>
              </a:rPr>
              <a:t>Convenios  de Descentralización y Reasignación</a:t>
            </a:r>
          </a:p>
          <a:p>
            <a:pPr algn="just"/>
            <a:r>
              <a:rPr lang="es-MX" dirty="0" smtClean="0">
                <a:cs typeface="Arial" charset="0"/>
              </a:rPr>
              <a:t>Por último, las transferencias que se remiten a los estados y municipios por vía de la suscripción de </a:t>
            </a:r>
            <a:r>
              <a:rPr lang="es-MX" i="1" dirty="0" smtClean="0">
                <a:cs typeface="Arial" charset="0"/>
              </a:rPr>
              <a:t>Convenios</a:t>
            </a:r>
            <a:r>
              <a:rPr lang="es-MX" dirty="0" smtClean="0">
                <a:cs typeface="Arial" charset="0"/>
              </a:rPr>
              <a:t>, los cuales son acuerdos que las dependencias del Gobierno Federal firman con las entidades federativas para otorgarles recursos presupuestales que son susceptibles de ser federalizados, con el propósito de:</a:t>
            </a:r>
          </a:p>
          <a:p>
            <a:pPr algn="just"/>
            <a:endParaRPr lang="es-MX" dirty="0" smtClean="0">
              <a:cs typeface="Arial" charset="0"/>
            </a:endParaRPr>
          </a:p>
          <a:p>
            <a:pPr marL="219498" indent="-219498" algn="just">
              <a:buAutoNum type="arabicParenR"/>
            </a:pPr>
            <a:r>
              <a:rPr lang="es-MX" dirty="0" smtClean="0">
                <a:cs typeface="Arial" charset="0"/>
              </a:rPr>
              <a:t>Concertar la descentralización de acciones federales, mediante la colaboración y coordinación de ambas instancias de gobierno; o bien </a:t>
            </a:r>
          </a:p>
          <a:p>
            <a:pPr marL="219498" indent="-219498" algn="just">
              <a:buAutoNum type="arabicParenR"/>
            </a:pPr>
            <a:endParaRPr lang="es-MX" dirty="0" smtClean="0">
              <a:cs typeface="Arial" charset="0"/>
            </a:endParaRPr>
          </a:p>
          <a:p>
            <a:pPr marL="219498" indent="-219498" algn="just">
              <a:buAutoNum type="arabicParenR"/>
            </a:pPr>
            <a:r>
              <a:rPr lang="es-MX" dirty="0" smtClean="0">
                <a:cs typeface="Arial" charset="0"/>
              </a:rPr>
              <a:t>Para reasignar recursos de las dependencias y entidades públicas hacia a las entidades federativas, para el cumplimiento de diversos objetivos de los programas federales.</a:t>
            </a:r>
            <a:endParaRPr lang="es-MX" dirty="0">
              <a:cs typeface="Arial" charset="0"/>
            </a:endParaRP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56</a:t>
            </a:fld>
            <a:endParaRPr lang="es-ES"/>
          </a:p>
        </p:txBody>
      </p:sp>
    </p:spTree>
    <p:extLst>
      <p:ext uri="{BB962C8B-B14F-4D97-AF65-F5344CB8AC3E}">
        <p14:creationId xmlns:p14="http://schemas.microsoft.com/office/powerpoint/2010/main" val="16439980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noFill/>
          <a:ln/>
        </p:spPr>
        <p:txBody>
          <a:bodyPr/>
          <a:lstStyle/>
          <a:p>
            <a:pPr algn="just" defTabSz="877989">
              <a:defRPr/>
            </a:pPr>
            <a:r>
              <a:rPr lang="es-MX" b="1" dirty="0" smtClean="0">
                <a:cs typeface="Arial" charset="0"/>
              </a:rPr>
              <a:t>Convenios de descentralización</a:t>
            </a:r>
          </a:p>
          <a:p>
            <a:pPr algn="just" defTabSz="877989">
              <a:defRPr/>
            </a:pPr>
            <a:r>
              <a:rPr lang="es-MX" dirty="0" smtClean="0">
                <a:cs typeface="Arial" charset="0"/>
              </a:rPr>
              <a:t>Son acuerdos que las dependencias del Gobierno Federal firman con las entidades federativas para otorgarles recursos presupuestales que son susceptibles de ser federalizados, con el propósito de concertar la descentralización de acciones federales, mediante la colaboración y coordinación de ambas instancias de gobierno.</a:t>
            </a:r>
          </a:p>
          <a:p>
            <a:pPr lvl="0" algn="just"/>
            <a:endParaRPr lang="es-MX" dirty="0" smtClean="0">
              <a:cs typeface="Arial" charset="0"/>
            </a:endParaRPr>
          </a:p>
          <a:p>
            <a:pPr lvl="0" algn="just"/>
            <a:r>
              <a:rPr lang="es-MX" dirty="0" smtClean="0">
                <a:cs typeface="Arial" charset="0"/>
              </a:rPr>
              <a:t>Los </a:t>
            </a:r>
            <a:r>
              <a:rPr lang="es-MX" b="1" dirty="0" smtClean="0">
                <a:cs typeface="Arial" charset="0"/>
              </a:rPr>
              <a:t>Convenios con la Secretaría de Educación Pública</a:t>
            </a:r>
            <a:r>
              <a:rPr lang="es-MX" dirty="0" smtClean="0">
                <a:cs typeface="Arial" charset="0"/>
              </a:rPr>
              <a:t> se destinan al pago de gastos de operación y remuneraciones de las Universidades Públicas y Tecnológicas, los Institutos Tecnológicos y de Capacitación para el Trabajo y los Colegios de Estudios Científicos y Tecnológicos en las entidades federativas.</a:t>
            </a:r>
          </a:p>
          <a:p>
            <a:pPr lvl="0" algn="just"/>
            <a:endParaRPr lang="es-MX" dirty="0" smtClean="0">
              <a:cs typeface="Arial" charset="0"/>
            </a:endParaRPr>
          </a:p>
          <a:p>
            <a:pPr lvl="0" algn="just"/>
            <a:r>
              <a:rPr lang="es-MX" dirty="0" smtClean="0">
                <a:cs typeface="Arial" charset="0"/>
              </a:rPr>
              <a:t>Los </a:t>
            </a:r>
            <a:r>
              <a:rPr lang="es-MX" b="1" dirty="0" smtClean="0">
                <a:cs typeface="Arial" charset="0"/>
              </a:rPr>
              <a:t>Convenios con la Secretaría del Medio Ambiente y Recursos Naturales </a:t>
            </a:r>
            <a:r>
              <a:rPr lang="es-MX" dirty="0" smtClean="0">
                <a:cs typeface="Arial" charset="0"/>
              </a:rPr>
              <a:t>se destinan al desarrollo de la infraestructura </a:t>
            </a:r>
            <a:r>
              <a:rPr lang="es-MX" dirty="0" err="1" smtClean="0">
                <a:cs typeface="Arial" charset="0"/>
              </a:rPr>
              <a:t>hidroagrícola</a:t>
            </a:r>
            <a:r>
              <a:rPr lang="es-MX" dirty="0" smtClean="0">
                <a:cs typeface="Arial" charset="0"/>
              </a:rPr>
              <a:t>, y principalmente a la rehabilitación y saneamiento de la Cuenca de Aguas del Valle de México. </a:t>
            </a:r>
          </a:p>
          <a:p>
            <a:pPr algn="just"/>
            <a:endParaRPr lang="es-MX" dirty="0" smtClean="0">
              <a:latin typeface="+mn-lt"/>
            </a:endParaRPr>
          </a:p>
          <a:p>
            <a:pPr algn="just"/>
            <a:r>
              <a:rPr lang="es-MX" dirty="0" smtClean="0">
                <a:latin typeface="+mn-lt"/>
              </a:rPr>
              <a:t>Los </a:t>
            </a:r>
            <a:r>
              <a:rPr lang="es-MX" b="1" dirty="0" smtClean="0">
                <a:latin typeface="+mn-lt"/>
              </a:rPr>
              <a:t>Convenios con la Secretaría de Salud </a:t>
            </a:r>
            <a:r>
              <a:rPr lang="es-MX" dirty="0" smtClean="0">
                <a:latin typeface="+mn-lt"/>
              </a:rPr>
              <a:t>se destinan a apoyar las redes de servicios de salud.</a:t>
            </a:r>
          </a:p>
          <a:p>
            <a:pPr lvl="0" algn="just"/>
            <a:endParaRPr lang="es-MX" dirty="0" smtClean="0">
              <a:cs typeface="Arial" charset="0"/>
            </a:endParaRP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57</a:t>
            </a:fld>
            <a:endParaRPr lang="es-ES"/>
          </a:p>
        </p:txBody>
      </p:sp>
    </p:spTree>
    <p:extLst>
      <p:ext uri="{BB962C8B-B14F-4D97-AF65-F5344CB8AC3E}">
        <p14:creationId xmlns:p14="http://schemas.microsoft.com/office/powerpoint/2010/main" val="41649400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noFill/>
          <a:ln/>
        </p:spPr>
        <p:txBody>
          <a:bodyPr/>
          <a:lstStyle/>
          <a:p>
            <a:pPr algn="just" defTabSz="877989">
              <a:defRPr/>
            </a:pPr>
            <a:r>
              <a:rPr lang="es-MX" b="1" dirty="0" smtClean="0">
                <a:cs typeface="Arial" charset="0"/>
              </a:rPr>
              <a:t>Convenios de descentralización</a:t>
            </a:r>
          </a:p>
          <a:p>
            <a:pPr lvl="0" algn="just"/>
            <a:r>
              <a:rPr lang="es-MX" dirty="0" smtClean="0">
                <a:cs typeface="Arial" charset="0"/>
              </a:rPr>
              <a:t>Los </a:t>
            </a:r>
            <a:r>
              <a:rPr lang="es-MX" b="1" dirty="0" smtClean="0">
                <a:cs typeface="Arial" charset="0"/>
              </a:rPr>
              <a:t>Convenios con la Secretaría de Agricultura, Ganadería, Desarrollo Rural, Pesca y Alimentación</a:t>
            </a:r>
            <a:r>
              <a:rPr lang="es-MX" dirty="0" smtClean="0">
                <a:cs typeface="Arial" charset="0"/>
              </a:rPr>
              <a:t> son destinados a fortalecer los consejos estatales agropecuarios y apoyar a los productores agrícolas, pesqueros y pecuarios. En 2013 no se reportan recursos pero podrían firmarse convenios en el transcurso del ejercicio fiscal.</a:t>
            </a:r>
          </a:p>
          <a:p>
            <a:pPr lvl="0" algn="just"/>
            <a:endParaRPr lang="es-MX" dirty="0" smtClean="0">
              <a:cs typeface="Arial" charset="0"/>
            </a:endParaRPr>
          </a:p>
          <a:p>
            <a:pPr lvl="0" algn="just"/>
            <a:r>
              <a:rPr lang="es-MX" dirty="0" smtClean="0">
                <a:cs typeface="Arial" charset="0"/>
              </a:rPr>
              <a:t>Los </a:t>
            </a:r>
            <a:r>
              <a:rPr lang="es-MX" b="1" dirty="0" smtClean="0">
                <a:cs typeface="Arial" charset="0"/>
              </a:rPr>
              <a:t>Convenios establecidos con la Secretaría de Gobernación </a:t>
            </a:r>
            <a:r>
              <a:rPr lang="es-MX" dirty="0" smtClean="0">
                <a:cs typeface="Arial" charset="0"/>
              </a:rPr>
              <a:t>destinados al fortalecimiento de la seguridad pública en las entidades federativas, aquí se encuentra los Subsidio a</a:t>
            </a:r>
            <a:r>
              <a:rPr lang="es-MX" baseline="0" dirty="0" smtClean="0">
                <a:cs typeface="Arial" charset="0"/>
              </a:rPr>
              <a:t> los </a:t>
            </a:r>
            <a:r>
              <a:rPr lang="es-MX" dirty="0" smtClean="0">
                <a:cs typeface="Arial" charset="0"/>
              </a:rPr>
              <a:t>Municipios y Demarcaciones </a:t>
            </a:r>
            <a:r>
              <a:rPr lang="es-MX" dirty="0" err="1" smtClean="0">
                <a:cs typeface="Arial" charset="0"/>
              </a:rPr>
              <a:t>Terriotoriales</a:t>
            </a:r>
            <a:r>
              <a:rPr lang="es-MX" baseline="0" dirty="0" smtClean="0">
                <a:cs typeface="Arial" charset="0"/>
              </a:rPr>
              <a:t> del</a:t>
            </a:r>
            <a:r>
              <a:rPr lang="es-MX" dirty="0" smtClean="0">
                <a:cs typeface="Arial" charset="0"/>
              </a:rPr>
              <a:t> Distrito</a:t>
            </a:r>
            <a:r>
              <a:rPr lang="es-MX" baseline="0" dirty="0" smtClean="0">
                <a:cs typeface="Arial" charset="0"/>
              </a:rPr>
              <a:t> Federal y</a:t>
            </a:r>
            <a:r>
              <a:rPr lang="es-MX" dirty="0" smtClean="0">
                <a:cs typeface="Arial" charset="0"/>
              </a:rPr>
              <a:t>, en su caso, a las Entidades Federativas que ejerzan de manera directa o coordinada</a:t>
            </a:r>
            <a:r>
              <a:rPr lang="es-MX" baseline="0" dirty="0" smtClean="0">
                <a:cs typeface="Arial" charset="0"/>
              </a:rPr>
              <a:t> la función de seguridad pública </a:t>
            </a:r>
            <a:r>
              <a:rPr lang="es-MX" dirty="0" smtClean="0">
                <a:cs typeface="Arial" charset="0"/>
              </a:rPr>
              <a:t>(FORTASEG), monto de 6.0</a:t>
            </a:r>
            <a:r>
              <a:rPr lang="es-MX" baseline="0" dirty="0" smtClean="0">
                <a:cs typeface="Arial" charset="0"/>
              </a:rPr>
              <a:t> </a:t>
            </a:r>
            <a:r>
              <a:rPr lang="es-MX" baseline="0" dirty="0" err="1" smtClean="0">
                <a:cs typeface="Arial" charset="0"/>
              </a:rPr>
              <a:t>mmdp</a:t>
            </a:r>
            <a:r>
              <a:rPr lang="es-MX" baseline="0" dirty="0" smtClean="0">
                <a:cs typeface="Arial" charset="0"/>
              </a:rPr>
              <a:t> para 2016, </a:t>
            </a:r>
            <a:r>
              <a:rPr lang="es-MX" dirty="0" smtClean="0">
                <a:cs typeface="Arial" charset="0"/>
              </a:rPr>
              <a:t>los recursos del Mando Policial y los Apoyos a las Entidades Federativas en el marco del Programa Nacional para a la Prevención del Delito (PNPD),</a:t>
            </a:r>
            <a:r>
              <a:rPr lang="es-MX" baseline="0" dirty="0" smtClean="0">
                <a:cs typeface="Arial" charset="0"/>
              </a:rPr>
              <a:t> este último con 2.0 </a:t>
            </a:r>
            <a:r>
              <a:rPr lang="es-MX" baseline="0" dirty="0" err="1" smtClean="0">
                <a:cs typeface="Arial" charset="0"/>
              </a:rPr>
              <a:t>mmdp</a:t>
            </a:r>
            <a:r>
              <a:rPr lang="es-MX" baseline="0" dirty="0" smtClean="0">
                <a:cs typeface="Arial" charset="0"/>
              </a:rPr>
              <a:t> para 2016.</a:t>
            </a:r>
            <a:endParaRPr lang="es-MX" dirty="0" smtClean="0">
              <a:cs typeface="Arial" charset="0"/>
            </a:endParaRPr>
          </a:p>
          <a:p>
            <a:pPr algn="just" defTabSz="877989">
              <a:defRPr/>
            </a:pPr>
            <a:endParaRPr lang="es-MX" dirty="0" smtClean="0">
              <a:cs typeface="Arial" charset="0"/>
            </a:endParaRPr>
          </a:p>
          <a:p>
            <a:pPr algn="just" defTabSz="877989">
              <a:defRPr/>
            </a:pPr>
            <a:endParaRPr lang="es-MX" dirty="0" smtClean="0">
              <a:latin typeface="+mn-lt"/>
            </a:endParaRPr>
          </a:p>
        </p:txBody>
      </p:sp>
      <p:sp>
        <p:nvSpPr>
          <p:cNvPr id="4" name="3 Marcador de número de diapositiva"/>
          <p:cNvSpPr>
            <a:spLocks noGrp="1"/>
          </p:cNvSpPr>
          <p:nvPr>
            <p:ph type="sldNum" sz="quarter" idx="10"/>
          </p:nvPr>
        </p:nvSpPr>
        <p:spPr>
          <a:xfrm>
            <a:off x="3725321" y="8494732"/>
            <a:ext cx="2846930" cy="448137"/>
          </a:xfrm>
        </p:spPr>
        <p:txBody>
          <a:bodyPr/>
          <a:lstStyle/>
          <a:p>
            <a:pPr>
              <a:defRPr/>
            </a:pPr>
            <a:fld id="{937F0980-9C8A-4B65-AF0D-522FCB6708C8}" type="slidenum">
              <a:rPr lang="es-ES" smtClean="0"/>
              <a:pPr>
                <a:defRPr/>
              </a:pPr>
              <a:t>58</a:t>
            </a:fld>
            <a:endParaRPr lang="es-ES" dirty="0"/>
          </a:p>
        </p:txBody>
      </p:sp>
    </p:spTree>
    <p:extLst>
      <p:ext uri="{BB962C8B-B14F-4D97-AF65-F5344CB8AC3E}">
        <p14:creationId xmlns:p14="http://schemas.microsoft.com/office/powerpoint/2010/main" val="22429856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noFill/>
          <a:ln/>
        </p:spPr>
        <p:txBody>
          <a:bodyPr/>
          <a:lstStyle/>
          <a:p>
            <a:pPr algn="just" defTabSz="877989">
              <a:defRPr/>
            </a:pPr>
            <a:r>
              <a:rPr lang="es-MX" b="1" dirty="0" smtClean="0">
                <a:cs typeface="Arial" charset="0"/>
              </a:rPr>
              <a:t>Convenios de reasignación</a:t>
            </a:r>
          </a:p>
          <a:p>
            <a:pPr lvl="0" algn="just"/>
            <a:r>
              <a:rPr lang="es-MX" dirty="0" smtClean="0">
                <a:cs typeface="Arial" charset="0"/>
              </a:rPr>
              <a:t>Por </a:t>
            </a:r>
            <a:r>
              <a:rPr lang="es-MX" dirty="0" smtClean="0">
                <a:latin typeface="+mn-lt"/>
              </a:rPr>
              <a:t>su parte, los convenios de reasignación so</a:t>
            </a:r>
            <a:r>
              <a:rPr lang="es-MX" dirty="0" smtClean="0">
                <a:cs typeface="Arial" charset="0"/>
              </a:rPr>
              <a:t>n acuerdos que las dependencias del Gobierno Federal firman con las entidades federativas para otorgarles recursos presupuestales que son susceptibles de ser federalizados, con el propósito de reasignar recursos de las dependencias y entidades públicas hacia a las entidades federativas, para el cumplimiento de diversos objetivos de los programas federales.</a:t>
            </a:r>
          </a:p>
          <a:p>
            <a:pPr lvl="0" algn="just"/>
            <a:endParaRPr lang="es-MX" dirty="0" smtClean="0">
              <a:cs typeface="Arial" charset="0"/>
            </a:endParaRPr>
          </a:p>
          <a:p>
            <a:pPr lvl="0" algn="just"/>
            <a:r>
              <a:rPr lang="es-MX" dirty="0" smtClean="0">
                <a:cs typeface="Arial" charset="0"/>
              </a:rPr>
              <a:t>Se celebraron </a:t>
            </a:r>
            <a:r>
              <a:rPr lang="es-MX" b="1" dirty="0" smtClean="0">
                <a:cs typeface="Arial" charset="0"/>
              </a:rPr>
              <a:t>Convenios con la Secretaría de Comunicaciones y Transportes </a:t>
            </a:r>
            <a:r>
              <a:rPr lang="es-MX" b="0" dirty="0" smtClean="0">
                <a:cs typeface="Arial" charset="0"/>
              </a:rPr>
              <a:t>que </a:t>
            </a:r>
            <a:r>
              <a:rPr lang="es-MX" dirty="0" smtClean="0">
                <a:cs typeface="Arial" charset="0"/>
              </a:rPr>
              <a:t>se destinan a apoyar a los Sistemas de Transporte principalmente al de la Ciudad de México.</a:t>
            </a:r>
          </a:p>
          <a:p>
            <a:pPr lvl="0" algn="just"/>
            <a:endParaRPr lang="es-MX" dirty="0" smtClean="0">
              <a:cs typeface="Arial" charset="0"/>
            </a:endParaRPr>
          </a:p>
          <a:p>
            <a:pPr lvl="0" algn="just"/>
            <a:r>
              <a:rPr lang="es-MX" b="1" dirty="0" smtClean="0">
                <a:cs typeface="Arial" charset="0"/>
              </a:rPr>
              <a:t>Los Convenios con la Secretaría de Turismo </a:t>
            </a:r>
            <a:r>
              <a:rPr lang="es-MX" dirty="0" smtClean="0">
                <a:cs typeface="Arial" charset="0"/>
              </a:rPr>
              <a:t>tienen el objeto de promover y desarrollar programas turísticos en los estados.</a:t>
            </a:r>
          </a:p>
          <a:p>
            <a:pPr lvl="0" algn="just"/>
            <a:endParaRPr lang="es-MX" dirty="0" smtClean="0">
              <a:latin typeface="+mn-lt"/>
            </a:endParaRPr>
          </a:p>
        </p:txBody>
      </p:sp>
      <p:sp>
        <p:nvSpPr>
          <p:cNvPr id="4" name="3 Marcador de número de diapositiva"/>
          <p:cNvSpPr>
            <a:spLocks noGrp="1"/>
          </p:cNvSpPr>
          <p:nvPr>
            <p:ph type="sldNum" sz="quarter" idx="10"/>
          </p:nvPr>
        </p:nvSpPr>
        <p:spPr/>
        <p:txBody>
          <a:bodyPr/>
          <a:lstStyle/>
          <a:p>
            <a:pPr>
              <a:defRPr/>
            </a:pPr>
            <a:fld id="{937F0980-9C8A-4B65-AF0D-522FCB6708C8}" type="slidenum">
              <a:rPr lang="es-ES" smtClean="0"/>
              <a:pPr>
                <a:defRPr/>
              </a:pPr>
              <a:t>59</a:t>
            </a:fld>
            <a:endParaRPr lang="es-ES"/>
          </a:p>
        </p:txBody>
      </p:sp>
    </p:spTree>
    <p:extLst>
      <p:ext uri="{BB962C8B-B14F-4D97-AF65-F5344CB8AC3E}">
        <p14:creationId xmlns:p14="http://schemas.microsoft.com/office/powerpoint/2010/main" val="33991007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El Marco</a:t>
            </a:r>
            <a:r>
              <a:rPr lang="es-MX" baseline="0" dirty="0" smtClean="0"/>
              <a:t> del Proceso Presupuestario se inscribe en el marco de la planeación-programación. Que en el caso de nuestro país tiene como punto de partida y sustrato al Plan Nacional de Desarrollo, del cual se desprenden los grandes objetivos nacionales y sus metas asociadas; además de las estrategias y políticas , mediante las que se pretende lograrlos. Estas a su vez dan lugar al diseño de la plataforma política y los programas sectoriales de gobierno, como son los programas de educación, salud, comunicaciones y transportes, de población, etcétera.</a:t>
            </a:r>
          </a:p>
          <a:p>
            <a:r>
              <a:rPr lang="es-MX" baseline="0" dirty="0" smtClean="0"/>
              <a:t>La definición de los programas de gobierno da lugar a la determinación de las necesidades de recursos para implantar las estrategias y lograr los objetivos, con lo cual ya se está en el terreno de la </a:t>
            </a:r>
            <a:r>
              <a:rPr lang="es-MX" baseline="0" dirty="0" err="1" smtClean="0"/>
              <a:t>presupuestación</a:t>
            </a:r>
            <a:r>
              <a:rPr lang="es-MX" baseline="0" dirty="0" smtClean="0"/>
              <a:t>. Estas tres etapas (Plan-programa-presupuesto) integran el proceso básico integral presupuestario.</a:t>
            </a:r>
          </a:p>
          <a:p>
            <a:r>
              <a:rPr lang="es-MX" baseline="0" dirty="0" smtClean="0"/>
              <a:t>El cual continua y se complementa con las etapas del aplicación de los recursos (ejercicio), su monitoreo y control (seguimiento), para concluir con la fase de evaluación del gasto público.</a:t>
            </a:r>
          </a:p>
          <a:p>
            <a:r>
              <a:rPr lang="es-MX" baseline="0" dirty="0" smtClean="0"/>
              <a:t>El marco normativo del presupuesto establece los tiempos para el cumplimiento de estas etapas, y los productos a los que debe dar lugar.</a:t>
            </a:r>
          </a:p>
        </p:txBody>
      </p:sp>
      <p:sp>
        <p:nvSpPr>
          <p:cNvPr id="4" name="3 Marcador de número de diapositiva"/>
          <p:cNvSpPr>
            <a:spLocks noGrp="1"/>
          </p:cNvSpPr>
          <p:nvPr>
            <p:ph type="sldNum" sz="quarter" idx="10"/>
          </p:nvPr>
        </p:nvSpPr>
        <p:spPr/>
        <p:txBody>
          <a:bodyPr/>
          <a:lstStyle/>
          <a:p>
            <a:pPr>
              <a:defRPr/>
            </a:pPr>
            <a:fld id="{ECBF9B95-9AF3-46DC-8F89-8590F1787F6E}" type="slidenum">
              <a:rPr lang="es-MX" smtClean="0"/>
              <a:pPr>
                <a:defRPr/>
              </a:pPr>
              <a:t>61</a:t>
            </a:fld>
            <a:endParaRPr lang="es-MX"/>
          </a:p>
        </p:txBody>
      </p:sp>
    </p:spTree>
    <p:extLst>
      <p:ext uri="{BB962C8B-B14F-4D97-AF65-F5344CB8AC3E}">
        <p14:creationId xmlns:p14="http://schemas.microsoft.com/office/powerpoint/2010/main" val="6544037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ECBF9B95-9AF3-46DC-8F89-8590F1787F6E}" type="slidenum">
              <a:rPr lang="es-MX" smtClean="0"/>
              <a:pPr>
                <a:defRPr/>
              </a:pPr>
              <a:t>63</a:t>
            </a:fld>
            <a:endParaRPr lang="es-MX" dirty="0"/>
          </a:p>
        </p:txBody>
      </p:sp>
    </p:spTree>
    <p:extLst>
      <p:ext uri="{BB962C8B-B14F-4D97-AF65-F5344CB8AC3E}">
        <p14:creationId xmlns:p14="http://schemas.microsoft.com/office/powerpoint/2010/main" val="28142482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El gasto programable puede clasificarse en tres</a:t>
            </a:r>
            <a:r>
              <a:rPr lang="es-MX" baseline="0" dirty="0" smtClean="0"/>
              <a:t> presentaciones, las que se muestran.</a:t>
            </a:r>
          </a:p>
          <a:p>
            <a:r>
              <a:rPr lang="es-MX" baseline="0" dirty="0" smtClean="0"/>
              <a:t>La primera ordena el presupuesto en el sentido de quién gasta, qué unidades responsables ejecutan el gasto.</a:t>
            </a:r>
          </a:p>
          <a:p>
            <a:r>
              <a:rPr lang="es-MX" baseline="0" dirty="0" smtClean="0"/>
              <a:t>La segunda describe el presupuesto por su objeto, para qué se gasta, es decir qué se compra.</a:t>
            </a:r>
          </a:p>
          <a:p>
            <a:r>
              <a:rPr lang="es-MX" baseline="0" dirty="0" smtClean="0"/>
              <a:t>La tercera presenta el presupuesto en arreglo a porqué se gasta, para atender o resolver qué necesidad, es decir que función del Estado se atiende.</a:t>
            </a:r>
          </a:p>
          <a:p>
            <a:r>
              <a:rPr lang="es-MX" baseline="0" dirty="0" smtClean="0"/>
              <a:t>La LFPRH también establece que se debe presentar la distribución regional del PEF.</a:t>
            </a:r>
            <a:endParaRPr lang="es-MX" dirty="0"/>
          </a:p>
        </p:txBody>
      </p:sp>
      <p:sp>
        <p:nvSpPr>
          <p:cNvPr id="4" name="3 Marcador de número de diapositiva"/>
          <p:cNvSpPr>
            <a:spLocks noGrp="1"/>
          </p:cNvSpPr>
          <p:nvPr>
            <p:ph type="sldNum" sz="quarter" idx="10"/>
          </p:nvPr>
        </p:nvSpPr>
        <p:spPr/>
        <p:txBody>
          <a:bodyPr/>
          <a:lstStyle/>
          <a:p>
            <a:pPr>
              <a:defRPr/>
            </a:pPr>
            <a:fld id="{ECBF9B95-9AF3-46DC-8F89-8590F1787F6E}" type="slidenum">
              <a:rPr lang="es-MX" smtClean="0"/>
              <a:pPr>
                <a:defRPr/>
              </a:pPr>
              <a:t>72</a:t>
            </a:fld>
            <a:endParaRPr lang="es-MX"/>
          </a:p>
        </p:txBody>
      </p:sp>
    </p:spTree>
    <p:extLst>
      <p:ext uri="{BB962C8B-B14F-4D97-AF65-F5344CB8AC3E}">
        <p14:creationId xmlns:p14="http://schemas.microsoft.com/office/powerpoint/2010/main" val="4026598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ECBF9B95-9AF3-46DC-8F89-8590F1787F6E}" type="slidenum">
              <a:rPr lang="es-MX" smtClean="0"/>
              <a:pPr>
                <a:defRPr/>
              </a:pPr>
              <a:t>11</a:t>
            </a:fld>
            <a:endParaRPr lang="es-MX" dirty="0"/>
          </a:p>
        </p:txBody>
      </p:sp>
    </p:spTree>
    <p:extLst>
      <p:ext uri="{BB962C8B-B14F-4D97-AF65-F5344CB8AC3E}">
        <p14:creationId xmlns:p14="http://schemas.microsoft.com/office/powerpoint/2010/main" val="787696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ECBF9B95-9AF3-46DC-8F89-8590F1787F6E}" type="slidenum">
              <a:rPr lang="es-MX" smtClean="0"/>
              <a:pPr>
                <a:defRPr/>
              </a:pPr>
              <a:t>12</a:t>
            </a:fld>
            <a:endParaRPr lang="es-MX" dirty="0"/>
          </a:p>
        </p:txBody>
      </p:sp>
    </p:spTree>
    <p:extLst>
      <p:ext uri="{BB962C8B-B14F-4D97-AF65-F5344CB8AC3E}">
        <p14:creationId xmlns:p14="http://schemas.microsoft.com/office/powerpoint/2010/main" val="3827454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ECBF9B95-9AF3-46DC-8F89-8590F1787F6E}" type="slidenum">
              <a:rPr lang="es-MX" smtClean="0"/>
              <a:pPr>
                <a:defRPr/>
              </a:pPr>
              <a:t>13</a:t>
            </a:fld>
            <a:endParaRPr lang="es-MX" dirty="0"/>
          </a:p>
        </p:txBody>
      </p:sp>
    </p:spTree>
    <p:extLst>
      <p:ext uri="{BB962C8B-B14F-4D97-AF65-F5344CB8AC3E}">
        <p14:creationId xmlns:p14="http://schemas.microsoft.com/office/powerpoint/2010/main" val="3472153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ECBF9B95-9AF3-46DC-8F89-8590F1787F6E}" type="slidenum">
              <a:rPr lang="es-MX" smtClean="0"/>
              <a:pPr>
                <a:defRPr/>
              </a:pPr>
              <a:t>14</a:t>
            </a:fld>
            <a:endParaRPr lang="es-MX" dirty="0"/>
          </a:p>
        </p:txBody>
      </p:sp>
    </p:spTree>
    <p:extLst>
      <p:ext uri="{BB962C8B-B14F-4D97-AF65-F5344CB8AC3E}">
        <p14:creationId xmlns:p14="http://schemas.microsoft.com/office/powerpoint/2010/main" val="375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D7D06B53-A3C8-43E0-931F-D735C4C4A8C6}" type="datetime1">
              <a:rPr lang="es-MX" smtClean="0"/>
              <a:pPr/>
              <a:t>15/04/2016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FA90CB-5A57-45E1-A6BD-8CF5D8EAF9F6}"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C682809-8F8F-4EAA-A006-E2A8496A7393}" type="datetime1">
              <a:rPr lang="es-MX" smtClean="0"/>
              <a:pPr/>
              <a:t>15/04/2016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FA90CB-5A57-45E1-A6BD-8CF5D8EAF9F6}"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7715BA8-D709-43FB-9D42-AA0617B35028}" type="datetime1">
              <a:rPr lang="es-MX" smtClean="0"/>
              <a:pPr/>
              <a:t>15/04/2016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FA90CB-5A57-45E1-A6BD-8CF5D8EAF9F6}"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42913" y="77788"/>
            <a:ext cx="8232775" cy="620712"/>
          </a:xfrm>
          <a:prstGeom prst="rect">
            <a:avLst/>
          </a:prstGeo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434975" y="1052513"/>
            <a:ext cx="4038600" cy="452596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25975" y="1052513"/>
            <a:ext cx="4038600" cy="452596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14976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6A07533-261D-41FB-8587-911CD6CA506F}" type="datetime1">
              <a:rPr lang="es-MX" smtClean="0"/>
              <a:pPr/>
              <a:t>15/04/2016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FA90CB-5A57-45E1-A6BD-8CF5D8EAF9F6}"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BCB1BDF-B654-494A-95BC-575439F3E6A9}" type="datetime1">
              <a:rPr lang="es-MX" smtClean="0"/>
              <a:pPr/>
              <a:t>15/04/2016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FA90CB-5A57-45E1-A6BD-8CF5D8EAF9F6}"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D67ABEE4-F9DE-41F3-A173-BE43B327B3CE}" type="datetime1">
              <a:rPr lang="es-MX" smtClean="0"/>
              <a:pPr/>
              <a:t>15/04/2016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2FA90CB-5A57-45E1-A6BD-8CF5D8EAF9F6}"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4BA501F-B3A2-481D-8BFC-F8645E646AF5}" type="datetime1">
              <a:rPr lang="es-MX" smtClean="0"/>
              <a:pPr/>
              <a:t>15/04/2016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2FA90CB-5A57-45E1-A6BD-8CF5D8EAF9F6}"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F64AA5D-EC66-4BE6-81BA-4B9842FE2ACD}" type="datetime1">
              <a:rPr lang="es-MX" smtClean="0"/>
              <a:pPr/>
              <a:t>15/04/2016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2FA90CB-5A57-45E1-A6BD-8CF5D8EAF9F6}"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F4043C2-55B6-4EB7-B932-60A6B1D47721}" type="datetime1">
              <a:rPr lang="es-MX" smtClean="0"/>
              <a:pPr/>
              <a:t>15/04/2016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2FA90CB-5A57-45E1-A6BD-8CF5D8EAF9F6}"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44D1A8C-9D08-4151-93DD-29C9B05B622A}" type="datetime1">
              <a:rPr lang="es-MX" smtClean="0"/>
              <a:pPr/>
              <a:t>15/04/2016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2FA90CB-5A57-45E1-A6BD-8CF5D8EAF9F6}"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64941FB-2885-4D98-B626-28028818456C}" type="datetime1">
              <a:rPr lang="es-MX" smtClean="0"/>
              <a:pPr/>
              <a:t>15/04/2016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2FA90CB-5A57-45E1-A6BD-8CF5D8EAF9F6}"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9E646-7488-4479-9770-82D9B395ED84}" type="datetime1">
              <a:rPr lang="es-MX" smtClean="0"/>
              <a:pPr/>
              <a:t>15/04/2016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pic>
        <p:nvPicPr>
          <p:cNvPr id="7" name="Picture 1" descr="BACK 7 -8-08.jpg"/>
          <p:cNvPicPr>
            <a:picLocks noChangeAspect="1"/>
          </p:cNvPicPr>
          <p:nvPr userDrawn="1"/>
        </p:nvPicPr>
        <p:blipFill>
          <a:blip r:embed="rId14" cstate="print"/>
          <a:srcRect/>
          <a:stretch>
            <a:fillRect/>
          </a:stretch>
        </p:blipFill>
        <p:spPr bwMode="auto">
          <a:xfrm>
            <a:off x="0" y="19409"/>
            <a:ext cx="9144000" cy="6838591"/>
          </a:xfrm>
          <a:prstGeom prst="rect">
            <a:avLst/>
          </a:prstGeom>
          <a:noFill/>
          <a:ln w="9525">
            <a:noFill/>
            <a:miter lim="800000"/>
            <a:headEnd/>
            <a:tailEnd/>
          </a:ln>
        </p:spPr>
      </p:pic>
      <p:sp>
        <p:nvSpPr>
          <p:cNvPr id="6" name="5 Marcador de número de diapositiva"/>
          <p:cNvSpPr>
            <a:spLocks noGrp="1"/>
          </p:cNvSpPr>
          <p:nvPr>
            <p:ph type="sldNum" sz="quarter" idx="4"/>
          </p:nvPr>
        </p:nvSpPr>
        <p:spPr>
          <a:xfrm>
            <a:off x="6974904" y="645333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A90CB-5A57-45E1-A6BD-8CF5D8EAF9F6}" type="slidenum">
              <a:rPr lang="es-MX" smtClean="0"/>
              <a:pPr/>
              <a:t>‹Nº›</a:t>
            </a:fld>
            <a:endParaRPr lang="es-MX"/>
          </a:p>
        </p:txBody>
      </p:sp>
      <p:pic>
        <p:nvPicPr>
          <p:cNvPr id="3074" name="Picture 2" descr="C:\Users\fvazquez\Downloads\LOGO LXIII.jpg"/>
          <p:cNvPicPr>
            <a:picLocks noChangeAspect="1" noChangeArrowheads="1"/>
          </p:cNvPicPr>
          <p:nvPr userDrawn="1"/>
        </p:nvPicPr>
        <p:blipFill>
          <a:blip r:embed="rId15" cstate="print"/>
          <a:srcRect/>
          <a:stretch>
            <a:fillRect/>
          </a:stretch>
        </p:blipFill>
        <p:spPr bwMode="auto">
          <a:xfrm>
            <a:off x="6372200" y="6093296"/>
            <a:ext cx="731554" cy="65555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diagramData" Target="../diagrams/data15.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17" Type="http://schemas.microsoft.com/office/2007/relationships/diagramDrawing" Target="../diagrams/drawing15.xml"/><Relationship Id="rId2" Type="http://schemas.openxmlformats.org/officeDocument/2006/relationships/notesSlide" Target="../notesSlides/notesSlide41.xml"/><Relationship Id="rId16" Type="http://schemas.openxmlformats.org/officeDocument/2006/relationships/diagramColors" Target="../diagrams/colors15.xml"/><Relationship Id="rId1" Type="http://schemas.openxmlformats.org/officeDocument/2006/relationships/slideLayout" Target="../slideLayouts/slideLayout1.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diagramQuickStyle" Target="../diagrams/quickStyle15.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Layout" Target="../diagrams/layout15.xml"/></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diagramData" Target="../diagrams/data18.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17" Type="http://schemas.microsoft.com/office/2007/relationships/diagramDrawing" Target="../diagrams/drawing18.xml"/><Relationship Id="rId2" Type="http://schemas.openxmlformats.org/officeDocument/2006/relationships/notesSlide" Target="../notesSlides/notesSlide42.xml"/><Relationship Id="rId16" Type="http://schemas.openxmlformats.org/officeDocument/2006/relationships/diagramColors" Target="../diagrams/colors18.xml"/><Relationship Id="rId1" Type="http://schemas.openxmlformats.org/officeDocument/2006/relationships/slideLayout" Target="../slideLayouts/slideLayout1.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5" Type="http://schemas.openxmlformats.org/officeDocument/2006/relationships/diagramQuickStyle" Target="../diagrams/quickStyle18.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diagramLayout" Target="../diagrams/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8.xml.rels><?xml version="1.0" encoding="UTF-8" standalone="yes"?>
<Relationships xmlns="http://schemas.openxmlformats.org/package/2006/relationships"><Relationship Id="rId8" Type="http://schemas.openxmlformats.org/officeDocument/2006/relationships/diagramData" Target="../diagrams/data25.xml"/><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2FA90CB-5A57-45E1-A6BD-8CF5D8EAF9F6}" type="slidenum">
              <a:rPr lang="es-MX" smtClean="0"/>
              <a:pPr/>
              <a:t>1</a:t>
            </a:fld>
            <a:endParaRPr lang="es-MX"/>
          </a:p>
        </p:txBody>
      </p:sp>
      <p:pic>
        <p:nvPicPr>
          <p:cNvPr id="5" name="Picture 1" descr="BAKC-07.jpg"/>
          <p:cNvPicPr>
            <a:picLocks noChangeAspect="1"/>
          </p:cNvPicPr>
          <p:nvPr/>
        </p:nvPicPr>
        <p:blipFill>
          <a:blip r:embed="rId3" cstate="print"/>
          <a:srcRect/>
          <a:stretch>
            <a:fillRect/>
          </a:stretch>
        </p:blipFill>
        <p:spPr bwMode="auto">
          <a:xfrm>
            <a:off x="0" y="1"/>
            <a:ext cx="9144000" cy="6885384"/>
          </a:xfrm>
          <a:prstGeom prst="rect">
            <a:avLst/>
          </a:prstGeom>
          <a:noFill/>
          <a:ln w="9525">
            <a:noFill/>
            <a:miter lim="800000"/>
            <a:headEnd/>
            <a:tailEnd/>
          </a:ln>
        </p:spPr>
      </p:pic>
      <p:sp>
        <p:nvSpPr>
          <p:cNvPr id="6" name="5 CuadroTexto"/>
          <p:cNvSpPr txBox="1"/>
          <p:nvPr/>
        </p:nvSpPr>
        <p:spPr>
          <a:xfrm>
            <a:off x="0" y="4221088"/>
            <a:ext cx="6948264" cy="954107"/>
          </a:xfrm>
          <a:prstGeom prst="rect">
            <a:avLst/>
          </a:prstGeom>
          <a:noFill/>
        </p:spPr>
        <p:txBody>
          <a:bodyPr wrap="square" rtlCol="0">
            <a:spAutoFit/>
          </a:bodyPr>
          <a:lstStyle/>
          <a:p>
            <a:pPr algn="ctr"/>
            <a:r>
              <a:rPr lang="es-MX" sz="2800" b="1" dirty="0" smtClean="0">
                <a:solidFill>
                  <a:schemeClr val="bg1"/>
                </a:solidFill>
              </a:rPr>
              <a:t>Módulo VI. Las </a:t>
            </a:r>
            <a:r>
              <a:rPr lang="es-MX" sz="2800" b="1" dirty="0">
                <a:solidFill>
                  <a:schemeClr val="bg1"/>
                </a:solidFill>
              </a:rPr>
              <a:t>Finanzas Públicas </a:t>
            </a:r>
            <a:r>
              <a:rPr lang="es-MX" sz="2800" b="1" dirty="0" smtClean="0">
                <a:solidFill>
                  <a:schemeClr val="bg1"/>
                </a:solidFill>
              </a:rPr>
              <a:t>Estatales y Municipales</a:t>
            </a:r>
            <a:endParaRPr lang="es-MX" sz="2800" b="1" dirty="0">
              <a:solidFill>
                <a:schemeClr val="bg1"/>
              </a:solidFill>
            </a:endParaRPr>
          </a:p>
        </p:txBody>
      </p:sp>
      <p:pic>
        <p:nvPicPr>
          <p:cNvPr id="1026" name="Picture 2" descr="C:\Users\fvazquez\Downloads\logoLXIIIfondoverde.jpg"/>
          <p:cNvPicPr>
            <a:picLocks noChangeAspect="1" noChangeArrowheads="1"/>
          </p:cNvPicPr>
          <p:nvPr/>
        </p:nvPicPr>
        <p:blipFill>
          <a:blip r:embed="rId4" cstate="print"/>
          <a:srcRect/>
          <a:stretch>
            <a:fillRect/>
          </a:stretch>
        </p:blipFill>
        <p:spPr bwMode="auto">
          <a:xfrm>
            <a:off x="298755" y="2132856"/>
            <a:ext cx="1801823" cy="1620000"/>
          </a:xfrm>
          <a:prstGeom prst="rect">
            <a:avLst/>
          </a:prstGeom>
          <a:noFill/>
        </p:spPr>
      </p:pic>
      <p:sp>
        <p:nvSpPr>
          <p:cNvPr id="7" name="4 CuadroTexto"/>
          <p:cNvSpPr txBox="1"/>
          <p:nvPr/>
        </p:nvSpPr>
        <p:spPr>
          <a:xfrm>
            <a:off x="2475451" y="5949280"/>
            <a:ext cx="6696744" cy="923330"/>
          </a:xfrm>
          <a:prstGeom prst="rect">
            <a:avLst/>
          </a:prstGeom>
          <a:noFill/>
        </p:spPr>
        <p:txBody>
          <a:bodyPr wrap="square" rtlCol="0">
            <a:spAutoFit/>
          </a:bodyPr>
          <a:lstStyle/>
          <a:p>
            <a:pPr algn="r"/>
            <a:r>
              <a:rPr lang="es-MX" b="1" dirty="0" smtClean="0"/>
              <a:t>Diplomado Estado y Parlamento</a:t>
            </a:r>
          </a:p>
          <a:p>
            <a:pPr algn="r"/>
            <a:r>
              <a:rPr lang="es-MX" b="1" dirty="0" smtClean="0"/>
              <a:t>Instituto de Estudios Legislativos</a:t>
            </a:r>
          </a:p>
          <a:p>
            <a:pPr algn="r"/>
            <a:r>
              <a:rPr lang="es-MX" b="1" dirty="0" smtClean="0"/>
              <a:t>16 de Abril 2016, Toluca, Estado de México</a:t>
            </a:r>
            <a:endParaRPr lang="es-MX" b="1" dirty="0"/>
          </a:p>
        </p:txBody>
      </p:sp>
      <p:sp>
        <p:nvSpPr>
          <p:cNvPr id="8" name="5 CuadroTexto"/>
          <p:cNvSpPr txBox="1"/>
          <p:nvPr/>
        </p:nvSpPr>
        <p:spPr>
          <a:xfrm>
            <a:off x="971600" y="5373216"/>
            <a:ext cx="4608512" cy="523220"/>
          </a:xfrm>
          <a:prstGeom prst="rect">
            <a:avLst/>
          </a:prstGeom>
          <a:noFill/>
        </p:spPr>
        <p:txBody>
          <a:bodyPr wrap="square" rtlCol="0">
            <a:spAutoFit/>
          </a:bodyPr>
          <a:lstStyle/>
          <a:p>
            <a:pPr algn="ctr"/>
            <a:r>
              <a:rPr lang="es-MX" sz="2800" b="1" dirty="0" smtClean="0"/>
              <a:t>Humberto </a:t>
            </a:r>
            <a:r>
              <a:rPr lang="es-MX" sz="2800" b="1" smtClean="0"/>
              <a:t>Aguirre A.</a:t>
            </a:r>
            <a:endParaRPr lang="es-MX" sz="28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bwMode="auto">
          <a:xfrm>
            <a:off x="0" y="0"/>
            <a:ext cx="9144000"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s-MX"/>
            </a:defPPr>
            <a:lvl1pPr algn="ctr">
              <a:spcBef>
                <a:spcPct val="0"/>
              </a:spcBef>
              <a:buNone/>
              <a:defRPr sz="3200" b="1"/>
            </a:lvl1pPr>
          </a:lstStyle>
          <a:p>
            <a:r>
              <a:rPr lang="es-MX" dirty="0"/>
              <a:t>Política Fiscal Municipal</a:t>
            </a:r>
          </a:p>
        </p:txBody>
      </p:sp>
      <p:sp>
        <p:nvSpPr>
          <p:cNvPr id="7" name="4 Subtítulo"/>
          <p:cNvSpPr txBox="1">
            <a:spLocks/>
          </p:cNvSpPr>
          <p:nvPr/>
        </p:nvSpPr>
        <p:spPr bwMode="auto">
          <a:xfrm>
            <a:off x="683568" y="764704"/>
            <a:ext cx="7848872"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MX" sz="2000" dirty="0" smtClean="0"/>
              <a:t>A su vez, las partes e instrumentos de la </a:t>
            </a:r>
            <a:r>
              <a:rPr lang="es-MX" sz="2000" b="1" dirty="0">
                <a:solidFill>
                  <a:schemeClr val="accent4">
                    <a:lumMod val="75000"/>
                  </a:schemeClr>
                </a:solidFill>
              </a:rPr>
              <a:t>Po</a:t>
            </a:r>
            <a:r>
              <a:rPr lang="es-MX" sz="2000" b="1" dirty="0" smtClean="0">
                <a:solidFill>
                  <a:schemeClr val="accent4">
                    <a:lumMod val="75000"/>
                  </a:schemeClr>
                </a:solidFill>
              </a:rPr>
              <a:t>lítica Fiscal Municipal </a:t>
            </a:r>
            <a:r>
              <a:rPr lang="es-MX" sz="2000" dirty="0" smtClean="0"/>
              <a:t>son similares a los correspondientes a la </a:t>
            </a:r>
            <a:r>
              <a:rPr lang="es-MX" sz="2000" dirty="0"/>
              <a:t>F</a:t>
            </a:r>
            <a:r>
              <a:rPr lang="es-MX" sz="2000" dirty="0" smtClean="0"/>
              <a:t>ederal y Estatal:</a:t>
            </a:r>
          </a:p>
        </p:txBody>
      </p:sp>
      <p:sp>
        <p:nvSpPr>
          <p:cNvPr id="2" name="CuadroTexto 1"/>
          <p:cNvSpPr txBox="1"/>
          <p:nvPr/>
        </p:nvSpPr>
        <p:spPr>
          <a:xfrm>
            <a:off x="899592" y="2060848"/>
            <a:ext cx="3024336" cy="3477875"/>
          </a:xfrm>
          <a:prstGeom prst="rect">
            <a:avLst/>
          </a:prstGeom>
          <a:solidFill>
            <a:schemeClr val="accent5">
              <a:lumMod val="60000"/>
              <a:lumOff val="40000"/>
            </a:schemeClr>
          </a:solidFill>
          <a:effectLst>
            <a:glow rad="139700">
              <a:schemeClr val="bg1">
                <a:alpha val="40000"/>
              </a:schemeClr>
            </a:glow>
          </a:effectLst>
        </p:spPr>
        <p:txBody>
          <a:bodyPr wrap="square" rtlCol="0">
            <a:spAutoFit/>
          </a:bodyPr>
          <a:lstStyle/>
          <a:p>
            <a:pPr marL="285750" indent="-285750">
              <a:buSzPct val="150000"/>
              <a:buFont typeface="Wingdings" panose="05000000000000000000" pitchFamily="2" charset="2"/>
              <a:buChar char="G"/>
            </a:pPr>
            <a:r>
              <a:rPr lang="es-MX" sz="2000" b="1" dirty="0" smtClean="0">
                <a:solidFill>
                  <a:schemeClr val="accent2">
                    <a:lumMod val="50000"/>
                  </a:schemeClr>
                </a:solidFill>
                <a:latin typeface="+mn-lt"/>
                <a:cs typeface="Aparajita" panose="020B0604020202020204" pitchFamily="34" charset="0"/>
              </a:rPr>
              <a:t>Política de Ingresos</a:t>
            </a:r>
          </a:p>
          <a:p>
            <a:pPr marL="285750" indent="-285750">
              <a:buFont typeface="Wingdings" panose="05000000000000000000" pitchFamily="2" charset="2"/>
              <a:buChar char="G"/>
            </a:pPr>
            <a:endParaRPr lang="es-MX" sz="2000" b="1" dirty="0">
              <a:latin typeface="+mn-lt"/>
              <a:cs typeface="Aparajita" panose="020B0604020202020204" pitchFamily="34" charset="0"/>
            </a:endParaRPr>
          </a:p>
          <a:p>
            <a:pPr marL="285750" indent="-285750">
              <a:buFont typeface="Wingdings" panose="05000000000000000000" pitchFamily="2" charset="2"/>
              <a:buChar char="§"/>
            </a:pPr>
            <a:r>
              <a:rPr lang="es-MX" sz="2000" dirty="0" smtClean="0">
                <a:solidFill>
                  <a:schemeClr val="accent5">
                    <a:lumMod val="50000"/>
                  </a:schemeClr>
                </a:solidFill>
                <a:latin typeface="+mn-lt"/>
                <a:cs typeface="Aparajita" panose="020B0604020202020204" pitchFamily="34" charset="0"/>
              </a:rPr>
              <a:t>Impuestos municipales (tributarios)</a:t>
            </a:r>
          </a:p>
          <a:p>
            <a:pPr marL="285750" indent="-285750">
              <a:buFont typeface="Wingdings" panose="05000000000000000000" pitchFamily="2" charset="2"/>
              <a:buChar char="§"/>
            </a:pPr>
            <a:endParaRPr lang="es-MX" sz="2000" dirty="0">
              <a:solidFill>
                <a:schemeClr val="accent5">
                  <a:lumMod val="50000"/>
                </a:schemeClr>
              </a:solidFill>
              <a:latin typeface="+mn-lt"/>
              <a:cs typeface="Aparajita" panose="020B0604020202020204" pitchFamily="34" charset="0"/>
            </a:endParaRPr>
          </a:p>
          <a:p>
            <a:pPr marL="285750" indent="-285750">
              <a:buFont typeface="Wingdings" panose="05000000000000000000" pitchFamily="2" charset="2"/>
              <a:buChar char="§"/>
            </a:pPr>
            <a:r>
              <a:rPr lang="es-MX" sz="2000" dirty="0" smtClean="0">
                <a:solidFill>
                  <a:schemeClr val="accent5">
                    <a:lumMod val="50000"/>
                  </a:schemeClr>
                </a:solidFill>
                <a:latin typeface="+mn-lt"/>
                <a:cs typeface="Aparajita" panose="020B0604020202020204" pitchFamily="34" charset="0"/>
              </a:rPr>
              <a:t>Otras contribuciones (no tributarios)</a:t>
            </a:r>
          </a:p>
          <a:p>
            <a:pPr marL="285750" indent="-285750">
              <a:buFont typeface="Wingdings" panose="05000000000000000000" pitchFamily="2" charset="2"/>
              <a:buChar char="§"/>
            </a:pPr>
            <a:endParaRPr lang="es-MX" sz="2000" dirty="0">
              <a:solidFill>
                <a:schemeClr val="accent5">
                  <a:lumMod val="50000"/>
                </a:schemeClr>
              </a:solidFill>
              <a:latin typeface="+mn-lt"/>
              <a:cs typeface="Aparajita" panose="020B0604020202020204" pitchFamily="34" charset="0"/>
            </a:endParaRPr>
          </a:p>
          <a:p>
            <a:pPr marL="285750" indent="-285750">
              <a:buFont typeface="Wingdings" panose="05000000000000000000" pitchFamily="2" charset="2"/>
              <a:buChar char="§"/>
            </a:pPr>
            <a:r>
              <a:rPr lang="es-MX" sz="2000" dirty="0" smtClean="0">
                <a:solidFill>
                  <a:schemeClr val="accent5">
                    <a:lumMod val="50000"/>
                  </a:schemeClr>
                </a:solidFill>
                <a:latin typeface="+mn-lt"/>
                <a:cs typeface="Aparajita" panose="020B0604020202020204" pitchFamily="34" charset="0"/>
              </a:rPr>
              <a:t>Transferencias federales (participaciones y aportaciones federales)</a:t>
            </a:r>
            <a:endParaRPr lang="es-MX" sz="2000" dirty="0">
              <a:solidFill>
                <a:schemeClr val="accent5">
                  <a:lumMod val="50000"/>
                </a:schemeClr>
              </a:solidFill>
              <a:latin typeface="+mn-lt"/>
              <a:cs typeface="Aparajita" panose="020B0604020202020204" pitchFamily="34" charset="0"/>
            </a:endParaRPr>
          </a:p>
        </p:txBody>
      </p:sp>
      <p:sp>
        <p:nvSpPr>
          <p:cNvPr id="6" name="CuadroTexto 5"/>
          <p:cNvSpPr txBox="1"/>
          <p:nvPr/>
        </p:nvSpPr>
        <p:spPr>
          <a:xfrm>
            <a:off x="5076056" y="1988840"/>
            <a:ext cx="2736304" cy="2246769"/>
          </a:xfrm>
          <a:prstGeom prst="rect">
            <a:avLst/>
          </a:prstGeom>
          <a:solidFill>
            <a:schemeClr val="accent4">
              <a:lumMod val="40000"/>
              <a:lumOff val="60000"/>
            </a:schemeClr>
          </a:solidFill>
          <a:scene3d>
            <a:camera prst="perspectiveRight"/>
            <a:lightRig rig="threePt" dir="t"/>
          </a:scene3d>
        </p:spPr>
        <p:txBody>
          <a:bodyPr wrap="square" rtlCol="0">
            <a:spAutoFit/>
          </a:bodyPr>
          <a:lstStyle/>
          <a:p>
            <a:pPr marL="285750" indent="-285750">
              <a:buSzPct val="150000"/>
              <a:buFont typeface="Wingdings" panose="05000000000000000000" pitchFamily="2" charset="2"/>
              <a:buChar char="A"/>
            </a:pPr>
            <a:r>
              <a:rPr lang="es-MX" sz="2000" b="1" dirty="0" smtClean="0">
                <a:latin typeface="+mn-lt"/>
              </a:rPr>
              <a:t>Política de Gasto</a:t>
            </a:r>
          </a:p>
          <a:p>
            <a:pPr marL="285750" indent="-285750">
              <a:buFont typeface="Wingdings" panose="05000000000000000000" pitchFamily="2" charset="2"/>
              <a:buChar char="A"/>
            </a:pPr>
            <a:endParaRPr lang="es-MX" sz="2000" dirty="0">
              <a:latin typeface="+mn-lt"/>
            </a:endParaRPr>
          </a:p>
          <a:p>
            <a:pPr marL="285750" indent="-285750">
              <a:buFont typeface="Wingdings" panose="05000000000000000000" pitchFamily="2" charset="2"/>
              <a:buChar char="Ø"/>
            </a:pPr>
            <a:r>
              <a:rPr lang="es-MX" sz="2000" dirty="0" smtClean="0">
                <a:solidFill>
                  <a:schemeClr val="accent2">
                    <a:lumMod val="50000"/>
                  </a:schemeClr>
                </a:solidFill>
                <a:latin typeface="+mn-lt"/>
              </a:rPr>
              <a:t>Gasto público municipal</a:t>
            </a:r>
          </a:p>
          <a:p>
            <a:pPr marL="285750" indent="-285750">
              <a:buFont typeface="Wingdings" panose="05000000000000000000" pitchFamily="2" charset="2"/>
              <a:buChar char="Ø"/>
            </a:pPr>
            <a:endParaRPr lang="es-MX" sz="2000" dirty="0">
              <a:solidFill>
                <a:schemeClr val="accent2">
                  <a:lumMod val="50000"/>
                </a:schemeClr>
              </a:solidFill>
              <a:latin typeface="+mn-lt"/>
            </a:endParaRPr>
          </a:p>
          <a:p>
            <a:pPr marL="285750" indent="-285750">
              <a:buFont typeface="Wingdings" panose="05000000000000000000" pitchFamily="2" charset="2"/>
              <a:buChar char="Ø"/>
            </a:pPr>
            <a:r>
              <a:rPr lang="es-MX" sz="2000" dirty="0" smtClean="0">
                <a:solidFill>
                  <a:schemeClr val="accent2">
                    <a:lumMod val="50000"/>
                  </a:schemeClr>
                </a:solidFill>
                <a:latin typeface="+mn-lt"/>
              </a:rPr>
              <a:t>Subsidios</a:t>
            </a:r>
          </a:p>
          <a:p>
            <a:pPr marL="285750" indent="-285750">
              <a:buFont typeface="Wingdings" panose="05000000000000000000" pitchFamily="2" charset="2"/>
              <a:buChar char="Ø"/>
            </a:pPr>
            <a:endParaRPr lang="es-MX" sz="2000" dirty="0">
              <a:solidFill>
                <a:schemeClr val="accent2">
                  <a:lumMod val="50000"/>
                </a:schemeClr>
              </a:solidFill>
              <a:latin typeface="+mn-lt"/>
            </a:endParaRPr>
          </a:p>
        </p:txBody>
      </p:sp>
      <p:sp>
        <p:nvSpPr>
          <p:cNvPr id="8" name="CuadroTexto 7"/>
          <p:cNvSpPr txBox="1"/>
          <p:nvPr/>
        </p:nvSpPr>
        <p:spPr>
          <a:xfrm>
            <a:off x="1691680" y="1556792"/>
            <a:ext cx="5256584" cy="369332"/>
          </a:xfrm>
          <a:prstGeom prst="rect">
            <a:avLst/>
          </a:prstGeom>
          <a:noFill/>
        </p:spPr>
        <p:txBody>
          <a:bodyPr wrap="square" rtlCol="0">
            <a:spAutoFit/>
          </a:bodyPr>
          <a:lstStyle/>
          <a:p>
            <a:pPr algn="ctr"/>
            <a:r>
              <a:rPr lang="es-MX" b="1" dirty="0" smtClean="0">
                <a:solidFill>
                  <a:schemeClr val="accent6">
                    <a:lumMod val="75000"/>
                  </a:schemeClr>
                </a:solidFill>
                <a:latin typeface="Arial Narrow" panose="020B0606020202030204" pitchFamily="34" charset="0"/>
              </a:rPr>
              <a:t>Partes de la Política Fiscal y sus instrumentos</a:t>
            </a:r>
            <a:endParaRPr lang="es-MX" b="1" dirty="0">
              <a:solidFill>
                <a:schemeClr val="accent6">
                  <a:lumMod val="75000"/>
                </a:schemeClr>
              </a:solidFill>
              <a:latin typeface="Arial Narrow" panose="020B0606020202030204" pitchFamily="34" charset="0"/>
            </a:endParaRPr>
          </a:p>
        </p:txBody>
      </p:sp>
      <p:sp>
        <p:nvSpPr>
          <p:cNvPr id="9" name="CuadroTexto 8"/>
          <p:cNvSpPr txBox="1"/>
          <p:nvPr/>
        </p:nvSpPr>
        <p:spPr>
          <a:xfrm>
            <a:off x="4283968" y="4534088"/>
            <a:ext cx="4896544" cy="1631216"/>
          </a:xfrm>
          <a:prstGeom prst="rect">
            <a:avLst/>
          </a:prstGeom>
          <a:solidFill>
            <a:schemeClr val="tx1">
              <a:lumMod val="50000"/>
              <a:lumOff val="50000"/>
            </a:schemeClr>
          </a:solidFill>
          <a:effectLst>
            <a:outerShdw blurRad="50800" dist="38100" dir="2700000" algn="tl" rotWithShape="0">
              <a:prstClr val="black">
                <a:alpha val="40000"/>
              </a:prstClr>
            </a:outerShdw>
          </a:effectLst>
          <a:scene3d>
            <a:camera prst="perspectiveRight"/>
            <a:lightRig rig="threePt" dir="t"/>
          </a:scene3d>
        </p:spPr>
        <p:txBody>
          <a:bodyPr wrap="square" rtlCol="0">
            <a:spAutoFit/>
          </a:bodyPr>
          <a:lstStyle/>
          <a:p>
            <a:pPr marL="285750" indent="-285750">
              <a:buSzPct val="150000"/>
              <a:buFont typeface="Wingdings" panose="05000000000000000000" pitchFamily="2" charset="2"/>
              <a:buChar char=""/>
            </a:pPr>
            <a:r>
              <a:rPr lang="es-MX" sz="2000" b="1" dirty="0" smtClean="0">
                <a:solidFill>
                  <a:schemeClr val="bg1"/>
                </a:solidFill>
                <a:latin typeface="+mn-lt"/>
              </a:rPr>
              <a:t> Política de Deuda</a:t>
            </a:r>
          </a:p>
          <a:p>
            <a:pPr marL="285750" indent="-285750">
              <a:buSzPct val="150000"/>
              <a:buFont typeface="Wingdings" panose="05000000000000000000" pitchFamily="2" charset="2"/>
              <a:buChar char=""/>
            </a:pPr>
            <a:endParaRPr lang="es-MX" sz="2000" b="1" dirty="0">
              <a:solidFill>
                <a:schemeClr val="bg1"/>
              </a:solidFill>
              <a:latin typeface="+mn-lt"/>
            </a:endParaRPr>
          </a:p>
          <a:p>
            <a:pPr marL="444500" indent="-444500">
              <a:buSzPct val="150000"/>
              <a:buFont typeface="Wingdings" panose="05000000000000000000" pitchFamily="2" charset="2"/>
              <a:buChar char="v"/>
            </a:pPr>
            <a:r>
              <a:rPr lang="es-MX" sz="2000" b="1" dirty="0" smtClean="0">
                <a:solidFill>
                  <a:schemeClr val="bg1"/>
                </a:solidFill>
                <a:latin typeface="+mn-lt"/>
              </a:rPr>
              <a:t> </a:t>
            </a:r>
            <a:r>
              <a:rPr lang="es-MX" sz="2000" dirty="0" smtClean="0">
                <a:solidFill>
                  <a:schemeClr val="bg1"/>
                </a:solidFill>
                <a:latin typeface="+mn-lt"/>
              </a:rPr>
              <a:t>Emisión de títulos (mercado interno)</a:t>
            </a:r>
          </a:p>
          <a:p>
            <a:pPr marL="444500" indent="-444500">
              <a:buSzPct val="150000"/>
              <a:buFont typeface="Wingdings" panose="05000000000000000000" pitchFamily="2" charset="2"/>
              <a:buChar char="v"/>
            </a:pPr>
            <a:endParaRPr lang="es-MX" sz="2000" dirty="0" smtClean="0">
              <a:solidFill>
                <a:schemeClr val="bg1"/>
              </a:solidFill>
              <a:latin typeface="+mn-lt"/>
            </a:endParaRPr>
          </a:p>
          <a:p>
            <a:pPr marL="444500" indent="-444500">
              <a:buSzPct val="150000"/>
              <a:buFont typeface="Wingdings" panose="05000000000000000000" pitchFamily="2" charset="2"/>
              <a:buChar char="v"/>
            </a:pPr>
            <a:r>
              <a:rPr lang="es-MX" sz="2000" dirty="0" smtClean="0">
                <a:solidFill>
                  <a:schemeClr val="bg1"/>
                </a:solidFill>
                <a:latin typeface="+mn-lt"/>
              </a:rPr>
              <a:t>Contratación directa (deuda nacional)</a:t>
            </a:r>
          </a:p>
        </p:txBody>
      </p:sp>
    </p:spTree>
    <p:extLst>
      <p:ext uri="{BB962C8B-B14F-4D97-AF65-F5344CB8AC3E}">
        <p14:creationId xmlns:p14="http://schemas.microsoft.com/office/powerpoint/2010/main" val="190976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bwMode="auto">
          <a:xfrm>
            <a:off x="0" y="-16192"/>
            <a:ext cx="9144000" cy="708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s-MX"/>
            </a:defPPr>
            <a:lvl1pPr algn="ctr">
              <a:spcBef>
                <a:spcPct val="0"/>
              </a:spcBef>
              <a:buNone/>
              <a:defRPr sz="3200" b="1"/>
            </a:lvl1pPr>
          </a:lstStyle>
          <a:p>
            <a:r>
              <a:rPr lang="es-MX" dirty="0"/>
              <a:t>Política de Gasto Estatal</a:t>
            </a:r>
          </a:p>
        </p:txBody>
      </p:sp>
      <p:sp>
        <p:nvSpPr>
          <p:cNvPr id="7" name="4 Subtítulo"/>
          <p:cNvSpPr txBox="1">
            <a:spLocks/>
          </p:cNvSpPr>
          <p:nvPr/>
        </p:nvSpPr>
        <p:spPr bwMode="auto">
          <a:xfrm>
            <a:off x="1367644" y="3491297"/>
            <a:ext cx="1452319"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s-MX" sz="2000" b="1" dirty="0" smtClean="0">
                <a:solidFill>
                  <a:schemeClr val="accent4">
                    <a:lumMod val="75000"/>
                  </a:schemeClr>
                </a:solidFill>
              </a:rPr>
              <a:t>Objetivos</a:t>
            </a:r>
            <a:endParaRPr lang="es-MX" sz="2000" dirty="0" smtClean="0"/>
          </a:p>
        </p:txBody>
      </p:sp>
      <p:sp>
        <p:nvSpPr>
          <p:cNvPr id="8" name="CuadroTexto 7"/>
          <p:cNvSpPr txBox="1"/>
          <p:nvPr/>
        </p:nvSpPr>
        <p:spPr>
          <a:xfrm>
            <a:off x="3059832" y="2909843"/>
            <a:ext cx="5256584" cy="2031325"/>
          </a:xfrm>
          <a:prstGeom prst="rect">
            <a:avLst/>
          </a:prstGeom>
          <a:noFill/>
        </p:spPr>
        <p:txBody>
          <a:bodyPr wrap="square" rtlCol="0">
            <a:spAutoFit/>
          </a:bodyPr>
          <a:lstStyle/>
          <a:p>
            <a:pPr marL="342900" indent="-342900">
              <a:buFont typeface="+mj-lt"/>
              <a:buAutoNum type="arabicPeriod"/>
            </a:pPr>
            <a:r>
              <a:rPr lang="es-MX" b="1" dirty="0" smtClean="0">
                <a:solidFill>
                  <a:schemeClr val="accent6">
                    <a:lumMod val="75000"/>
                  </a:schemeClr>
                </a:solidFill>
                <a:latin typeface="Arial Narrow" panose="020B0606020202030204" pitchFamily="34" charset="0"/>
              </a:rPr>
              <a:t>Impulso de la actividad Económica</a:t>
            </a:r>
          </a:p>
          <a:p>
            <a:pPr marL="342900" indent="-342900">
              <a:buFont typeface="+mj-lt"/>
              <a:buAutoNum type="arabicPeriod"/>
            </a:pPr>
            <a:r>
              <a:rPr lang="es-MX" b="1" dirty="0" smtClean="0">
                <a:solidFill>
                  <a:schemeClr val="accent6">
                    <a:lumMod val="75000"/>
                  </a:schemeClr>
                </a:solidFill>
                <a:latin typeface="Arial Narrow" panose="020B0606020202030204" pitchFamily="34" charset="0"/>
              </a:rPr>
              <a:t>Mejoría en los niveles de vida</a:t>
            </a:r>
          </a:p>
          <a:p>
            <a:pPr marL="342900" indent="-342900">
              <a:buFont typeface="+mj-lt"/>
              <a:buAutoNum type="arabicPeriod"/>
            </a:pPr>
            <a:r>
              <a:rPr lang="es-MX" b="1" dirty="0" smtClean="0">
                <a:solidFill>
                  <a:schemeClr val="accent6">
                    <a:lumMod val="75000"/>
                  </a:schemeClr>
                </a:solidFill>
                <a:latin typeface="Arial Narrow" panose="020B0606020202030204" pitchFamily="34" charset="0"/>
              </a:rPr>
              <a:t>Promoción de la equidad y la cohesión social</a:t>
            </a:r>
          </a:p>
          <a:p>
            <a:pPr marL="342900" indent="-342900">
              <a:buFont typeface="+mj-lt"/>
              <a:buAutoNum type="arabicPeriod"/>
            </a:pPr>
            <a:r>
              <a:rPr lang="es-MX" b="1" dirty="0" smtClean="0">
                <a:solidFill>
                  <a:schemeClr val="accent6">
                    <a:lumMod val="75000"/>
                  </a:schemeClr>
                </a:solidFill>
                <a:latin typeface="Arial Narrow" panose="020B0606020202030204" pitchFamily="34" charset="0"/>
              </a:rPr>
              <a:t>Preservar la gobernabilidad</a:t>
            </a:r>
          </a:p>
          <a:p>
            <a:pPr marL="342900" indent="-342900">
              <a:buFont typeface="+mj-lt"/>
              <a:buAutoNum type="arabicPeriod"/>
            </a:pPr>
            <a:r>
              <a:rPr lang="es-MX" b="1" dirty="0" smtClean="0">
                <a:solidFill>
                  <a:schemeClr val="accent6">
                    <a:lumMod val="75000"/>
                  </a:schemeClr>
                </a:solidFill>
                <a:latin typeface="Arial Narrow" panose="020B0606020202030204" pitchFamily="34" charset="0"/>
              </a:rPr>
              <a:t>Garantizar el estado de derecho</a:t>
            </a:r>
          </a:p>
          <a:p>
            <a:pPr marL="342900" indent="-342900">
              <a:buFont typeface="+mj-lt"/>
              <a:buAutoNum type="arabicPeriod"/>
            </a:pPr>
            <a:r>
              <a:rPr lang="es-MX" b="1" dirty="0" smtClean="0">
                <a:solidFill>
                  <a:schemeClr val="accent6">
                    <a:lumMod val="75000"/>
                  </a:schemeClr>
                </a:solidFill>
                <a:latin typeface="Arial Narrow" panose="020B0606020202030204" pitchFamily="34" charset="0"/>
              </a:rPr>
              <a:t>Proteger la vida democrática</a:t>
            </a:r>
          </a:p>
          <a:p>
            <a:pPr marL="342900" indent="-342900">
              <a:buFont typeface="+mj-lt"/>
              <a:buAutoNum type="arabicPeriod"/>
            </a:pPr>
            <a:endParaRPr lang="es-MX" b="1" dirty="0">
              <a:solidFill>
                <a:schemeClr val="accent6">
                  <a:lumMod val="75000"/>
                </a:schemeClr>
              </a:solidFill>
              <a:latin typeface="Arial Narrow" panose="020B0606020202030204" pitchFamily="34" charset="0"/>
            </a:endParaRPr>
          </a:p>
        </p:txBody>
      </p:sp>
      <p:sp>
        <p:nvSpPr>
          <p:cNvPr id="3" name="Abrir llave 2"/>
          <p:cNvSpPr/>
          <p:nvPr/>
        </p:nvSpPr>
        <p:spPr>
          <a:xfrm>
            <a:off x="2771800" y="2909843"/>
            <a:ext cx="468052" cy="1733582"/>
          </a:xfrm>
          <a:prstGeom prst="leftBrace">
            <a:avLst>
              <a:gd name="adj1" fmla="val 34190"/>
              <a:gd name="adj2" fmla="val 45346"/>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0" name="4 Subtítulo"/>
          <p:cNvSpPr txBox="1">
            <a:spLocks/>
          </p:cNvSpPr>
          <p:nvPr/>
        </p:nvSpPr>
        <p:spPr bwMode="auto">
          <a:xfrm>
            <a:off x="2273823" y="764704"/>
            <a:ext cx="4602433"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s-MX" sz="2000" b="1" dirty="0" smtClean="0">
                <a:solidFill>
                  <a:schemeClr val="accent4">
                    <a:lumMod val="75000"/>
                  </a:schemeClr>
                </a:solidFill>
              </a:rPr>
              <a:t>Funciones del gasto público estatal</a:t>
            </a:r>
            <a:endParaRPr lang="es-MX" sz="2000" dirty="0" smtClean="0"/>
          </a:p>
        </p:txBody>
      </p:sp>
      <p:sp>
        <p:nvSpPr>
          <p:cNvPr id="11" name="4 Subtítulo"/>
          <p:cNvSpPr txBox="1">
            <a:spLocks/>
          </p:cNvSpPr>
          <p:nvPr/>
        </p:nvSpPr>
        <p:spPr bwMode="auto">
          <a:xfrm>
            <a:off x="316977" y="2066156"/>
            <a:ext cx="2736304"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MX" dirty="0" smtClean="0">
                <a:solidFill>
                  <a:schemeClr val="accent4">
                    <a:lumMod val="75000"/>
                  </a:schemeClr>
                </a:solidFill>
              </a:rPr>
              <a:t>Fomentar la inversión, empleo e infraestructura</a:t>
            </a:r>
            <a:endParaRPr lang="es-MX" dirty="0" smtClean="0"/>
          </a:p>
        </p:txBody>
      </p:sp>
      <p:sp>
        <p:nvSpPr>
          <p:cNvPr id="12" name="4 Subtítulo"/>
          <p:cNvSpPr txBox="1">
            <a:spLocks/>
          </p:cNvSpPr>
          <p:nvPr/>
        </p:nvSpPr>
        <p:spPr bwMode="auto">
          <a:xfrm>
            <a:off x="3347864" y="1266065"/>
            <a:ext cx="2736304"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MX" dirty="0" smtClean="0">
                <a:solidFill>
                  <a:schemeClr val="accent4">
                    <a:lumMod val="75000"/>
                  </a:schemeClr>
                </a:solidFill>
              </a:rPr>
              <a:t>Favorecer la educación y la salud</a:t>
            </a:r>
            <a:endParaRPr lang="es-MX" dirty="0" smtClean="0"/>
          </a:p>
        </p:txBody>
      </p:sp>
      <p:sp>
        <p:nvSpPr>
          <p:cNvPr id="13" name="4 Subtítulo"/>
          <p:cNvSpPr txBox="1">
            <a:spLocks/>
          </p:cNvSpPr>
          <p:nvPr/>
        </p:nvSpPr>
        <p:spPr bwMode="auto">
          <a:xfrm>
            <a:off x="6407696" y="1844824"/>
            <a:ext cx="2736304"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a:r>
              <a:rPr lang="es-MX" dirty="0" smtClean="0">
                <a:solidFill>
                  <a:schemeClr val="accent4">
                    <a:lumMod val="75000"/>
                  </a:schemeClr>
                </a:solidFill>
              </a:rPr>
              <a:t>Disminuir la pobreza y la desigualdad</a:t>
            </a:r>
            <a:endParaRPr lang="es-MX" dirty="0" smtClean="0"/>
          </a:p>
        </p:txBody>
      </p:sp>
      <p:sp>
        <p:nvSpPr>
          <p:cNvPr id="14" name="4 Subtítulo"/>
          <p:cNvSpPr txBox="1">
            <a:spLocks/>
          </p:cNvSpPr>
          <p:nvPr/>
        </p:nvSpPr>
        <p:spPr bwMode="auto">
          <a:xfrm>
            <a:off x="7092280" y="4617132"/>
            <a:ext cx="2052228"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MX" dirty="0" smtClean="0">
                <a:solidFill>
                  <a:schemeClr val="accent4">
                    <a:lumMod val="75000"/>
                  </a:schemeClr>
                </a:solidFill>
              </a:rPr>
              <a:t>Brindar seguridad pública</a:t>
            </a:r>
            <a:endParaRPr lang="es-MX" dirty="0" smtClean="0"/>
          </a:p>
        </p:txBody>
      </p:sp>
      <p:sp>
        <p:nvSpPr>
          <p:cNvPr id="15" name="4 Subtítulo"/>
          <p:cNvSpPr txBox="1">
            <a:spLocks/>
          </p:cNvSpPr>
          <p:nvPr/>
        </p:nvSpPr>
        <p:spPr bwMode="auto">
          <a:xfrm>
            <a:off x="3959932" y="5385045"/>
            <a:ext cx="2736304"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MX" dirty="0" smtClean="0">
                <a:solidFill>
                  <a:schemeClr val="accent4">
                    <a:lumMod val="75000"/>
                  </a:schemeClr>
                </a:solidFill>
              </a:rPr>
              <a:t>Administración y procuración de justicia</a:t>
            </a:r>
            <a:endParaRPr lang="es-MX" dirty="0" smtClean="0"/>
          </a:p>
        </p:txBody>
      </p:sp>
      <p:sp>
        <p:nvSpPr>
          <p:cNvPr id="16" name="4 Subtítulo"/>
          <p:cNvSpPr txBox="1">
            <a:spLocks/>
          </p:cNvSpPr>
          <p:nvPr/>
        </p:nvSpPr>
        <p:spPr bwMode="auto">
          <a:xfrm>
            <a:off x="725651" y="4779143"/>
            <a:ext cx="2736304"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MX" dirty="0" smtClean="0">
                <a:solidFill>
                  <a:schemeClr val="accent4">
                    <a:lumMod val="75000"/>
                  </a:schemeClr>
                </a:solidFill>
              </a:rPr>
              <a:t>Garantizar elecciones libres y transparentes</a:t>
            </a:r>
            <a:endParaRPr lang="es-MX" dirty="0" smtClean="0"/>
          </a:p>
        </p:txBody>
      </p:sp>
      <p:cxnSp>
        <p:nvCxnSpPr>
          <p:cNvPr id="17" name="Conector angular 16"/>
          <p:cNvCxnSpPr>
            <a:endCxn id="11" idx="3"/>
          </p:cNvCxnSpPr>
          <p:nvPr/>
        </p:nvCxnSpPr>
        <p:spPr>
          <a:xfrm rot="10800000">
            <a:off x="3053281" y="2390193"/>
            <a:ext cx="3363924" cy="57900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angular 30"/>
          <p:cNvCxnSpPr>
            <a:endCxn id="13" idx="2"/>
          </p:cNvCxnSpPr>
          <p:nvPr/>
        </p:nvCxnSpPr>
        <p:spPr>
          <a:xfrm flipV="1">
            <a:off x="4932295" y="2492896"/>
            <a:ext cx="2843553" cy="12571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ctor angular 39"/>
          <p:cNvCxnSpPr>
            <a:endCxn id="14" idx="0"/>
          </p:cNvCxnSpPr>
          <p:nvPr/>
        </p:nvCxnSpPr>
        <p:spPr>
          <a:xfrm>
            <a:off x="4716016" y="4005064"/>
            <a:ext cx="3402378" cy="61206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angular 41"/>
          <p:cNvCxnSpPr>
            <a:endCxn id="15" idx="3"/>
          </p:cNvCxnSpPr>
          <p:nvPr/>
        </p:nvCxnSpPr>
        <p:spPr>
          <a:xfrm>
            <a:off x="4572000" y="4311098"/>
            <a:ext cx="2124236" cy="1397983"/>
          </a:xfrm>
          <a:prstGeom prst="bentConnector3">
            <a:avLst>
              <a:gd name="adj1" fmla="val 11076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ctor angular 43"/>
          <p:cNvCxnSpPr/>
          <p:nvPr/>
        </p:nvCxnSpPr>
        <p:spPr>
          <a:xfrm rot="10800000" flipV="1">
            <a:off x="3282064" y="4643425"/>
            <a:ext cx="2802105" cy="45975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5" name="Grupo 64"/>
          <p:cNvGrpSpPr/>
          <p:nvPr/>
        </p:nvGrpSpPr>
        <p:grpSpPr>
          <a:xfrm>
            <a:off x="4932295" y="1590101"/>
            <a:ext cx="1745557" cy="1877339"/>
            <a:chOff x="4932295" y="1590101"/>
            <a:chExt cx="1745557" cy="1877339"/>
          </a:xfrm>
        </p:grpSpPr>
        <p:cxnSp>
          <p:nvCxnSpPr>
            <p:cNvPr id="53" name="Conector angular 52"/>
            <p:cNvCxnSpPr/>
            <p:nvPr/>
          </p:nvCxnSpPr>
          <p:spPr>
            <a:xfrm rot="16200000" flipV="1">
              <a:off x="5064300" y="1853888"/>
              <a:ext cx="1877339" cy="134976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flipH="1">
              <a:off x="4932295" y="3467440"/>
              <a:ext cx="1745557"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2258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bwMode="auto">
          <a:xfrm>
            <a:off x="0" y="-16192"/>
            <a:ext cx="9144000" cy="708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s-MX"/>
            </a:defPPr>
            <a:lvl1pPr algn="ctr">
              <a:spcBef>
                <a:spcPct val="0"/>
              </a:spcBef>
              <a:buNone/>
              <a:defRPr sz="3200" b="1"/>
            </a:lvl1pPr>
          </a:lstStyle>
          <a:p>
            <a:r>
              <a:rPr lang="es-MX" dirty="0"/>
              <a:t>Política de Gasto Municipal</a:t>
            </a:r>
          </a:p>
        </p:txBody>
      </p:sp>
      <p:sp>
        <p:nvSpPr>
          <p:cNvPr id="7" name="4 Subtítulo"/>
          <p:cNvSpPr txBox="1">
            <a:spLocks/>
          </p:cNvSpPr>
          <p:nvPr/>
        </p:nvSpPr>
        <p:spPr bwMode="auto">
          <a:xfrm>
            <a:off x="1367644" y="3356992"/>
            <a:ext cx="1452319"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s-MX" sz="2000" b="1" dirty="0" smtClean="0">
                <a:solidFill>
                  <a:schemeClr val="accent4">
                    <a:lumMod val="75000"/>
                  </a:schemeClr>
                </a:solidFill>
              </a:rPr>
              <a:t>Objetivos</a:t>
            </a:r>
            <a:endParaRPr lang="es-MX" sz="2000" dirty="0" smtClean="0"/>
          </a:p>
        </p:txBody>
      </p:sp>
      <p:sp>
        <p:nvSpPr>
          <p:cNvPr id="8" name="CuadroTexto 7"/>
          <p:cNvSpPr txBox="1"/>
          <p:nvPr/>
        </p:nvSpPr>
        <p:spPr>
          <a:xfrm>
            <a:off x="3059832" y="2909843"/>
            <a:ext cx="5256584" cy="1754326"/>
          </a:xfrm>
          <a:prstGeom prst="rect">
            <a:avLst/>
          </a:prstGeom>
          <a:noFill/>
        </p:spPr>
        <p:txBody>
          <a:bodyPr wrap="square" rtlCol="0">
            <a:spAutoFit/>
          </a:bodyPr>
          <a:lstStyle/>
          <a:p>
            <a:pPr marL="342900" indent="-342900">
              <a:buFont typeface="+mj-lt"/>
              <a:buAutoNum type="arabicPeriod"/>
            </a:pPr>
            <a:r>
              <a:rPr lang="es-MX" b="1" dirty="0" smtClean="0">
                <a:solidFill>
                  <a:schemeClr val="accent5">
                    <a:lumMod val="50000"/>
                  </a:schemeClr>
                </a:solidFill>
                <a:latin typeface="Arial Narrow" panose="020B0606020202030204" pitchFamily="34" charset="0"/>
              </a:rPr>
              <a:t>Impulso de la actividad Económica</a:t>
            </a:r>
          </a:p>
          <a:p>
            <a:pPr marL="342900" indent="-342900">
              <a:buFont typeface="+mj-lt"/>
              <a:buAutoNum type="arabicPeriod"/>
            </a:pPr>
            <a:r>
              <a:rPr lang="es-MX" b="1" dirty="0" smtClean="0">
                <a:solidFill>
                  <a:schemeClr val="accent5">
                    <a:lumMod val="50000"/>
                  </a:schemeClr>
                </a:solidFill>
                <a:latin typeface="Arial Narrow" panose="020B0606020202030204" pitchFamily="34" charset="0"/>
              </a:rPr>
              <a:t>Mejoría en los niveles de vida</a:t>
            </a:r>
          </a:p>
          <a:p>
            <a:pPr marL="342900" indent="-342900">
              <a:buFont typeface="+mj-lt"/>
              <a:buAutoNum type="arabicPeriod"/>
            </a:pPr>
            <a:r>
              <a:rPr lang="es-MX" b="1" dirty="0" smtClean="0">
                <a:solidFill>
                  <a:schemeClr val="accent5">
                    <a:lumMod val="50000"/>
                  </a:schemeClr>
                </a:solidFill>
                <a:latin typeface="Arial Narrow" panose="020B0606020202030204" pitchFamily="34" charset="0"/>
              </a:rPr>
              <a:t>Promoción de la equidad y la cohesión social</a:t>
            </a:r>
          </a:p>
          <a:p>
            <a:pPr marL="342900" indent="-342900">
              <a:buFont typeface="+mj-lt"/>
              <a:buAutoNum type="arabicPeriod"/>
            </a:pPr>
            <a:r>
              <a:rPr lang="es-MX" b="1" dirty="0" smtClean="0">
                <a:solidFill>
                  <a:schemeClr val="accent5">
                    <a:lumMod val="50000"/>
                  </a:schemeClr>
                </a:solidFill>
                <a:latin typeface="Arial Narrow" panose="020B0606020202030204" pitchFamily="34" charset="0"/>
              </a:rPr>
              <a:t>Preservar la gobernabilidad</a:t>
            </a:r>
          </a:p>
          <a:p>
            <a:pPr marL="342900" indent="-342900">
              <a:buFont typeface="+mj-lt"/>
              <a:buAutoNum type="arabicPeriod"/>
            </a:pPr>
            <a:r>
              <a:rPr lang="es-MX" b="1" dirty="0" smtClean="0">
                <a:solidFill>
                  <a:schemeClr val="accent5">
                    <a:lumMod val="50000"/>
                  </a:schemeClr>
                </a:solidFill>
                <a:latin typeface="Arial Narrow" panose="020B0606020202030204" pitchFamily="34" charset="0"/>
              </a:rPr>
              <a:t>Garantizar el estado de derecho</a:t>
            </a:r>
          </a:p>
          <a:p>
            <a:pPr marL="342900" indent="-342900">
              <a:buFont typeface="+mj-lt"/>
              <a:buAutoNum type="arabicPeriod"/>
            </a:pPr>
            <a:endParaRPr lang="es-MX" b="1" dirty="0">
              <a:solidFill>
                <a:schemeClr val="accent5">
                  <a:lumMod val="50000"/>
                </a:schemeClr>
              </a:solidFill>
              <a:latin typeface="Arial Narrow" panose="020B0606020202030204" pitchFamily="34" charset="0"/>
            </a:endParaRPr>
          </a:p>
        </p:txBody>
      </p:sp>
      <p:sp>
        <p:nvSpPr>
          <p:cNvPr id="3" name="Abrir llave 2"/>
          <p:cNvSpPr/>
          <p:nvPr/>
        </p:nvSpPr>
        <p:spPr>
          <a:xfrm>
            <a:off x="2771800" y="2775538"/>
            <a:ext cx="468052" cy="1733582"/>
          </a:xfrm>
          <a:prstGeom prst="leftBrace">
            <a:avLst>
              <a:gd name="adj1" fmla="val 34190"/>
              <a:gd name="adj2" fmla="val 45346"/>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0" name="4 Subtítulo"/>
          <p:cNvSpPr txBox="1">
            <a:spLocks/>
          </p:cNvSpPr>
          <p:nvPr/>
        </p:nvSpPr>
        <p:spPr bwMode="auto">
          <a:xfrm>
            <a:off x="2051720" y="764704"/>
            <a:ext cx="504056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s-MX" sz="2000" b="1" dirty="0" smtClean="0">
                <a:solidFill>
                  <a:schemeClr val="accent4">
                    <a:lumMod val="75000"/>
                  </a:schemeClr>
                </a:solidFill>
              </a:rPr>
              <a:t>Funciones del gasto público municipal</a:t>
            </a:r>
            <a:endParaRPr lang="es-MX" sz="2000" dirty="0" smtClean="0"/>
          </a:p>
        </p:txBody>
      </p:sp>
      <p:sp>
        <p:nvSpPr>
          <p:cNvPr id="11" name="4 Subtítulo"/>
          <p:cNvSpPr txBox="1">
            <a:spLocks/>
          </p:cNvSpPr>
          <p:nvPr/>
        </p:nvSpPr>
        <p:spPr bwMode="auto">
          <a:xfrm>
            <a:off x="316977" y="2066156"/>
            <a:ext cx="2736304"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MX" dirty="0" smtClean="0">
                <a:solidFill>
                  <a:schemeClr val="accent4">
                    <a:lumMod val="75000"/>
                  </a:schemeClr>
                </a:solidFill>
              </a:rPr>
              <a:t>Fomentar la inversión, empleo e infraestructura</a:t>
            </a:r>
            <a:endParaRPr lang="es-MX" dirty="0" smtClean="0"/>
          </a:p>
        </p:txBody>
      </p:sp>
      <p:sp>
        <p:nvSpPr>
          <p:cNvPr id="12" name="4 Subtítulo"/>
          <p:cNvSpPr txBox="1">
            <a:spLocks/>
          </p:cNvSpPr>
          <p:nvPr/>
        </p:nvSpPr>
        <p:spPr bwMode="auto">
          <a:xfrm>
            <a:off x="3347864" y="1266065"/>
            <a:ext cx="2736304"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MX" dirty="0" smtClean="0">
                <a:solidFill>
                  <a:schemeClr val="accent4">
                    <a:lumMod val="75000"/>
                  </a:schemeClr>
                </a:solidFill>
              </a:rPr>
              <a:t>Favorecer la educación y la salud</a:t>
            </a:r>
            <a:endParaRPr lang="es-MX" dirty="0" smtClean="0"/>
          </a:p>
        </p:txBody>
      </p:sp>
      <p:sp>
        <p:nvSpPr>
          <p:cNvPr id="13" name="4 Subtítulo"/>
          <p:cNvSpPr txBox="1">
            <a:spLocks/>
          </p:cNvSpPr>
          <p:nvPr/>
        </p:nvSpPr>
        <p:spPr bwMode="auto">
          <a:xfrm>
            <a:off x="6407696" y="1844824"/>
            <a:ext cx="2736304"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a:r>
              <a:rPr lang="es-MX" dirty="0" smtClean="0">
                <a:solidFill>
                  <a:schemeClr val="accent4">
                    <a:lumMod val="75000"/>
                  </a:schemeClr>
                </a:solidFill>
              </a:rPr>
              <a:t>Disminuir la pobreza y la desigualdad</a:t>
            </a:r>
            <a:endParaRPr lang="es-MX" dirty="0" smtClean="0"/>
          </a:p>
        </p:txBody>
      </p:sp>
      <p:sp>
        <p:nvSpPr>
          <p:cNvPr id="14" name="4 Subtítulo"/>
          <p:cNvSpPr txBox="1">
            <a:spLocks/>
          </p:cNvSpPr>
          <p:nvPr/>
        </p:nvSpPr>
        <p:spPr bwMode="auto">
          <a:xfrm>
            <a:off x="7092280" y="4617132"/>
            <a:ext cx="2052228"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MX" dirty="0" smtClean="0">
                <a:solidFill>
                  <a:schemeClr val="accent4">
                    <a:lumMod val="75000"/>
                  </a:schemeClr>
                </a:solidFill>
              </a:rPr>
              <a:t>Brindar seguridad pública</a:t>
            </a:r>
            <a:endParaRPr lang="es-MX" dirty="0" smtClean="0"/>
          </a:p>
        </p:txBody>
      </p:sp>
      <p:sp>
        <p:nvSpPr>
          <p:cNvPr id="15" name="4 Subtítulo"/>
          <p:cNvSpPr txBox="1">
            <a:spLocks/>
          </p:cNvSpPr>
          <p:nvPr/>
        </p:nvSpPr>
        <p:spPr bwMode="auto">
          <a:xfrm>
            <a:off x="3959932" y="5385045"/>
            <a:ext cx="2736304"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MX" dirty="0" smtClean="0">
                <a:solidFill>
                  <a:schemeClr val="accent4">
                    <a:lumMod val="75000"/>
                  </a:schemeClr>
                </a:solidFill>
              </a:rPr>
              <a:t>Administración y procuración de justicia</a:t>
            </a:r>
            <a:endParaRPr lang="es-MX" dirty="0" smtClean="0"/>
          </a:p>
        </p:txBody>
      </p:sp>
      <p:cxnSp>
        <p:nvCxnSpPr>
          <p:cNvPr id="17" name="Conector angular 16"/>
          <p:cNvCxnSpPr>
            <a:endCxn id="11" idx="3"/>
          </p:cNvCxnSpPr>
          <p:nvPr/>
        </p:nvCxnSpPr>
        <p:spPr>
          <a:xfrm rot="10800000">
            <a:off x="3053281" y="2390193"/>
            <a:ext cx="3363924" cy="57900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angular 30"/>
          <p:cNvCxnSpPr>
            <a:endCxn id="13" idx="2"/>
          </p:cNvCxnSpPr>
          <p:nvPr/>
        </p:nvCxnSpPr>
        <p:spPr>
          <a:xfrm flipV="1">
            <a:off x="4932295" y="2492896"/>
            <a:ext cx="2843553" cy="12571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ctor angular 39"/>
          <p:cNvCxnSpPr>
            <a:endCxn id="14" idx="0"/>
          </p:cNvCxnSpPr>
          <p:nvPr/>
        </p:nvCxnSpPr>
        <p:spPr>
          <a:xfrm>
            <a:off x="4716016" y="4005064"/>
            <a:ext cx="3402378" cy="61206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angular 41"/>
          <p:cNvCxnSpPr/>
          <p:nvPr/>
        </p:nvCxnSpPr>
        <p:spPr>
          <a:xfrm>
            <a:off x="4572000" y="4311098"/>
            <a:ext cx="2124236" cy="1397983"/>
          </a:xfrm>
          <a:prstGeom prst="bentConnector3">
            <a:avLst>
              <a:gd name="adj1" fmla="val 11076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5" name="Grupo 64"/>
          <p:cNvGrpSpPr/>
          <p:nvPr/>
        </p:nvGrpSpPr>
        <p:grpSpPr>
          <a:xfrm>
            <a:off x="4932295" y="1590101"/>
            <a:ext cx="1745557" cy="1877339"/>
            <a:chOff x="4932295" y="1590101"/>
            <a:chExt cx="1745557" cy="1877339"/>
          </a:xfrm>
        </p:grpSpPr>
        <p:cxnSp>
          <p:nvCxnSpPr>
            <p:cNvPr id="53" name="Conector angular 52"/>
            <p:cNvCxnSpPr/>
            <p:nvPr/>
          </p:nvCxnSpPr>
          <p:spPr>
            <a:xfrm rot="16200000" flipV="1">
              <a:off x="5064300" y="1853888"/>
              <a:ext cx="1877339" cy="134976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flipH="1">
              <a:off x="4932295" y="3467440"/>
              <a:ext cx="1745557"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6488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bwMode="auto">
          <a:xfrm>
            <a:off x="0" y="0"/>
            <a:ext cx="9144000"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s-MX" sz="2800" b="1" dirty="0">
                <a:latin typeface="+mj-lt"/>
              </a:rPr>
              <a:t>Alcances y efectos del gasto </a:t>
            </a:r>
            <a:r>
              <a:rPr lang="es-MX" sz="2800" b="1" dirty="0" smtClean="0">
                <a:latin typeface="+mj-lt"/>
              </a:rPr>
              <a:t>público</a:t>
            </a:r>
            <a:r>
              <a:rPr lang="es-MX" sz="2800" b="1" kern="0" dirty="0">
                <a:latin typeface="+mj-lt"/>
                <a:ea typeface="+mj-ea"/>
                <a:cs typeface="+mj-cs"/>
              </a:rPr>
              <a:t> </a:t>
            </a:r>
            <a:r>
              <a:rPr lang="es-MX" sz="2800" b="1" kern="0" dirty="0" smtClean="0">
                <a:latin typeface="+mj-lt"/>
                <a:ea typeface="+mj-ea"/>
                <a:cs typeface="+mj-cs"/>
              </a:rPr>
              <a:t>estatal y municipal</a:t>
            </a:r>
            <a:endParaRPr lang="es-MX" sz="2800" b="1" dirty="0">
              <a:latin typeface="+mj-lt"/>
            </a:endParaRPr>
          </a:p>
        </p:txBody>
      </p:sp>
      <p:sp>
        <p:nvSpPr>
          <p:cNvPr id="7" name="4 Subtítulo"/>
          <p:cNvSpPr txBox="1">
            <a:spLocks/>
          </p:cNvSpPr>
          <p:nvPr/>
        </p:nvSpPr>
        <p:spPr bwMode="auto">
          <a:xfrm>
            <a:off x="2267744" y="941474"/>
            <a:ext cx="3298403" cy="529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a:buFont typeface="Wingdings" panose="05000000000000000000" pitchFamily="2" charset="2"/>
              <a:buChar char="q"/>
            </a:pPr>
            <a:r>
              <a:rPr lang="es-MX" sz="2400" dirty="0" smtClean="0">
                <a:solidFill>
                  <a:schemeClr val="accent3">
                    <a:lumMod val="50000"/>
                  </a:schemeClr>
                </a:solidFill>
                <a:latin typeface="+mn-lt"/>
              </a:rPr>
              <a:t>Factores que inciden:</a:t>
            </a:r>
            <a:endParaRPr lang="es-MX" sz="2400" dirty="0">
              <a:solidFill>
                <a:schemeClr val="accent3">
                  <a:lumMod val="50000"/>
                </a:schemeClr>
              </a:solidFill>
              <a:latin typeface="+mn-lt"/>
            </a:endParaRPr>
          </a:p>
        </p:txBody>
      </p:sp>
      <p:sp>
        <p:nvSpPr>
          <p:cNvPr id="2" name="CuadroTexto 1"/>
          <p:cNvSpPr txBox="1"/>
          <p:nvPr/>
        </p:nvSpPr>
        <p:spPr>
          <a:xfrm>
            <a:off x="408947" y="1678586"/>
            <a:ext cx="1354741" cy="1015663"/>
          </a:xfrm>
          <a:prstGeom prst="rect">
            <a:avLst/>
          </a:prstGeom>
          <a:noFill/>
          <a:ln>
            <a:solidFill>
              <a:srgbClr val="7030A0"/>
            </a:solidFill>
          </a:ln>
        </p:spPr>
        <p:txBody>
          <a:bodyPr wrap="square" rtlCol="0">
            <a:spAutoFit/>
          </a:bodyPr>
          <a:lstStyle/>
          <a:p>
            <a:pPr algn="ctr"/>
            <a:r>
              <a:rPr lang="es-MX" sz="2000" dirty="0" smtClean="0">
                <a:latin typeface="Aparajita" panose="020B0604020202020204" pitchFamily="34" charset="0"/>
                <a:cs typeface="Aparajita" panose="020B0604020202020204" pitchFamily="34" charset="0"/>
              </a:rPr>
              <a:t>Estimación apropiada del presupuesto</a:t>
            </a:r>
            <a:endParaRPr lang="es-MX" sz="2000" dirty="0">
              <a:latin typeface="Aparajita" panose="020B0604020202020204" pitchFamily="34" charset="0"/>
              <a:cs typeface="Aparajita" panose="020B0604020202020204" pitchFamily="34" charset="0"/>
            </a:endParaRPr>
          </a:p>
        </p:txBody>
      </p:sp>
      <p:sp>
        <p:nvSpPr>
          <p:cNvPr id="6" name="CuadroTexto 5"/>
          <p:cNvSpPr txBox="1"/>
          <p:nvPr/>
        </p:nvSpPr>
        <p:spPr>
          <a:xfrm>
            <a:off x="1763688" y="2636912"/>
            <a:ext cx="1152128" cy="707886"/>
          </a:xfrm>
          <a:prstGeom prst="rect">
            <a:avLst/>
          </a:prstGeom>
          <a:noFill/>
          <a:ln>
            <a:solidFill>
              <a:srgbClr val="7030A0"/>
            </a:solidFill>
          </a:ln>
        </p:spPr>
        <p:txBody>
          <a:bodyPr wrap="square" rtlCol="0">
            <a:spAutoFit/>
          </a:bodyPr>
          <a:lstStyle/>
          <a:p>
            <a:pPr algn="ctr"/>
            <a:r>
              <a:rPr lang="es-MX" sz="2000" dirty="0" smtClean="0">
                <a:latin typeface="Aparajita" panose="020B0604020202020204" pitchFamily="34" charset="0"/>
                <a:cs typeface="Aparajita" panose="020B0604020202020204" pitchFamily="34" charset="0"/>
              </a:rPr>
              <a:t>Magnitud (monto)</a:t>
            </a:r>
            <a:endParaRPr lang="es-MX" sz="2000" dirty="0">
              <a:latin typeface="Aparajita" panose="020B0604020202020204" pitchFamily="34" charset="0"/>
              <a:cs typeface="Aparajita" panose="020B0604020202020204" pitchFamily="34" charset="0"/>
            </a:endParaRPr>
          </a:p>
        </p:txBody>
      </p:sp>
      <p:sp>
        <p:nvSpPr>
          <p:cNvPr id="8" name="CuadroTexto 7"/>
          <p:cNvSpPr txBox="1"/>
          <p:nvPr/>
        </p:nvSpPr>
        <p:spPr>
          <a:xfrm>
            <a:off x="2915816" y="3305500"/>
            <a:ext cx="1800200" cy="707886"/>
          </a:xfrm>
          <a:prstGeom prst="rect">
            <a:avLst/>
          </a:prstGeom>
          <a:noFill/>
          <a:ln>
            <a:solidFill>
              <a:srgbClr val="7030A0"/>
            </a:solidFill>
          </a:ln>
        </p:spPr>
        <p:txBody>
          <a:bodyPr wrap="square" rtlCol="0">
            <a:spAutoFit/>
          </a:bodyPr>
          <a:lstStyle/>
          <a:p>
            <a:pPr algn="ctr"/>
            <a:r>
              <a:rPr lang="es-MX" sz="2000" dirty="0" smtClean="0">
                <a:latin typeface="Aparajita" panose="020B0604020202020204" pitchFamily="34" charset="0"/>
                <a:cs typeface="Aparajita" panose="020B0604020202020204" pitchFamily="34" charset="0"/>
              </a:rPr>
              <a:t>Oportunidad de su ejercicio</a:t>
            </a:r>
            <a:endParaRPr lang="es-MX" sz="2000" dirty="0">
              <a:latin typeface="Aparajita" panose="020B0604020202020204" pitchFamily="34" charset="0"/>
              <a:cs typeface="Aparajita" panose="020B0604020202020204" pitchFamily="34" charset="0"/>
            </a:endParaRPr>
          </a:p>
        </p:txBody>
      </p:sp>
      <p:sp>
        <p:nvSpPr>
          <p:cNvPr id="9" name="CuadroTexto 8"/>
          <p:cNvSpPr txBox="1"/>
          <p:nvPr/>
        </p:nvSpPr>
        <p:spPr>
          <a:xfrm>
            <a:off x="4716016" y="4005064"/>
            <a:ext cx="1152128" cy="400110"/>
          </a:xfrm>
          <a:prstGeom prst="rect">
            <a:avLst/>
          </a:prstGeom>
          <a:noFill/>
          <a:ln>
            <a:solidFill>
              <a:srgbClr val="7030A0"/>
            </a:solidFill>
          </a:ln>
        </p:spPr>
        <p:txBody>
          <a:bodyPr wrap="square" rtlCol="0">
            <a:spAutoFit/>
          </a:bodyPr>
          <a:lstStyle/>
          <a:p>
            <a:pPr algn="ctr"/>
            <a:r>
              <a:rPr lang="es-MX" sz="2000" dirty="0" smtClean="0">
                <a:latin typeface="Aparajita" panose="020B0604020202020204" pitchFamily="34" charset="0"/>
                <a:cs typeface="Aparajita" panose="020B0604020202020204" pitchFamily="34" charset="0"/>
              </a:rPr>
              <a:t>Eficiencia</a:t>
            </a:r>
            <a:endParaRPr lang="es-MX" sz="2000" dirty="0">
              <a:latin typeface="Aparajita" panose="020B0604020202020204" pitchFamily="34" charset="0"/>
              <a:cs typeface="Aparajita" panose="020B0604020202020204" pitchFamily="34" charset="0"/>
            </a:endParaRPr>
          </a:p>
        </p:txBody>
      </p:sp>
      <p:sp>
        <p:nvSpPr>
          <p:cNvPr id="10" name="CuadroTexto 9"/>
          <p:cNvSpPr txBox="1"/>
          <p:nvPr/>
        </p:nvSpPr>
        <p:spPr>
          <a:xfrm>
            <a:off x="5868144" y="4365104"/>
            <a:ext cx="1296144" cy="707886"/>
          </a:xfrm>
          <a:prstGeom prst="rect">
            <a:avLst/>
          </a:prstGeom>
          <a:noFill/>
          <a:ln>
            <a:solidFill>
              <a:srgbClr val="7030A0"/>
            </a:solidFill>
          </a:ln>
        </p:spPr>
        <p:txBody>
          <a:bodyPr wrap="square" rtlCol="0">
            <a:spAutoFit/>
          </a:bodyPr>
          <a:lstStyle/>
          <a:p>
            <a:pPr algn="ctr"/>
            <a:r>
              <a:rPr lang="es-MX" sz="2000" dirty="0" smtClean="0">
                <a:latin typeface="Aparajita" panose="020B0604020202020204" pitchFamily="34" charset="0"/>
                <a:cs typeface="Aparajita" panose="020B0604020202020204" pitchFamily="34" charset="0"/>
              </a:rPr>
              <a:t>Probidad y transparencia</a:t>
            </a:r>
            <a:endParaRPr lang="es-MX" sz="2000" dirty="0">
              <a:latin typeface="Aparajita" panose="020B0604020202020204" pitchFamily="34" charset="0"/>
              <a:cs typeface="Aparajita" panose="020B0604020202020204" pitchFamily="34" charset="0"/>
            </a:endParaRPr>
          </a:p>
        </p:txBody>
      </p:sp>
      <p:sp>
        <p:nvSpPr>
          <p:cNvPr id="11" name="CuadroTexto 10"/>
          <p:cNvSpPr txBox="1"/>
          <p:nvPr/>
        </p:nvSpPr>
        <p:spPr>
          <a:xfrm>
            <a:off x="7164288" y="5085184"/>
            <a:ext cx="1296144" cy="400110"/>
          </a:xfrm>
          <a:prstGeom prst="rect">
            <a:avLst/>
          </a:prstGeom>
          <a:noFill/>
          <a:ln>
            <a:solidFill>
              <a:srgbClr val="7030A0"/>
            </a:solidFill>
          </a:ln>
        </p:spPr>
        <p:txBody>
          <a:bodyPr wrap="square" rtlCol="0">
            <a:spAutoFit/>
          </a:bodyPr>
          <a:lstStyle/>
          <a:p>
            <a:pPr algn="ctr"/>
            <a:r>
              <a:rPr lang="es-MX" sz="2000" dirty="0" smtClean="0">
                <a:latin typeface="Aparajita" panose="020B0604020202020204" pitchFamily="34" charset="0"/>
                <a:cs typeface="Aparajita" panose="020B0604020202020204" pitchFamily="34" charset="0"/>
              </a:rPr>
              <a:t>Resultados</a:t>
            </a:r>
            <a:endParaRPr lang="es-MX" sz="2000" dirty="0">
              <a:latin typeface="Aparajita" panose="020B0604020202020204" pitchFamily="34" charset="0"/>
              <a:cs typeface="Aparajita" panose="020B0604020202020204" pitchFamily="34" charset="0"/>
            </a:endParaRPr>
          </a:p>
        </p:txBody>
      </p:sp>
      <p:grpSp>
        <p:nvGrpSpPr>
          <p:cNvPr id="12" name="Grupo 11"/>
          <p:cNvGrpSpPr/>
          <p:nvPr/>
        </p:nvGrpSpPr>
        <p:grpSpPr>
          <a:xfrm>
            <a:off x="5868144" y="1628800"/>
            <a:ext cx="2232248" cy="1872208"/>
            <a:chOff x="6084168" y="2060848"/>
            <a:chExt cx="2232248" cy="1872208"/>
          </a:xfrm>
          <a:solidFill>
            <a:schemeClr val="accent5">
              <a:lumMod val="50000"/>
            </a:schemeClr>
          </a:solidFill>
        </p:grpSpPr>
        <p:sp>
          <p:nvSpPr>
            <p:cNvPr id="3" name="Elipse 2"/>
            <p:cNvSpPr/>
            <p:nvPr/>
          </p:nvSpPr>
          <p:spPr>
            <a:xfrm>
              <a:off x="6084168" y="2060848"/>
              <a:ext cx="2232248" cy="18722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p:cNvSpPr txBox="1"/>
            <p:nvPr/>
          </p:nvSpPr>
          <p:spPr>
            <a:xfrm>
              <a:off x="6228184" y="2348880"/>
              <a:ext cx="1930251" cy="1323439"/>
            </a:xfrm>
            <a:prstGeom prst="rect">
              <a:avLst/>
            </a:prstGeom>
            <a:grpFill/>
          </p:spPr>
          <p:txBody>
            <a:bodyPr wrap="square" rtlCol="0">
              <a:spAutoFit/>
            </a:bodyPr>
            <a:lstStyle/>
            <a:p>
              <a:pPr algn="ctr"/>
              <a:r>
                <a:rPr lang="es-MX" sz="2000" dirty="0" smtClean="0">
                  <a:solidFill>
                    <a:schemeClr val="bg1"/>
                  </a:solidFill>
                </a:rPr>
                <a:t>Prioridades y necesidades Estatales y Municipales</a:t>
              </a:r>
              <a:endParaRPr lang="es-MX" sz="2000" dirty="0">
                <a:solidFill>
                  <a:schemeClr val="bg1"/>
                </a:solidFill>
              </a:endParaRPr>
            </a:p>
          </p:txBody>
        </p:sp>
      </p:grpSp>
      <p:sp>
        <p:nvSpPr>
          <p:cNvPr id="14" name="Elipse 13"/>
          <p:cNvSpPr/>
          <p:nvPr/>
        </p:nvSpPr>
        <p:spPr>
          <a:xfrm>
            <a:off x="395536" y="4655116"/>
            <a:ext cx="1426749" cy="1370542"/>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CuadroTexto 14"/>
          <p:cNvSpPr txBox="1"/>
          <p:nvPr/>
        </p:nvSpPr>
        <p:spPr>
          <a:xfrm>
            <a:off x="467544" y="4881934"/>
            <a:ext cx="1296144" cy="923330"/>
          </a:xfrm>
          <a:prstGeom prst="rect">
            <a:avLst/>
          </a:prstGeom>
          <a:noFill/>
        </p:spPr>
        <p:txBody>
          <a:bodyPr wrap="square" rtlCol="0">
            <a:spAutoFit/>
          </a:bodyPr>
          <a:lstStyle/>
          <a:p>
            <a:pPr algn="ctr"/>
            <a:r>
              <a:rPr lang="es-MX" dirty="0" smtClean="0">
                <a:solidFill>
                  <a:schemeClr val="bg1"/>
                </a:solidFill>
              </a:rPr>
              <a:t>Logro de Objetivos y Metas</a:t>
            </a:r>
            <a:endParaRPr lang="es-MX" dirty="0">
              <a:solidFill>
                <a:schemeClr val="bg1"/>
              </a:solidFill>
            </a:endParaRPr>
          </a:p>
        </p:txBody>
      </p:sp>
      <p:cxnSp>
        <p:nvCxnSpPr>
          <p:cNvPr id="17" name="Conector recto de flecha 16"/>
          <p:cNvCxnSpPr>
            <a:stCxn id="2" idx="3"/>
            <a:endCxn id="3" idx="1"/>
          </p:cNvCxnSpPr>
          <p:nvPr/>
        </p:nvCxnSpPr>
        <p:spPr>
          <a:xfrm flipV="1">
            <a:off x="1763688" y="1902979"/>
            <a:ext cx="4431361" cy="283439"/>
          </a:xfrm>
          <a:prstGeom prst="straightConnector1">
            <a:avLst/>
          </a:prstGeom>
          <a:ln w="34925">
            <a:solidFill>
              <a:schemeClr val="accent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stCxn id="6" idx="3"/>
            <a:endCxn id="3" idx="2"/>
          </p:cNvCxnSpPr>
          <p:nvPr/>
        </p:nvCxnSpPr>
        <p:spPr>
          <a:xfrm flipV="1">
            <a:off x="2915816" y="2564904"/>
            <a:ext cx="2952328" cy="425951"/>
          </a:xfrm>
          <a:prstGeom prst="straightConnector1">
            <a:avLst/>
          </a:prstGeom>
          <a:ln w="34925">
            <a:solidFill>
              <a:schemeClr val="accent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a:stCxn id="8" idx="3"/>
            <a:endCxn id="3" idx="3"/>
          </p:cNvCxnSpPr>
          <p:nvPr/>
        </p:nvCxnSpPr>
        <p:spPr>
          <a:xfrm flipV="1">
            <a:off x="4716016" y="3226829"/>
            <a:ext cx="1479033" cy="432614"/>
          </a:xfrm>
          <a:prstGeom prst="straightConnector1">
            <a:avLst/>
          </a:prstGeom>
          <a:ln w="34925">
            <a:solidFill>
              <a:schemeClr val="accent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a:stCxn id="9" idx="3"/>
            <a:endCxn id="3" idx="4"/>
          </p:cNvCxnSpPr>
          <p:nvPr/>
        </p:nvCxnSpPr>
        <p:spPr>
          <a:xfrm flipV="1">
            <a:off x="5868144" y="3501008"/>
            <a:ext cx="1116124" cy="704111"/>
          </a:xfrm>
          <a:prstGeom prst="straightConnector1">
            <a:avLst/>
          </a:prstGeom>
          <a:ln w="34925">
            <a:solidFill>
              <a:schemeClr val="accent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a:stCxn id="10" idx="3"/>
            <a:endCxn id="3" idx="5"/>
          </p:cNvCxnSpPr>
          <p:nvPr/>
        </p:nvCxnSpPr>
        <p:spPr>
          <a:xfrm flipV="1">
            <a:off x="7164288" y="3226829"/>
            <a:ext cx="609199" cy="1492218"/>
          </a:xfrm>
          <a:prstGeom prst="straightConnector1">
            <a:avLst/>
          </a:prstGeom>
          <a:ln w="34925">
            <a:solidFill>
              <a:schemeClr val="accent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endCxn id="3" idx="6"/>
          </p:cNvCxnSpPr>
          <p:nvPr/>
        </p:nvCxnSpPr>
        <p:spPr>
          <a:xfrm flipH="1" flipV="1">
            <a:off x="8100392" y="2564904"/>
            <a:ext cx="360040" cy="2552218"/>
          </a:xfrm>
          <a:prstGeom prst="straightConnector1">
            <a:avLst/>
          </a:prstGeom>
          <a:ln w="34925">
            <a:solidFill>
              <a:schemeClr val="accent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2" idx="2"/>
            <a:endCxn id="14" idx="0"/>
          </p:cNvCxnSpPr>
          <p:nvPr/>
        </p:nvCxnSpPr>
        <p:spPr>
          <a:xfrm>
            <a:off x="1086318" y="2694249"/>
            <a:ext cx="22593" cy="1960867"/>
          </a:xfrm>
          <a:prstGeom prst="straightConnector1">
            <a:avLst/>
          </a:prstGeom>
          <a:ln w="34925">
            <a:solidFill>
              <a:schemeClr val="accent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a:stCxn id="11" idx="1"/>
            <a:endCxn id="14" idx="6"/>
          </p:cNvCxnSpPr>
          <p:nvPr/>
        </p:nvCxnSpPr>
        <p:spPr>
          <a:xfrm flipH="1">
            <a:off x="1822285" y="5285239"/>
            <a:ext cx="5342003" cy="55148"/>
          </a:xfrm>
          <a:prstGeom prst="straightConnector1">
            <a:avLst/>
          </a:prstGeom>
          <a:ln w="34925">
            <a:solidFill>
              <a:schemeClr val="accent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771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Subtítulo"/>
          <p:cNvSpPr txBox="1">
            <a:spLocks/>
          </p:cNvSpPr>
          <p:nvPr/>
        </p:nvSpPr>
        <p:spPr bwMode="auto">
          <a:xfrm>
            <a:off x="1187624" y="941474"/>
            <a:ext cx="6768752" cy="529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MX" sz="2400" dirty="0" smtClean="0">
                <a:solidFill>
                  <a:schemeClr val="accent3">
                    <a:lumMod val="50000"/>
                  </a:schemeClr>
                </a:solidFill>
                <a:latin typeface="+mn-lt"/>
              </a:rPr>
              <a:t>Resultados en el logro de objetivos y metas</a:t>
            </a:r>
          </a:p>
          <a:p>
            <a:pPr algn="just"/>
            <a:endParaRPr lang="es-MX" sz="2400" dirty="0" smtClean="0">
              <a:solidFill>
                <a:schemeClr val="accent3">
                  <a:lumMod val="50000"/>
                </a:schemeClr>
              </a:solidFill>
              <a:latin typeface="+mn-lt"/>
            </a:endParaRPr>
          </a:p>
          <a:p>
            <a:pPr marL="342900" indent="-342900" algn="just">
              <a:buFont typeface="Wingdings" panose="05000000000000000000" pitchFamily="2" charset="2"/>
              <a:buChar char="q"/>
            </a:pPr>
            <a:r>
              <a:rPr lang="es-MX" sz="2400" dirty="0" smtClean="0">
                <a:solidFill>
                  <a:schemeClr val="accent3">
                    <a:lumMod val="50000"/>
                  </a:schemeClr>
                </a:solidFill>
                <a:latin typeface="+mn-lt"/>
              </a:rPr>
              <a:t>Niveles de educación y salud</a:t>
            </a:r>
          </a:p>
          <a:p>
            <a:pPr marL="342900" indent="-342900" algn="just">
              <a:buFont typeface="Wingdings" panose="05000000000000000000" pitchFamily="2" charset="2"/>
              <a:buChar char="q"/>
            </a:pPr>
            <a:r>
              <a:rPr lang="es-MX" sz="2400" dirty="0" smtClean="0">
                <a:solidFill>
                  <a:schemeClr val="accent3">
                    <a:lumMod val="50000"/>
                  </a:schemeClr>
                </a:solidFill>
                <a:latin typeface="+mn-lt"/>
              </a:rPr>
              <a:t>Reducción de la pobreza</a:t>
            </a:r>
          </a:p>
          <a:p>
            <a:pPr marL="342900" indent="-342900" algn="just">
              <a:buFont typeface="Wingdings" panose="05000000000000000000" pitchFamily="2" charset="2"/>
              <a:buChar char="q"/>
            </a:pPr>
            <a:r>
              <a:rPr lang="es-MX" sz="2400" dirty="0" smtClean="0">
                <a:solidFill>
                  <a:schemeClr val="accent3">
                    <a:lumMod val="50000"/>
                  </a:schemeClr>
                </a:solidFill>
                <a:latin typeface="+mn-lt"/>
              </a:rPr>
              <a:t>Creación y mantenimiento de infraestructura</a:t>
            </a:r>
          </a:p>
          <a:p>
            <a:pPr marL="342900" indent="-342900" algn="just">
              <a:buFont typeface="Wingdings" panose="05000000000000000000" pitchFamily="2" charset="2"/>
              <a:buChar char="q"/>
            </a:pPr>
            <a:r>
              <a:rPr lang="es-MX" sz="2400" dirty="0" smtClean="0">
                <a:solidFill>
                  <a:schemeClr val="accent3">
                    <a:lumMod val="50000"/>
                  </a:schemeClr>
                </a:solidFill>
                <a:latin typeface="+mn-lt"/>
              </a:rPr>
              <a:t>Comportamiento del empleo</a:t>
            </a:r>
          </a:p>
          <a:p>
            <a:pPr marL="342900" indent="-342900" algn="just">
              <a:buFont typeface="Wingdings" panose="05000000000000000000" pitchFamily="2" charset="2"/>
              <a:buChar char="q"/>
            </a:pPr>
            <a:r>
              <a:rPr lang="es-MX" sz="2400" dirty="0" smtClean="0">
                <a:solidFill>
                  <a:schemeClr val="accent3">
                    <a:lumMod val="50000"/>
                  </a:schemeClr>
                </a:solidFill>
                <a:latin typeface="+mn-lt"/>
              </a:rPr>
              <a:t>Niveles de inversión</a:t>
            </a:r>
          </a:p>
          <a:p>
            <a:pPr marL="342900" indent="-342900" algn="just">
              <a:buFont typeface="Wingdings" panose="05000000000000000000" pitchFamily="2" charset="2"/>
              <a:buChar char="q"/>
            </a:pPr>
            <a:r>
              <a:rPr lang="es-MX" sz="2400" dirty="0" smtClean="0">
                <a:solidFill>
                  <a:schemeClr val="accent3">
                    <a:lumMod val="50000"/>
                  </a:schemeClr>
                </a:solidFill>
                <a:latin typeface="+mn-lt"/>
              </a:rPr>
              <a:t>Ambiente de seguridad pública</a:t>
            </a:r>
          </a:p>
          <a:p>
            <a:pPr marL="342900" indent="-342900" algn="just">
              <a:buFont typeface="Wingdings" panose="05000000000000000000" pitchFamily="2" charset="2"/>
              <a:buChar char="q"/>
            </a:pPr>
            <a:r>
              <a:rPr lang="es-MX" sz="2400" dirty="0" smtClean="0">
                <a:solidFill>
                  <a:schemeClr val="accent3">
                    <a:lumMod val="50000"/>
                  </a:schemeClr>
                </a:solidFill>
                <a:latin typeface="+mn-lt"/>
              </a:rPr>
              <a:t>Administración e impartición de justicia</a:t>
            </a:r>
          </a:p>
          <a:p>
            <a:pPr marL="342900" indent="-342900" algn="just">
              <a:buFont typeface="Wingdings" panose="05000000000000000000" pitchFamily="2" charset="2"/>
              <a:buChar char="q"/>
            </a:pPr>
            <a:r>
              <a:rPr lang="es-MX" sz="2400" dirty="0" smtClean="0">
                <a:solidFill>
                  <a:schemeClr val="accent3">
                    <a:lumMod val="50000"/>
                  </a:schemeClr>
                </a:solidFill>
                <a:latin typeface="+mn-lt"/>
              </a:rPr>
              <a:t>Evolución de la producción sectorial</a:t>
            </a:r>
          </a:p>
          <a:p>
            <a:pPr marL="342900" indent="-342900" algn="just">
              <a:buFont typeface="Wingdings" panose="05000000000000000000" pitchFamily="2" charset="2"/>
              <a:buChar char="q"/>
            </a:pPr>
            <a:r>
              <a:rPr lang="es-MX" sz="2400" dirty="0" smtClean="0">
                <a:solidFill>
                  <a:schemeClr val="accent3">
                    <a:lumMod val="50000"/>
                  </a:schemeClr>
                </a:solidFill>
                <a:latin typeface="+mn-lt"/>
              </a:rPr>
              <a:t>Situación financiera del gobierno</a:t>
            </a:r>
          </a:p>
        </p:txBody>
      </p:sp>
      <p:sp>
        <p:nvSpPr>
          <p:cNvPr id="4" name="3 Título"/>
          <p:cNvSpPr txBox="1">
            <a:spLocks/>
          </p:cNvSpPr>
          <p:nvPr/>
        </p:nvSpPr>
        <p:spPr bwMode="auto">
          <a:xfrm>
            <a:off x="0" y="0"/>
            <a:ext cx="9144000"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s-MX" sz="2800" b="1" dirty="0">
                <a:latin typeface="+mj-lt"/>
              </a:rPr>
              <a:t>Alcances y efectos del gasto </a:t>
            </a:r>
            <a:r>
              <a:rPr lang="es-MX" sz="2800" b="1" dirty="0" smtClean="0">
                <a:latin typeface="+mj-lt"/>
              </a:rPr>
              <a:t>público</a:t>
            </a:r>
            <a:r>
              <a:rPr lang="es-MX" sz="2800" b="1" kern="0" dirty="0">
                <a:latin typeface="+mj-lt"/>
                <a:ea typeface="+mj-ea"/>
                <a:cs typeface="+mj-cs"/>
              </a:rPr>
              <a:t> </a:t>
            </a:r>
            <a:r>
              <a:rPr lang="es-MX" sz="2800" b="1" kern="0" dirty="0" smtClean="0">
                <a:latin typeface="+mj-lt"/>
                <a:ea typeface="+mj-ea"/>
                <a:cs typeface="+mj-cs"/>
              </a:rPr>
              <a:t>estatal y municipal</a:t>
            </a:r>
            <a:endParaRPr lang="es-MX" sz="2800" b="1" dirty="0">
              <a:latin typeface="+mj-lt"/>
            </a:endParaRPr>
          </a:p>
        </p:txBody>
      </p:sp>
    </p:spTree>
    <p:extLst>
      <p:ext uri="{BB962C8B-B14F-4D97-AF65-F5344CB8AC3E}">
        <p14:creationId xmlns:p14="http://schemas.microsoft.com/office/powerpoint/2010/main" val="3809081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23728" y="836712"/>
            <a:ext cx="4968552" cy="4525962"/>
          </a:xfrm>
        </p:spPr>
        <p:txBody>
          <a:bodyPr anchor="ctr"/>
          <a:lstStyle/>
          <a:p>
            <a:pPr marL="0" indent="0" algn="ctr">
              <a:buNone/>
            </a:pPr>
            <a:r>
              <a:rPr lang="es-MX" sz="3600" b="1" dirty="0" smtClean="0"/>
              <a:t>6.2. Federalismo Fiscal</a:t>
            </a:r>
            <a:endParaRPr lang="es-MX" sz="3600" b="1" dirty="0"/>
          </a:p>
        </p:txBody>
      </p:sp>
    </p:spTree>
    <p:extLst>
      <p:ext uri="{BB962C8B-B14F-4D97-AF65-F5344CB8AC3E}">
        <p14:creationId xmlns:p14="http://schemas.microsoft.com/office/powerpoint/2010/main" val="3110311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1691680" y="2852936"/>
            <a:ext cx="6048672" cy="1512168"/>
          </a:xfrm>
          <a:prstGeom prst="rect">
            <a:avLst/>
          </a:prstGeom>
        </p:spPr>
        <p:txBody>
          <a:bodyPr anchor="ctr"/>
          <a:lstStyle/>
          <a:p>
            <a:pPr>
              <a:spcBef>
                <a:spcPct val="20000"/>
              </a:spcBef>
            </a:pPr>
            <a:r>
              <a:rPr lang="es-MX" sz="3600" b="1" dirty="0" smtClean="0">
                <a:latin typeface="+mn-lt"/>
                <a:ea typeface="+mn-ea"/>
                <a:cs typeface="+mn-cs"/>
              </a:rPr>
              <a:t>6.2.1. Elementos básicos del federalismo</a:t>
            </a:r>
            <a:endParaRPr lang="es-ES" sz="3600" b="1" dirty="0">
              <a:latin typeface="+mn-lt"/>
              <a:ea typeface="+mn-ea"/>
              <a:cs typeface="+mn-cs"/>
            </a:endParaRPr>
          </a:p>
        </p:txBody>
      </p:sp>
    </p:spTree>
    <p:extLst>
      <p:ext uri="{BB962C8B-B14F-4D97-AF65-F5344CB8AC3E}">
        <p14:creationId xmlns:p14="http://schemas.microsoft.com/office/powerpoint/2010/main" val="2546633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22708" y="1"/>
            <a:ext cx="8713788"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s-MX" sz="3200" b="1" dirty="0">
                <a:latin typeface="+mn-lt"/>
                <a:ea typeface="+mn-ea"/>
                <a:cs typeface="+mn-cs"/>
              </a:rPr>
              <a:t>Federalismo Fiscal: Conceptos</a:t>
            </a:r>
            <a:endParaRPr lang="es-ES" sz="3200" b="1" dirty="0">
              <a:latin typeface="+mn-lt"/>
              <a:ea typeface="+mn-ea"/>
              <a:cs typeface="+mn-cs"/>
            </a:endParaRPr>
          </a:p>
        </p:txBody>
      </p:sp>
      <p:sp>
        <p:nvSpPr>
          <p:cNvPr id="4" name="3 Elipse"/>
          <p:cNvSpPr/>
          <p:nvPr/>
        </p:nvSpPr>
        <p:spPr>
          <a:xfrm>
            <a:off x="611560" y="836712"/>
            <a:ext cx="7848872" cy="5616624"/>
          </a:xfrm>
          <a:prstGeom prst="ellipse">
            <a:avLst/>
          </a:prstGeom>
          <a:solidFill>
            <a:srgbClr val="9900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00" b="1" dirty="0" smtClean="0">
              <a:solidFill>
                <a:schemeClr val="bg1"/>
              </a:solidFill>
            </a:endParaRPr>
          </a:p>
          <a:p>
            <a:pPr algn="ctr"/>
            <a:r>
              <a:rPr lang="es-MX" sz="3200" b="1" dirty="0" smtClean="0">
                <a:solidFill>
                  <a:schemeClr val="bg1"/>
                </a:solidFill>
              </a:rPr>
              <a:t>Finanzas Públicas</a:t>
            </a:r>
          </a:p>
          <a:p>
            <a:pPr algn="ctr"/>
            <a:endParaRPr lang="es-MX" dirty="0" smtClean="0"/>
          </a:p>
          <a:p>
            <a:pPr algn="ctr"/>
            <a:endParaRPr lang="es-MX" dirty="0" smtClean="0"/>
          </a:p>
          <a:p>
            <a:pPr algn="ctr"/>
            <a:endParaRPr lang="es-MX" dirty="0" smtClean="0"/>
          </a:p>
          <a:p>
            <a:pPr algn="ctr"/>
            <a:endParaRPr lang="es-MX" dirty="0" smtClean="0"/>
          </a:p>
          <a:p>
            <a:pPr algn="ctr"/>
            <a:endParaRPr lang="es-MX" dirty="0" smtClean="0"/>
          </a:p>
          <a:p>
            <a:pPr algn="ctr"/>
            <a:endParaRPr lang="es-MX" dirty="0" smtClean="0"/>
          </a:p>
          <a:p>
            <a:pPr algn="ctr"/>
            <a:endParaRPr lang="es-MX" dirty="0" smtClean="0"/>
          </a:p>
          <a:p>
            <a:pPr algn="ctr"/>
            <a:endParaRPr lang="es-MX" dirty="0" smtClean="0"/>
          </a:p>
          <a:p>
            <a:pPr algn="ctr"/>
            <a:endParaRPr lang="es-MX" dirty="0" smtClean="0"/>
          </a:p>
          <a:p>
            <a:pPr algn="ctr"/>
            <a:endParaRPr lang="es-MX" dirty="0" smtClean="0"/>
          </a:p>
          <a:p>
            <a:pPr algn="ctr"/>
            <a:endParaRPr lang="es-MX" dirty="0" smtClean="0"/>
          </a:p>
          <a:p>
            <a:pPr algn="ctr"/>
            <a:endParaRPr lang="es-MX" dirty="0" smtClean="0"/>
          </a:p>
          <a:p>
            <a:pPr algn="ctr"/>
            <a:endParaRPr lang="es-MX" dirty="0" smtClean="0"/>
          </a:p>
          <a:p>
            <a:pPr algn="ctr"/>
            <a:endParaRPr lang="es-MX" dirty="0" smtClean="0"/>
          </a:p>
          <a:p>
            <a:pPr algn="ctr"/>
            <a:endParaRPr lang="es-MX" dirty="0" smtClean="0"/>
          </a:p>
          <a:p>
            <a:pPr algn="ctr"/>
            <a:endParaRPr lang="es-MX" dirty="0"/>
          </a:p>
        </p:txBody>
      </p:sp>
      <p:sp>
        <p:nvSpPr>
          <p:cNvPr id="5" name="4 Elipse"/>
          <p:cNvSpPr/>
          <p:nvPr/>
        </p:nvSpPr>
        <p:spPr>
          <a:xfrm>
            <a:off x="1316891" y="2420888"/>
            <a:ext cx="6540727" cy="3990760"/>
          </a:xfrm>
          <a:prstGeom prst="ellipse">
            <a:avLst/>
          </a:prstGeom>
          <a:solidFill>
            <a:srgbClr val="8C34D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800" b="1" dirty="0" smtClean="0">
              <a:solidFill>
                <a:schemeClr val="bg1"/>
              </a:solidFill>
            </a:endParaRPr>
          </a:p>
          <a:p>
            <a:pPr algn="ctr"/>
            <a:endParaRPr lang="es-MX" sz="2800" b="1" dirty="0" smtClean="0">
              <a:solidFill>
                <a:schemeClr val="bg1"/>
              </a:solidFill>
            </a:endParaRPr>
          </a:p>
          <a:p>
            <a:pPr algn="ctr"/>
            <a:r>
              <a:rPr lang="es-MX" sz="2800" b="1" dirty="0" smtClean="0">
                <a:solidFill>
                  <a:schemeClr val="bg1"/>
                </a:solidFill>
              </a:rPr>
              <a:t>Federalismo Fiscal</a:t>
            </a:r>
          </a:p>
          <a:p>
            <a:pPr algn="ctr"/>
            <a:endParaRPr lang="es-MX" sz="2400" dirty="0" smtClean="0">
              <a:solidFill>
                <a:schemeClr val="tx1">
                  <a:lumMod val="95000"/>
                  <a:lumOff val="5000"/>
                </a:schemeClr>
              </a:solidFill>
            </a:endParaRPr>
          </a:p>
          <a:p>
            <a:pPr algn="ctr"/>
            <a:endParaRPr lang="es-MX" sz="2400" dirty="0" smtClean="0">
              <a:solidFill>
                <a:schemeClr val="tx1">
                  <a:lumMod val="95000"/>
                  <a:lumOff val="5000"/>
                </a:schemeClr>
              </a:solidFill>
            </a:endParaRPr>
          </a:p>
          <a:p>
            <a:pPr algn="ctr"/>
            <a:endParaRPr lang="es-MX" sz="2400" dirty="0" smtClean="0">
              <a:solidFill>
                <a:schemeClr val="tx1">
                  <a:lumMod val="95000"/>
                  <a:lumOff val="5000"/>
                </a:schemeClr>
              </a:solidFill>
            </a:endParaRPr>
          </a:p>
          <a:p>
            <a:pPr algn="ctr"/>
            <a:endParaRPr lang="es-MX" sz="2400" dirty="0" smtClean="0">
              <a:solidFill>
                <a:schemeClr val="tx1">
                  <a:lumMod val="95000"/>
                  <a:lumOff val="5000"/>
                </a:schemeClr>
              </a:solidFill>
            </a:endParaRPr>
          </a:p>
          <a:p>
            <a:pPr algn="ctr"/>
            <a:endParaRPr lang="es-MX" sz="2400" dirty="0" smtClean="0">
              <a:solidFill>
                <a:schemeClr val="tx1">
                  <a:lumMod val="95000"/>
                  <a:lumOff val="5000"/>
                </a:schemeClr>
              </a:solidFill>
            </a:endParaRPr>
          </a:p>
          <a:p>
            <a:pPr algn="ctr"/>
            <a:endParaRPr lang="es-MX" sz="2400" dirty="0" smtClean="0">
              <a:solidFill>
                <a:schemeClr val="tx1">
                  <a:lumMod val="95000"/>
                  <a:lumOff val="5000"/>
                </a:schemeClr>
              </a:solidFill>
            </a:endParaRPr>
          </a:p>
          <a:p>
            <a:pPr algn="ctr"/>
            <a:endParaRPr lang="es-MX" sz="2400" dirty="0" smtClean="0">
              <a:solidFill>
                <a:schemeClr val="tx1">
                  <a:lumMod val="95000"/>
                  <a:lumOff val="5000"/>
                </a:schemeClr>
              </a:solidFill>
            </a:endParaRPr>
          </a:p>
          <a:p>
            <a:pPr algn="ctr"/>
            <a:endParaRPr lang="es-MX" sz="2400" dirty="0" smtClean="0">
              <a:solidFill>
                <a:schemeClr val="tx1">
                  <a:lumMod val="95000"/>
                  <a:lumOff val="5000"/>
                </a:schemeClr>
              </a:solidFill>
            </a:endParaRPr>
          </a:p>
          <a:p>
            <a:pPr algn="ctr"/>
            <a:endParaRPr lang="es-MX" sz="2400" dirty="0">
              <a:solidFill>
                <a:schemeClr val="tx1">
                  <a:lumMod val="95000"/>
                  <a:lumOff val="5000"/>
                </a:schemeClr>
              </a:solidFill>
            </a:endParaRPr>
          </a:p>
        </p:txBody>
      </p:sp>
      <p:sp>
        <p:nvSpPr>
          <p:cNvPr id="6" name="5 Elipse"/>
          <p:cNvSpPr/>
          <p:nvPr/>
        </p:nvSpPr>
        <p:spPr>
          <a:xfrm>
            <a:off x="2123728" y="3789040"/>
            <a:ext cx="4750634" cy="2586604"/>
          </a:xfrm>
          <a:prstGeom prst="ellipse">
            <a:avLst/>
          </a:prstGeom>
          <a:solidFill>
            <a:srgbClr val="006C3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dirty="0" smtClean="0">
              <a:solidFill>
                <a:schemeClr val="bg1"/>
              </a:solidFill>
            </a:endParaRPr>
          </a:p>
          <a:p>
            <a:pPr algn="ctr"/>
            <a:r>
              <a:rPr lang="es-MX" sz="2000" b="1" dirty="0" smtClean="0">
                <a:solidFill>
                  <a:schemeClr val="bg1"/>
                </a:solidFill>
              </a:rPr>
              <a:t>Sistema de Coordinación Fiscal</a:t>
            </a:r>
          </a:p>
          <a:p>
            <a:pPr algn="ctr"/>
            <a:endParaRPr lang="es-MX" dirty="0" smtClean="0">
              <a:solidFill>
                <a:schemeClr val="tx1">
                  <a:lumMod val="95000"/>
                  <a:lumOff val="5000"/>
                </a:schemeClr>
              </a:solidFill>
            </a:endParaRPr>
          </a:p>
          <a:p>
            <a:pPr algn="ctr"/>
            <a:endParaRPr lang="es-MX" dirty="0" smtClean="0">
              <a:solidFill>
                <a:schemeClr val="tx1">
                  <a:lumMod val="95000"/>
                  <a:lumOff val="5000"/>
                </a:schemeClr>
              </a:solidFill>
            </a:endParaRPr>
          </a:p>
          <a:p>
            <a:pPr algn="ctr"/>
            <a:endParaRPr lang="es-MX" dirty="0" smtClean="0">
              <a:solidFill>
                <a:schemeClr val="tx1">
                  <a:lumMod val="95000"/>
                  <a:lumOff val="5000"/>
                </a:schemeClr>
              </a:solidFill>
            </a:endParaRPr>
          </a:p>
          <a:p>
            <a:pPr algn="ctr"/>
            <a:endParaRPr lang="es-MX" dirty="0" smtClean="0">
              <a:solidFill>
                <a:schemeClr val="tx1">
                  <a:lumMod val="95000"/>
                  <a:lumOff val="5000"/>
                </a:schemeClr>
              </a:solidFill>
            </a:endParaRPr>
          </a:p>
          <a:p>
            <a:pPr algn="ctr"/>
            <a:endParaRPr lang="es-MX" dirty="0" smtClean="0">
              <a:solidFill>
                <a:schemeClr val="tx1">
                  <a:lumMod val="95000"/>
                  <a:lumOff val="5000"/>
                </a:schemeClr>
              </a:solidFill>
            </a:endParaRPr>
          </a:p>
          <a:p>
            <a:pPr algn="ctr"/>
            <a:endParaRPr lang="es-MX" dirty="0">
              <a:solidFill>
                <a:schemeClr val="tx1">
                  <a:lumMod val="95000"/>
                  <a:lumOff val="5000"/>
                </a:schemeClr>
              </a:solidFill>
            </a:endParaRPr>
          </a:p>
        </p:txBody>
      </p:sp>
      <p:sp>
        <p:nvSpPr>
          <p:cNvPr id="7" name="6 Elipse"/>
          <p:cNvSpPr/>
          <p:nvPr/>
        </p:nvSpPr>
        <p:spPr>
          <a:xfrm>
            <a:off x="2771800" y="4941168"/>
            <a:ext cx="3442488" cy="1404156"/>
          </a:xfrm>
          <a:prstGeom prst="ellipse">
            <a:avLst/>
          </a:prstGeom>
          <a:solidFill>
            <a:srgbClr val="007FA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bg1"/>
                </a:solidFill>
              </a:rPr>
              <a:t>Gasto Federalizado</a:t>
            </a:r>
            <a:endParaRPr lang="es-MX" b="1" dirty="0">
              <a:solidFill>
                <a:schemeClr val="bg1"/>
              </a:solidFill>
            </a:endParaRPr>
          </a:p>
        </p:txBody>
      </p:sp>
    </p:spTree>
    <p:extLst>
      <p:ext uri="{BB962C8B-B14F-4D97-AF65-F5344CB8AC3E}">
        <p14:creationId xmlns:p14="http://schemas.microsoft.com/office/powerpoint/2010/main" val="2581471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idx="4294967295"/>
          </p:nvPr>
        </p:nvSpPr>
        <p:spPr>
          <a:xfrm>
            <a:off x="323652" y="0"/>
            <a:ext cx="8661400"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s-MX" sz="3200" b="1" dirty="0">
                <a:latin typeface="+mn-lt"/>
                <a:ea typeface="+mn-ea"/>
                <a:cs typeface="+mn-cs"/>
              </a:rPr>
              <a:t>Federalismo Fiscal: Marco Legal</a:t>
            </a:r>
          </a:p>
        </p:txBody>
      </p:sp>
      <p:sp>
        <p:nvSpPr>
          <p:cNvPr id="36867" name="2 Marcador de contenido"/>
          <p:cNvSpPr>
            <a:spLocks noGrp="1"/>
          </p:cNvSpPr>
          <p:nvPr>
            <p:ph idx="4294967295"/>
          </p:nvPr>
        </p:nvSpPr>
        <p:spPr>
          <a:xfrm>
            <a:off x="539552" y="1196752"/>
            <a:ext cx="8229600" cy="4824412"/>
          </a:xfrm>
          <a:prstGeom prst="rect">
            <a:avLst/>
          </a:prstGeom>
        </p:spPr>
        <p:txBody>
          <a:bodyPr/>
          <a:lstStyle/>
          <a:p>
            <a:pPr marL="0" indent="0">
              <a:lnSpc>
                <a:spcPct val="90000"/>
              </a:lnSpc>
              <a:spcBef>
                <a:spcPts val="1800"/>
              </a:spcBef>
              <a:buNone/>
            </a:pPr>
            <a:r>
              <a:rPr lang="es-MX" sz="2800" b="1" i="1" dirty="0" smtClean="0"/>
              <a:t>Constitución Política de los Estados Unidos Mexicanos</a:t>
            </a:r>
            <a:r>
              <a:rPr lang="es-MX" b="1" dirty="0" smtClean="0"/>
              <a:t>   Artículos 40</a:t>
            </a:r>
            <a:r>
              <a:rPr lang="es-MX" dirty="0" smtClean="0"/>
              <a:t>,</a:t>
            </a:r>
            <a:r>
              <a:rPr lang="es-MX" b="1" dirty="0" smtClean="0"/>
              <a:t> 41, 115 y 73</a:t>
            </a:r>
          </a:p>
          <a:p>
            <a:pPr marL="0" indent="0">
              <a:lnSpc>
                <a:spcPct val="90000"/>
              </a:lnSpc>
              <a:spcBef>
                <a:spcPts val="1800"/>
              </a:spcBef>
              <a:buNone/>
            </a:pPr>
            <a:r>
              <a:rPr lang="es-MX" sz="2800" b="1" i="1" dirty="0" smtClean="0"/>
              <a:t>Ley  de Coordinación Fiscal </a:t>
            </a:r>
            <a:r>
              <a:rPr lang="es-MX" sz="2800" dirty="0" smtClean="0"/>
              <a:t>(LCF)</a:t>
            </a:r>
          </a:p>
          <a:p>
            <a:pPr marL="0" indent="0">
              <a:lnSpc>
                <a:spcPct val="90000"/>
              </a:lnSpc>
              <a:spcBef>
                <a:spcPts val="1800"/>
              </a:spcBef>
              <a:buNone/>
            </a:pPr>
            <a:r>
              <a:rPr lang="es-MX" sz="2800" b="1" dirty="0" smtClean="0"/>
              <a:t>Ley de Ingresos</a:t>
            </a:r>
            <a:r>
              <a:rPr lang="es-MX" sz="2800" dirty="0" smtClean="0"/>
              <a:t> </a:t>
            </a:r>
            <a:r>
              <a:rPr lang="es-MX" sz="2800" b="1" dirty="0" smtClean="0"/>
              <a:t>de la Federación</a:t>
            </a:r>
            <a:r>
              <a:rPr lang="es-MX" sz="2800" dirty="0" smtClean="0"/>
              <a:t> (LIF), </a:t>
            </a:r>
          </a:p>
          <a:p>
            <a:pPr marL="0" indent="0">
              <a:lnSpc>
                <a:spcPct val="90000"/>
              </a:lnSpc>
              <a:spcBef>
                <a:spcPts val="1800"/>
              </a:spcBef>
              <a:buNone/>
            </a:pPr>
            <a:r>
              <a:rPr lang="es-MX" sz="2800" b="1" dirty="0" smtClean="0"/>
              <a:t>Presupuesto de Egresos de la Federación</a:t>
            </a:r>
            <a:r>
              <a:rPr lang="es-MX" sz="2800" dirty="0" smtClean="0"/>
              <a:t> (PEF)</a:t>
            </a:r>
          </a:p>
          <a:p>
            <a:pPr marL="0" indent="0">
              <a:lnSpc>
                <a:spcPct val="90000"/>
              </a:lnSpc>
              <a:spcBef>
                <a:spcPts val="1800"/>
              </a:spcBef>
              <a:buNone/>
            </a:pPr>
            <a:r>
              <a:rPr lang="es-MX" sz="2800" b="1" dirty="0" smtClean="0"/>
              <a:t>Ley Federal de Presupuesto y Responsabilidad Hacendaria</a:t>
            </a:r>
            <a:r>
              <a:rPr lang="es-MX" sz="2800" dirty="0" smtClean="0"/>
              <a:t> (LFPRH)</a:t>
            </a:r>
          </a:p>
          <a:p>
            <a:pPr marL="0" indent="0">
              <a:lnSpc>
                <a:spcPct val="90000"/>
              </a:lnSpc>
              <a:spcBef>
                <a:spcPts val="1800"/>
              </a:spcBef>
              <a:buNone/>
            </a:pPr>
            <a:r>
              <a:rPr lang="es-MX" sz="2800" b="1" dirty="0" smtClean="0"/>
              <a:t>Convenios, Acuerdos, Decretos, Lineamientos y otras normas relacionadas</a:t>
            </a:r>
            <a:r>
              <a:rPr lang="es-MX" sz="2800" dirty="0" smtClean="0"/>
              <a:t>.</a:t>
            </a:r>
            <a:endParaRPr lang="es-MX" sz="2800" b="1" i="1" dirty="0" smtClean="0"/>
          </a:p>
        </p:txBody>
      </p:sp>
    </p:spTree>
    <p:extLst>
      <p:ext uri="{BB962C8B-B14F-4D97-AF65-F5344CB8AC3E}">
        <p14:creationId xmlns:p14="http://schemas.microsoft.com/office/powerpoint/2010/main" val="424383206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0" y="0"/>
            <a:ext cx="9144000"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s-MX" sz="3200" b="1" dirty="0">
                <a:latin typeface="+mn-lt"/>
                <a:ea typeface="+mn-ea"/>
                <a:cs typeface="+mn-cs"/>
              </a:rPr>
              <a:t>Evolución de Gasto </a:t>
            </a:r>
            <a:r>
              <a:rPr lang="es-MX" sz="3200" b="1" dirty="0" smtClean="0">
                <a:latin typeface="+mn-lt"/>
                <a:ea typeface="+mn-ea"/>
                <a:cs typeface="+mn-cs"/>
              </a:rPr>
              <a:t>Federalizado, 2000-2015</a:t>
            </a:r>
            <a:endParaRPr lang="es-ES" sz="3200" b="1" dirty="0">
              <a:latin typeface="+mn-lt"/>
              <a:ea typeface="+mn-ea"/>
              <a:cs typeface="+mn-cs"/>
            </a:endParaRPr>
          </a:p>
        </p:txBody>
      </p:sp>
      <p:pic>
        <p:nvPicPr>
          <p:cNvPr id="5" name="Imagen 4"/>
          <p:cNvPicPr>
            <a:picLocks noChangeAspect="1"/>
          </p:cNvPicPr>
          <p:nvPr/>
        </p:nvPicPr>
        <p:blipFill>
          <a:blip r:embed="rId3"/>
          <a:stretch>
            <a:fillRect/>
          </a:stretch>
        </p:blipFill>
        <p:spPr>
          <a:xfrm>
            <a:off x="174632" y="980728"/>
            <a:ext cx="8794735" cy="5253114"/>
          </a:xfrm>
          <a:prstGeom prst="rect">
            <a:avLst/>
          </a:prstGeom>
        </p:spPr>
      </p:pic>
    </p:spTree>
    <p:extLst>
      <p:ext uri="{BB962C8B-B14F-4D97-AF65-F5344CB8AC3E}">
        <p14:creationId xmlns:p14="http://schemas.microsoft.com/office/powerpoint/2010/main" val="127634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bwMode="auto">
          <a:xfrm>
            <a:off x="0" y="0"/>
            <a:ext cx="9144000"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s-MX"/>
            </a:defPPr>
            <a:lvl1pPr algn="ctr">
              <a:spcBef>
                <a:spcPct val="0"/>
              </a:spcBef>
              <a:buNone/>
              <a:defRPr sz="3200" b="1"/>
            </a:lvl1pPr>
          </a:lstStyle>
          <a:p>
            <a:r>
              <a:rPr lang="es-MX" dirty="0"/>
              <a:t>Contenido</a:t>
            </a:r>
          </a:p>
        </p:txBody>
      </p:sp>
      <p:sp>
        <p:nvSpPr>
          <p:cNvPr id="7" name="4 Subtítulo"/>
          <p:cNvSpPr txBox="1">
            <a:spLocks/>
          </p:cNvSpPr>
          <p:nvPr/>
        </p:nvSpPr>
        <p:spPr bwMode="auto">
          <a:xfrm>
            <a:off x="251520" y="908720"/>
            <a:ext cx="8640959"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31825" indent="-631825"/>
            <a:r>
              <a:rPr lang="es-MX" sz="2000" dirty="0"/>
              <a:t>6.1. Marco Teórico de las Finanzas Públicas Estatales y Municipales</a:t>
            </a:r>
          </a:p>
          <a:p>
            <a:pPr marL="1438275" indent="-725488"/>
            <a:endParaRPr lang="es-MX" sz="2000" dirty="0"/>
          </a:p>
          <a:p>
            <a:pPr marL="631825" indent="-631825"/>
            <a:r>
              <a:rPr lang="es-MX" sz="2000" dirty="0"/>
              <a:t>6.2. Federalismo Fiscal</a:t>
            </a:r>
          </a:p>
          <a:p>
            <a:pPr marL="1438275" indent="-725488"/>
            <a:r>
              <a:rPr lang="es-MX" sz="2000" dirty="0"/>
              <a:t>6.2.1. Elementos básicos del federalismo</a:t>
            </a:r>
          </a:p>
          <a:p>
            <a:pPr marL="1438275" indent="-725488"/>
            <a:r>
              <a:rPr lang="es-MX" sz="2000" dirty="0"/>
              <a:t>6.2.2. Principios de asignación de recursos federalizados</a:t>
            </a:r>
          </a:p>
          <a:p>
            <a:pPr marL="1438275" indent="-725488"/>
            <a:r>
              <a:rPr lang="es-MX" sz="2000" dirty="0"/>
              <a:t>6.2.3. Mecanismos e instrumentos de transferencia: participaciones, aportaciones, convenios y fondos para proyectos de inversión</a:t>
            </a:r>
          </a:p>
          <a:p>
            <a:pPr marL="631825" indent="-631825"/>
            <a:endParaRPr lang="es-MX" sz="2000" dirty="0"/>
          </a:p>
          <a:p>
            <a:pPr marL="631825" indent="-631825"/>
            <a:r>
              <a:rPr lang="es-MX" sz="2000" dirty="0"/>
              <a:t>6.3. El proceso de integración presupuestal y su marco </a:t>
            </a:r>
            <a:r>
              <a:rPr lang="es-MX" sz="2000" dirty="0" smtClean="0"/>
              <a:t>jurídico-normativo</a:t>
            </a:r>
          </a:p>
          <a:p>
            <a:pPr marL="631825" indent="-631825"/>
            <a:endParaRPr lang="es-MX" sz="2000" dirty="0"/>
          </a:p>
          <a:p>
            <a:pPr marL="631825" indent="-631825"/>
            <a:r>
              <a:rPr lang="es-MX" sz="2000" dirty="0"/>
              <a:t>6.4. Esbozo de Técnicas para la Formulación del Presupuesto </a:t>
            </a:r>
            <a:r>
              <a:rPr lang="es-MX" sz="2000" dirty="0" smtClean="0"/>
              <a:t>Público</a:t>
            </a:r>
          </a:p>
          <a:p>
            <a:pPr marL="631825" indent="-631825"/>
            <a:endParaRPr lang="es-MX" sz="2000" dirty="0"/>
          </a:p>
          <a:p>
            <a:pPr marL="631825" indent="-631825"/>
            <a:r>
              <a:rPr lang="es-MX" sz="2000" dirty="0"/>
              <a:t>6.5. Formas de Presentación del Presupuesto Público</a:t>
            </a:r>
          </a:p>
          <a:p>
            <a:pPr marL="631825" indent="-631825"/>
            <a:endParaRPr lang="es-MX" sz="2000" dirty="0" smtClean="0"/>
          </a:p>
          <a:p>
            <a:pPr marL="631825" indent="-631825"/>
            <a:r>
              <a:rPr lang="es-MX" sz="2000" dirty="0"/>
              <a:t>6.6. Similitud entre las estructuras presupuestarias local y federal: Ley de Contabilidad </a:t>
            </a:r>
            <a:r>
              <a:rPr lang="es-MX" sz="2000" dirty="0" smtClean="0"/>
              <a:t>Gubernamental</a:t>
            </a:r>
            <a:endParaRPr kumimoji="0" lang="es-MX" sz="2000" b="0" i="0" u="none" strike="noStrike" kern="0" cap="none" spc="0" normalizeH="0" baseline="0" noProof="0" dirty="0">
              <a:ln>
                <a:noFill/>
              </a:ln>
              <a:solidFill>
                <a:srgbClr val="000000"/>
              </a:solidFill>
              <a:effectLst/>
              <a:uLnTx/>
              <a:uFillTx/>
              <a:latin typeface="Calibri"/>
              <a:cs typeface="Arial"/>
            </a:endParaRPr>
          </a:p>
        </p:txBody>
      </p:sp>
    </p:spTree>
    <p:extLst>
      <p:ext uri="{BB962C8B-B14F-4D97-AF65-F5344CB8AC3E}">
        <p14:creationId xmlns:p14="http://schemas.microsoft.com/office/powerpoint/2010/main" val="1306142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bwMode="auto">
          <a:xfrm>
            <a:off x="0" y="44624"/>
            <a:ext cx="9144000" cy="576064"/>
          </a:xfrm>
          <a:prstGeom prst="rect">
            <a:avLst/>
          </a:prstGeom>
        </p:spPr>
        <p:txBody>
          <a:bodyPr/>
          <a:lstStyle>
            <a:lvl1pPr algn="ctr" eaLnBrk="0" hangingPunct="0">
              <a:defRPr sz="2800" b="1">
                <a:latin typeface="+mj-lt"/>
                <a:ea typeface="+mj-ea"/>
                <a:cs typeface="+mj-cs"/>
              </a:defRPr>
            </a:lvl1pPr>
            <a:lvl2pPr eaLnBrk="0" hangingPunct="0">
              <a:defRPr sz="3200">
                <a:solidFill>
                  <a:schemeClr val="tx2"/>
                </a:solidFill>
                <a:latin typeface="Calibri" pitchFamily="34" charset="0"/>
              </a:defRPr>
            </a:lvl2pPr>
            <a:lvl3pPr eaLnBrk="0" hangingPunct="0">
              <a:defRPr sz="3200">
                <a:solidFill>
                  <a:schemeClr val="tx2"/>
                </a:solidFill>
                <a:latin typeface="Calibri" pitchFamily="34" charset="0"/>
              </a:defRPr>
            </a:lvl3pPr>
            <a:lvl4pPr eaLnBrk="0" hangingPunct="0">
              <a:defRPr sz="3200">
                <a:solidFill>
                  <a:schemeClr val="tx2"/>
                </a:solidFill>
                <a:latin typeface="Calibri" pitchFamily="34" charset="0"/>
              </a:defRPr>
            </a:lvl4pPr>
            <a:lvl5pPr eaLnBrk="0" hangingPunct="0">
              <a:defRPr sz="3200">
                <a:solidFill>
                  <a:schemeClr val="tx2"/>
                </a:solidFill>
                <a:latin typeface="Calibri" pitchFamily="34" charset="0"/>
              </a:defRPr>
            </a:lvl5pPr>
            <a:lvl6pPr marL="457200" fontAlgn="base">
              <a:spcBef>
                <a:spcPct val="0"/>
              </a:spcBef>
              <a:spcAft>
                <a:spcPct val="0"/>
              </a:spcAft>
              <a:defRPr sz="3200">
                <a:solidFill>
                  <a:schemeClr val="tx2"/>
                </a:solidFill>
                <a:latin typeface="Calibri" pitchFamily="34" charset="0"/>
              </a:defRPr>
            </a:lvl6pPr>
            <a:lvl7pPr marL="914400" fontAlgn="base">
              <a:spcBef>
                <a:spcPct val="0"/>
              </a:spcBef>
              <a:spcAft>
                <a:spcPct val="0"/>
              </a:spcAft>
              <a:defRPr sz="3200">
                <a:solidFill>
                  <a:schemeClr val="tx2"/>
                </a:solidFill>
                <a:latin typeface="Calibri" pitchFamily="34" charset="0"/>
              </a:defRPr>
            </a:lvl7pPr>
            <a:lvl8pPr marL="1371600" fontAlgn="base">
              <a:spcBef>
                <a:spcPct val="0"/>
              </a:spcBef>
              <a:spcAft>
                <a:spcPct val="0"/>
              </a:spcAft>
              <a:defRPr sz="3200">
                <a:solidFill>
                  <a:schemeClr val="tx2"/>
                </a:solidFill>
                <a:latin typeface="Calibri" pitchFamily="34" charset="0"/>
              </a:defRPr>
            </a:lvl8pPr>
            <a:lvl9pPr marL="1828800" fontAlgn="base">
              <a:spcBef>
                <a:spcPct val="0"/>
              </a:spcBef>
              <a:spcAft>
                <a:spcPct val="0"/>
              </a:spcAft>
              <a:defRPr sz="3200">
                <a:solidFill>
                  <a:schemeClr val="tx2"/>
                </a:solidFill>
                <a:latin typeface="Calibri" pitchFamily="34" charset="0"/>
              </a:defRPr>
            </a:lvl9pPr>
          </a:lstStyle>
          <a:p>
            <a:r>
              <a:rPr lang="es-MX" dirty="0"/>
              <a:t>Gasto Federalizado Total, PEF </a:t>
            </a:r>
            <a:r>
              <a:rPr lang="es-MX" dirty="0" smtClean="0"/>
              <a:t>2016 </a:t>
            </a:r>
            <a:r>
              <a:rPr lang="es-MX" sz="2400" b="0" dirty="0" smtClean="0"/>
              <a:t>(miles de millones de pesos)</a:t>
            </a:r>
            <a:endParaRPr lang="es-MX" sz="2400" b="0" dirty="0"/>
          </a:p>
        </p:txBody>
      </p:sp>
      <p:sp>
        <p:nvSpPr>
          <p:cNvPr id="1030" name="Text Box 6"/>
          <p:cNvSpPr txBox="1">
            <a:spLocks noChangeArrowheads="1"/>
          </p:cNvSpPr>
          <p:nvPr/>
        </p:nvSpPr>
        <p:spPr bwMode="auto">
          <a:xfrm>
            <a:off x="179513" y="620688"/>
            <a:ext cx="8712968" cy="1224136"/>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algn="just"/>
            <a:r>
              <a:rPr lang="es-MX" sz="2000" dirty="0" smtClean="0">
                <a:solidFill>
                  <a:srgbClr val="000000"/>
                </a:solidFill>
                <a:latin typeface="+mn-lt"/>
                <a:cs typeface="Arial" pitchFamily="34" charset="0"/>
              </a:rPr>
              <a:t>En el PEF 2016 se aprobaron transferencias de recursos a las entidades federativas y municipios vía Gasto Federalizado por un monto total de 1 billón 632 mil 875.3 </a:t>
            </a:r>
            <a:r>
              <a:rPr lang="es-MX" sz="2000" dirty="0" err="1" smtClean="0">
                <a:solidFill>
                  <a:srgbClr val="000000"/>
                </a:solidFill>
                <a:latin typeface="+mn-lt"/>
                <a:cs typeface="Arial" pitchFamily="34" charset="0"/>
              </a:rPr>
              <a:t>mdp</a:t>
            </a:r>
            <a:r>
              <a:rPr lang="es-MX" sz="2000" dirty="0" smtClean="0">
                <a:solidFill>
                  <a:srgbClr val="000000"/>
                </a:solidFill>
                <a:latin typeface="+mn-lt"/>
                <a:cs typeface="Arial" pitchFamily="34" charset="0"/>
              </a:rPr>
              <a:t>, lo que representa 34.3 por ciento de Gasto Neto Total aprobado para el presente ejercicio fiscal.</a:t>
            </a:r>
            <a:endParaRPr kumimoji="0" lang="es-MX" sz="2000" i="0" u="none" strike="noStrike" cap="none" normalizeH="0" baseline="0" dirty="0" smtClean="0">
              <a:ln>
                <a:noFill/>
              </a:ln>
              <a:solidFill>
                <a:schemeClr val="tx1"/>
              </a:solidFill>
              <a:effectLst/>
              <a:latin typeface="+mn-lt"/>
              <a:cs typeface="Arial" pitchFamily="34" charset="0"/>
            </a:endParaRPr>
          </a:p>
        </p:txBody>
      </p:sp>
      <p:sp>
        <p:nvSpPr>
          <p:cNvPr id="20" name="19 CuadroTexto"/>
          <p:cNvSpPr txBox="1"/>
          <p:nvPr/>
        </p:nvSpPr>
        <p:spPr>
          <a:xfrm>
            <a:off x="6048672" y="4306356"/>
            <a:ext cx="1224136" cy="553998"/>
          </a:xfrm>
          <a:prstGeom prst="rect">
            <a:avLst/>
          </a:prstGeom>
          <a:noFill/>
        </p:spPr>
        <p:txBody>
          <a:bodyPr wrap="square" rtlCol="0">
            <a:spAutoFit/>
          </a:bodyPr>
          <a:lstStyle/>
          <a:p>
            <a:pPr algn="ctr"/>
            <a:r>
              <a:rPr lang="es-MX" sz="1000" dirty="0" smtClean="0">
                <a:solidFill>
                  <a:schemeClr val="bg1"/>
                </a:solidFill>
                <a:latin typeface="+mn-lt"/>
              </a:rPr>
              <a:t>Aportaciones Federales  </a:t>
            </a:r>
          </a:p>
          <a:p>
            <a:pPr algn="ctr"/>
            <a:r>
              <a:rPr lang="es-MX" sz="1000" dirty="0" smtClean="0">
                <a:solidFill>
                  <a:schemeClr val="bg1"/>
                </a:solidFill>
                <a:latin typeface="+mn-lt"/>
              </a:rPr>
              <a:t>25,770mdp</a:t>
            </a:r>
            <a:endParaRPr lang="es-MX" sz="1000" dirty="0">
              <a:solidFill>
                <a:schemeClr val="bg1"/>
              </a:solidFill>
              <a:latin typeface="+mn-lt"/>
            </a:endParaRPr>
          </a:p>
        </p:txBody>
      </p:sp>
      <p:pic>
        <p:nvPicPr>
          <p:cNvPr id="3" name="Imagen 2"/>
          <p:cNvPicPr>
            <a:picLocks noChangeAspect="1"/>
          </p:cNvPicPr>
          <p:nvPr/>
        </p:nvPicPr>
        <p:blipFill>
          <a:blip r:embed="rId3"/>
          <a:stretch>
            <a:fillRect/>
          </a:stretch>
        </p:blipFill>
        <p:spPr>
          <a:xfrm>
            <a:off x="154033" y="1844824"/>
            <a:ext cx="8835934" cy="4669570"/>
          </a:xfrm>
          <a:prstGeom prst="rect">
            <a:avLst/>
          </a:prstGeom>
        </p:spPr>
      </p:pic>
    </p:spTree>
    <p:extLst>
      <p:ext uri="{BB962C8B-B14F-4D97-AF65-F5344CB8AC3E}">
        <p14:creationId xmlns:p14="http://schemas.microsoft.com/office/powerpoint/2010/main" val="1904069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bwMode="auto">
          <a:xfrm>
            <a:off x="323528" y="53916"/>
            <a:ext cx="8496944"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s-MX" sz="2800" b="1" kern="0" dirty="0" smtClean="0">
                <a:latin typeface="+mn-lt"/>
              </a:rPr>
              <a:t>Incremento del Gasto Federalizado, PEF 2016</a:t>
            </a:r>
          </a:p>
        </p:txBody>
      </p:sp>
      <p:sp>
        <p:nvSpPr>
          <p:cNvPr id="13" name="12 CuadroTexto"/>
          <p:cNvSpPr txBox="1"/>
          <p:nvPr/>
        </p:nvSpPr>
        <p:spPr>
          <a:xfrm>
            <a:off x="179512" y="764704"/>
            <a:ext cx="8784976" cy="1323439"/>
          </a:xfrm>
          <a:prstGeom prst="rect">
            <a:avLst/>
          </a:prstGeom>
          <a:noFill/>
        </p:spPr>
        <p:txBody>
          <a:bodyPr wrap="square" rtlCol="0">
            <a:spAutoFit/>
          </a:bodyPr>
          <a:lstStyle/>
          <a:p>
            <a:pPr algn="just"/>
            <a:r>
              <a:rPr lang="es-MX" sz="2000" dirty="0" smtClean="0">
                <a:latin typeface="+mn-lt"/>
              </a:rPr>
              <a:t>El Gasto Federalizado en el PEF 2016 es superior al aprobado en el PEF 2015 en 71.1 </a:t>
            </a:r>
            <a:r>
              <a:rPr lang="es-MX" sz="2000" dirty="0" err="1" smtClean="0">
                <a:latin typeface="+mn-lt"/>
              </a:rPr>
              <a:t>mmp</a:t>
            </a:r>
            <a:r>
              <a:rPr lang="es-MX" sz="2000" dirty="0" smtClean="0">
                <a:latin typeface="+mn-lt"/>
              </a:rPr>
              <a:t>, lo que representa un crecimiento en términos reales de 1.4%. El incremento de esos recursos adicionales se explica por Participaciones y Aportaciones  que aumentaron en 71.6 </a:t>
            </a:r>
            <a:r>
              <a:rPr lang="es-MX" sz="2000" dirty="0" err="1" smtClean="0">
                <a:latin typeface="+mn-lt"/>
              </a:rPr>
              <a:t>mmp</a:t>
            </a:r>
            <a:r>
              <a:rPr lang="es-MX" sz="2000" dirty="0" smtClean="0">
                <a:latin typeface="+mn-lt"/>
              </a:rPr>
              <a:t> y 28.2 </a:t>
            </a:r>
            <a:r>
              <a:rPr lang="es-MX" sz="2000" dirty="0" err="1" smtClean="0">
                <a:latin typeface="+mn-lt"/>
              </a:rPr>
              <a:t>mmp</a:t>
            </a:r>
            <a:r>
              <a:rPr lang="es-MX" sz="2000" dirty="0" smtClean="0">
                <a:latin typeface="+mn-lt"/>
              </a:rPr>
              <a:t>, respectivamente.</a:t>
            </a:r>
          </a:p>
        </p:txBody>
      </p:sp>
      <p:pic>
        <p:nvPicPr>
          <p:cNvPr id="8" name="Imagen 7"/>
          <p:cNvPicPr>
            <a:picLocks noChangeAspect="1"/>
          </p:cNvPicPr>
          <p:nvPr/>
        </p:nvPicPr>
        <p:blipFill>
          <a:blip r:embed="rId3"/>
          <a:stretch>
            <a:fillRect/>
          </a:stretch>
        </p:blipFill>
        <p:spPr>
          <a:xfrm>
            <a:off x="4024372" y="2552866"/>
            <a:ext cx="4796100" cy="3223694"/>
          </a:xfrm>
          <a:prstGeom prst="rect">
            <a:avLst/>
          </a:prstGeom>
        </p:spPr>
      </p:pic>
      <p:pic>
        <p:nvPicPr>
          <p:cNvPr id="9" name="Imagen 8"/>
          <p:cNvPicPr>
            <a:picLocks noChangeAspect="1"/>
          </p:cNvPicPr>
          <p:nvPr/>
        </p:nvPicPr>
        <p:blipFill>
          <a:blip r:embed="rId4"/>
          <a:stretch>
            <a:fillRect/>
          </a:stretch>
        </p:blipFill>
        <p:spPr>
          <a:xfrm>
            <a:off x="-108520" y="2276872"/>
            <a:ext cx="4564657" cy="3906224"/>
          </a:xfrm>
          <a:prstGeom prst="rect">
            <a:avLst/>
          </a:prstGeom>
        </p:spPr>
      </p:pic>
    </p:spTree>
    <p:extLst>
      <p:ext uri="{BB962C8B-B14F-4D97-AF65-F5344CB8AC3E}">
        <p14:creationId xmlns:p14="http://schemas.microsoft.com/office/powerpoint/2010/main" val="2906494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29562"/>
            <a:ext cx="9144000" cy="461665"/>
          </a:xfrm>
          <a:prstGeom prst="rect">
            <a:avLst/>
          </a:prstGeom>
          <a:noFill/>
          <a:ln w="9525">
            <a:noFill/>
            <a:miter lim="800000"/>
            <a:headEnd/>
            <a:tailEnd/>
          </a:ln>
        </p:spPr>
        <p:txBody>
          <a:bodyPr wrap="square">
            <a:spAutoFit/>
          </a:bodyPr>
          <a:lstStyle/>
          <a:p>
            <a:pPr algn="ctr">
              <a:spcBef>
                <a:spcPts val="0"/>
              </a:spcBef>
            </a:pPr>
            <a:r>
              <a:rPr lang="es-MX" sz="2400" b="1" dirty="0">
                <a:latin typeface="+mn-lt"/>
              </a:rPr>
              <a:t>C</a:t>
            </a:r>
            <a:r>
              <a:rPr lang="es-MX" sz="2400" b="1" dirty="0" smtClean="0">
                <a:latin typeface="+mn-lt"/>
              </a:rPr>
              <a:t>omposición </a:t>
            </a:r>
            <a:r>
              <a:rPr lang="es-MX" sz="2400" b="1" dirty="0">
                <a:latin typeface="+mn-lt"/>
              </a:rPr>
              <a:t>de los </a:t>
            </a:r>
            <a:r>
              <a:rPr lang="es-MX" sz="2400" b="1" dirty="0" smtClean="0">
                <a:latin typeface="+mn-lt"/>
              </a:rPr>
              <a:t>Ingresos de las Entidades Federativas</a:t>
            </a:r>
            <a:endParaRPr lang="es-ES" sz="2400" dirty="0">
              <a:latin typeface="+mn-lt"/>
            </a:endParaRPr>
          </a:p>
        </p:txBody>
      </p:sp>
      <p:pic>
        <p:nvPicPr>
          <p:cNvPr id="7" name="Imagen 6"/>
          <p:cNvPicPr>
            <a:picLocks noChangeAspect="1"/>
          </p:cNvPicPr>
          <p:nvPr/>
        </p:nvPicPr>
        <p:blipFill>
          <a:blip r:embed="rId3"/>
          <a:stretch>
            <a:fillRect/>
          </a:stretch>
        </p:blipFill>
        <p:spPr>
          <a:xfrm>
            <a:off x="65344" y="908720"/>
            <a:ext cx="9013312" cy="5040560"/>
          </a:xfrm>
          <a:prstGeom prst="rect">
            <a:avLst/>
          </a:prstGeom>
        </p:spPr>
      </p:pic>
    </p:spTree>
    <p:extLst>
      <p:ext uri="{BB962C8B-B14F-4D97-AF65-F5344CB8AC3E}">
        <p14:creationId xmlns:p14="http://schemas.microsoft.com/office/powerpoint/2010/main" val="3672436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Cubo"/>
          <p:cNvSpPr/>
          <p:nvPr/>
        </p:nvSpPr>
        <p:spPr>
          <a:xfrm>
            <a:off x="2119363" y="3717032"/>
            <a:ext cx="3600400" cy="1944216"/>
          </a:xfrm>
          <a:prstGeom prst="cube">
            <a:avLst>
              <a:gd name="adj" fmla="val 37919"/>
            </a:avLst>
          </a:prstGeom>
          <a:solidFill>
            <a:schemeClr val="tx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s-MX" sz="2800" b="1" dirty="0" smtClean="0">
                <a:solidFill>
                  <a:schemeClr val="bg1"/>
                </a:solidFill>
              </a:rPr>
              <a:t>31.7%</a:t>
            </a:r>
            <a:endParaRPr lang="es-MX" sz="2800" b="1" dirty="0">
              <a:solidFill>
                <a:schemeClr val="bg1"/>
              </a:solidFill>
            </a:endParaRPr>
          </a:p>
        </p:txBody>
      </p:sp>
      <p:sp>
        <p:nvSpPr>
          <p:cNvPr id="28" name="27 Cubo"/>
          <p:cNvSpPr>
            <a:spLocks noChangeAspect="1"/>
          </p:cNvSpPr>
          <p:nvPr/>
        </p:nvSpPr>
        <p:spPr>
          <a:xfrm>
            <a:off x="2165970" y="2564904"/>
            <a:ext cx="3528393" cy="1872208"/>
          </a:xfrm>
          <a:prstGeom prst="cube">
            <a:avLst>
              <a:gd name="adj" fmla="val 37919"/>
            </a:avLst>
          </a:prstGeom>
          <a:solidFill>
            <a:schemeClr val="accent1"/>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s-MX" sz="2800" b="1" dirty="0" smtClean="0">
                <a:solidFill>
                  <a:schemeClr val="tx1"/>
                </a:solidFill>
              </a:rPr>
              <a:t>30.4%</a:t>
            </a:r>
            <a:endParaRPr lang="es-MX" sz="2800" b="1" dirty="0">
              <a:solidFill>
                <a:schemeClr val="tx1"/>
              </a:solidFill>
            </a:endParaRPr>
          </a:p>
        </p:txBody>
      </p:sp>
      <p:sp>
        <p:nvSpPr>
          <p:cNvPr id="29" name="28 Cubo"/>
          <p:cNvSpPr>
            <a:spLocks noChangeAspect="1"/>
          </p:cNvSpPr>
          <p:nvPr/>
        </p:nvSpPr>
        <p:spPr>
          <a:xfrm>
            <a:off x="2767435" y="1844824"/>
            <a:ext cx="2592288" cy="1256864"/>
          </a:xfrm>
          <a:prstGeom prst="cube">
            <a:avLst>
              <a:gd name="adj" fmla="val 37919"/>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chemeClr val="tx1"/>
                </a:solidFill>
              </a:rPr>
              <a:t>18.4%</a:t>
            </a:r>
            <a:endParaRPr lang="es-MX" sz="2000" b="1" dirty="0">
              <a:solidFill>
                <a:schemeClr val="tx1"/>
              </a:solidFill>
            </a:endParaRPr>
          </a:p>
        </p:txBody>
      </p:sp>
      <p:sp>
        <p:nvSpPr>
          <p:cNvPr id="30" name="29 Cubo"/>
          <p:cNvSpPr>
            <a:spLocks noChangeAspect="1"/>
          </p:cNvSpPr>
          <p:nvPr/>
        </p:nvSpPr>
        <p:spPr>
          <a:xfrm>
            <a:off x="3127475" y="1343972"/>
            <a:ext cx="1872208" cy="894466"/>
          </a:xfrm>
          <a:prstGeom prst="cube">
            <a:avLst>
              <a:gd name="adj" fmla="val 37919"/>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tx1"/>
                </a:solidFill>
              </a:rPr>
              <a:t>15.3%</a:t>
            </a:r>
            <a:endParaRPr lang="es-MX" sz="1400" b="1" dirty="0">
              <a:solidFill>
                <a:schemeClr val="tx1"/>
              </a:solidFill>
            </a:endParaRPr>
          </a:p>
        </p:txBody>
      </p:sp>
      <p:sp>
        <p:nvSpPr>
          <p:cNvPr id="31" name="30 Cubo"/>
          <p:cNvSpPr>
            <a:spLocks noChangeAspect="1"/>
          </p:cNvSpPr>
          <p:nvPr/>
        </p:nvSpPr>
        <p:spPr>
          <a:xfrm>
            <a:off x="3491880" y="980728"/>
            <a:ext cx="1220195" cy="608306"/>
          </a:xfrm>
          <a:prstGeom prst="cube">
            <a:avLst>
              <a:gd name="adj" fmla="val 37919"/>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solidFill>
                  <a:schemeClr val="tx1"/>
                </a:solidFill>
              </a:rPr>
              <a:t>4.2%</a:t>
            </a:r>
            <a:endParaRPr lang="es-MX" sz="1200" b="1" dirty="0">
              <a:solidFill>
                <a:schemeClr val="tx1"/>
              </a:solidFill>
            </a:endParaRPr>
          </a:p>
        </p:txBody>
      </p:sp>
      <p:sp>
        <p:nvSpPr>
          <p:cNvPr id="39" name="38 CuadroTexto"/>
          <p:cNvSpPr txBox="1"/>
          <p:nvPr/>
        </p:nvSpPr>
        <p:spPr>
          <a:xfrm>
            <a:off x="6046993" y="2728671"/>
            <a:ext cx="2160240" cy="830997"/>
          </a:xfrm>
          <a:prstGeom prst="rect">
            <a:avLst/>
          </a:prstGeom>
          <a:noFill/>
        </p:spPr>
        <p:txBody>
          <a:bodyPr wrap="square" rtlCol="0">
            <a:spAutoFit/>
          </a:bodyPr>
          <a:lstStyle/>
          <a:p>
            <a:r>
              <a:rPr lang="es-MX" sz="2400" b="1" dirty="0" smtClean="0"/>
              <a:t>Aportaciones Federales</a:t>
            </a:r>
            <a:endParaRPr lang="es-MX" sz="2400" b="1" dirty="0"/>
          </a:p>
        </p:txBody>
      </p:sp>
      <p:sp>
        <p:nvSpPr>
          <p:cNvPr id="40" name="39 CuadroTexto"/>
          <p:cNvSpPr txBox="1"/>
          <p:nvPr/>
        </p:nvSpPr>
        <p:spPr>
          <a:xfrm>
            <a:off x="6046993" y="4056173"/>
            <a:ext cx="2520280" cy="830997"/>
          </a:xfrm>
          <a:prstGeom prst="rect">
            <a:avLst/>
          </a:prstGeom>
          <a:noFill/>
        </p:spPr>
        <p:txBody>
          <a:bodyPr wrap="square" rtlCol="0">
            <a:spAutoFit/>
          </a:bodyPr>
          <a:lstStyle/>
          <a:p>
            <a:r>
              <a:rPr lang="es-MX" sz="2400" b="1" dirty="0" smtClean="0"/>
              <a:t>Participaciones Federales</a:t>
            </a:r>
          </a:p>
        </p:txBody>
      </p:sp>
      <p:sp>
        <p:nvSpPr>
          <p:cNvPr id="51" name="50 CuadroTexto"/>
          <p:cNvSpPr txBox="1"/>
          <p:nvPr/>
        </p:nvSpPr>
        <p:spPr>
          <a:xfrm>
            <a:off x="6007795" y="1844824"/>
            <a:ext cx="2664296" cy="646331"/>
          </a:xfrm>
          <a:prstGeom prst="rect">
            <a:avLst/>
          </a:prstGeom>
          <a:noFill/>
        </p:spPr>
        <p:txBody>
          <a:bodyPr wrap="square" rtlCol="0">
            <a:spAutoFit/>
          </a:bodyPr>
          <a:lstStyle/>
          <a:p>
            <a:r>
              <a:rPr lang="es-MX" b="1" dirty="0" smtClean="0"/>
              <a:t>Convenios y Recursos Federales Diversos</a:t>
            </a:r>
            <a:endParaRPr lang="es-MX" b="1" dirty="0"/>
          </a:p>
        </p:txBody>
      </p:sp>
      <p:sp>
        <p:nvSpPr>
          <p:cNvPr id="52" name="51 CuadroTexto"/>
          <p:cNvSpPr txBox="1"/>
          <p:nvPr/>
        </p:nvSpPr>
        <p:spPr>
          <a:xfrm>
            <a:off x="5643182" y="1321313"/>
            <a:ext cx="2880320" cy="338554"/>
          </a:xfrm>
          <a:prstGeom prst="rect">
            <a:avLst/>
          </a:prstGeom>
          <a:noFill/>
        </p:spPr>
        <p:txBody>
          <a:bodyPr wrap="square" rtlCol="0">
            <a:spAutoFit/>
          </a:bodyPr>
          <a:lstStyle/>
          <a:p>
            <a:pPr algn="ctr"/>
            <a:r>
              <a:rPr lang="es-MX" sz="1600" b="1" dirty="0" smtClean="0"/>
              <a:t>Recaudación Propia</a:t>
            </a:r>
            <a:endParaRPr lang="es-MX" sz="1600" b="1" dirty="0"/>
          </a:p>
        </p:txBody>
      </p:sp>
      <p:sp>
        <p:nvSpPr>
          <p:cNvPr id="54" name="53 CuadroTexto"/>
          <p:cNvSpPr txBox="1"/>
          <p:nvPr/>
        </p:nvSpPr>
        <p:spPr>
          <a:xfrm>
            <a:off x="5935787" y="980728"/>
            <a:ext cx="1944216" cy="338554"/>
          </a:xfrm>
          <a:prstGeom prst="rect">
            <a:avLst/>
          </a:prstGeom>
          <a:noFill/>
        </p:spPr>
        <p:txBody>
          <a:bodyPr wrap="square" rtlCol="0">
            <a:spAutoFit/>
          </a:bodyPr>
          <a:lstStyle/>
          <a:p>
            <a:pPr algn="ctr"/>
            <a:r>
              <a:rPr lang="es-MX" sz="1600" b="1" dirty="0" smtClean="0"/>
              <a:t>Financiamientos</a:t>
            </a:r>
            <a:endParaRPr lang="es-MX" sz="1600" b="1" dirty="0"/>
          </a:p>
        </p:txBody>
      </p:sp>
      <p:sp>
        <p:nvSpPr>
          <p:cNvPr id="15" name="14 CuadroTexto"/>
          <p:cNvSpPr txBox="1"/>
          <p:nvPr/>
        </p:nvSpPr>
        <p:spPr>
          <a:xfrm>
            <a:off x="463179" y="5661248"/>
            <a:ext cx="8208912" cy="646331"/>
          </a:xfrm>
          <a:prstGeom prst="rect">
            <a:avLst/>
          </a:prstGeom>
          <a:noFill/>
        </p:spPr>
        <p:txBody>
          <a:bodyPr wrap="square" rtlCol="0">
            <a:spAutoFit/>
          </a:bodyPr>
          <a:lstStyle/>
          <a:p>
            <a:pPr algn="ctr"/>
            <a:r>
              <a:rPr lang="es-MX" b="1" dirty="0" smtClean="0"/>
              <a:t>El Gasto Federalizado en 2014 constituyó en promedio el 80.5% de los ingresos de las entidades federativas.</a:t>
            </a:r>
            <a:endParaRPr lang="es-MX" b="1" dirty="0"/>
          </a:p>
        </p:txBody>
      </p:sp>
      <p:sp>
        <p:nvSpPr>
          <p:cNvPr id="16" name="Rectangle 2"/>
          <p:cNvSpPr txBox="1">
            <a:spLocks noChangeArrowheads="1"/>
          </p:cNvSpPr>
          <p:nvPr/>
        </p:nvSpPr>
        <p:spPr bwMode="auto">
          <a:xfrm>
            <a:off x="313184" y="78311"/>
            <a:ext cx="8229600" cy="48837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lgn="ctr" eaLnBrk="0" hangingPunct="0">
              <a:defRPr/>
            </a:pPr>
            <a:r>
              <a:rPr lang="es-MX" sz="2400" b="1" dirty="0" smtClean="0">
                <a:latin typeface="+mn-lt"/>
              </a:rPr>
              <a:t>Estructura de los Ingresos de las Entidades Federativas</a:t>
            </a:r>
            <a:endParaRPr kumimoji="0" lang="es-ES" sz="2400" b="1" i="0" u="none" strike="noStrike" kern="0" cap="none" spc="0" normalizeH="0" baseline="0" noProof="0" dirty="0" smtClean="0">
              <a:ln>
                <a:noFill/>
              </a:ln>
              <a:solidFill>
                <a:schemeClr val="tx1"/>
              </a:solidFill>
              <a:effectLst/>
              <a:uLnTx/>
              <a:uFillTx/>
              <a:latin typeface="+mn-lt"/>
              <a:ea typeface="+mj-ea"/>
              <a:cs typeface="+mj-cs"/>
            </a:endParaRPr>
          </a:p>
        </p:txBody>
      </p:sp>
      <p:sp>
        <p:nvSpPr>
          <p:cNvPr id="17" name="16 Abrir llave"/>
          <p:cNvSpPr/>
          <p:nvPr/>
        </p:nvSpPr>
        <p:spPr>
          <a:xfrm>
            <a:off x="1111251" y="2132856"/>
            <a:ext cx="288032" cy="3528392"/>
          </a:xfrm>
          <a:prstGeom prst="lef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8" name="17 CuadroTexto"/>
          <p:cNvSpPr txBox="1"/>
          <p:nvPr/>
        </p:nvSpPr>
        <p:spPr>
          <a:xfrm>
            <a:off x="463179" y="2924944"/>
            <a:ext cx="738664" cy="1944216"/>
          </a:xfrm>
          <a:prstGeom prst="rect">
            <a:avLst/>
          </a:prstGeom>
          <a:noFill/>
        </p:spPr>
        <p:txBody>
          <a:bodyPr vert="vert270" wrap="square" rtlCol="0">
            <a:spAutoFit/>
          </a:bodyPr>
          <a:lstStyle/>
          <a:p>
            <a:pPr algn="ctr"/>
            <a:r>
              <a:rPr lang="es-MX" b="1" dirty="0" smtClean="0"/>
              <a:t>Gasto Federalizado</a:t>
            </a:r>
            <a:endParaRPr lang="es-MX" b="1" dirty="0"/>
          </a:p>
        </p:txBody>
      </p:sp>
    </p:spTree>
    <p:extLst>
      <p:ext uri="{BB962C8B-B14F-4D97-AF65-F5344CB8AC3E}">
        <p14:creationId xmlns:p14="http://schemas.microsoft.com/office/powerpoint/2010/main" val="3440290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36004" y="31195"/>
            <a:ext cx="9144000" cy="48837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lgn="ctr" eaLnBrk="0" hangingPunct="0">
              <a:defRPr/>
            </a:pPr>
            <a:r>
              <a:rPr lang="es-MX" sz="2400" b="1" dirty="0" smtClean="0">
                <a:latin typeface="+mn-lt"/>
              </a:rPr>
              <a:t>Composición de los Ingresos brutos por Entidad Federativa</a:t>
            </a:r>
            <a:endParaRPr kumimoji="0" lang="es-ES" sz="2400" b="1" i="0" u="none" strike="noStrike" kern="0" cap="none" spc="0" normalizeH="0" baseline="0" noProof="0" dirty="0" smtClean="0">
              <a:ln>
                <a:noFill/>
              </a:ln>
              <a:solidFill>
                <a:schemeClr val="tx1"/>
              </a:solidFill>
              <a:effectLst/>
              <a:uLnTx/>
              <a:uFillTx/>
              <a:latin typeface="+mj-lt"/>
              <a:ea typeface="+mj-ea"/>
              <a:cs typeface="+mj-cs"/>
            </a:endParaRPr>
          </a:p>
        </p:txBody>
      </p:sp>
      <p:pic>
        <p:nvPicPr>
          <p:cNvPr id="4" name="Imagen 3"/>
          <p:cNvPicPr>
            <a:picLocks noChangeAspect="1"/>
          </p:cNvPicPr>
          <p:nvPr/>
        </p:nvPicPr>
        <p:blipFill>
          <a:blip r:embed="rId3"/>
          <a:stretch>
            <a:fillRect/>
          </a:stretch>
        </p:blipFill>
        <p:spPr>
          <a:xfrm>
            <a:off x="295327" y="692696"/>
            <a:ext cx="8625354" cy="5773822"/>
          </a:xfrm>
          <a:prstGeom prst="rect">
            <a:avLst/>
          </a:prstGeom>
        </p:spPr>
      </p:pic>
    </p:spTree>
    <p:extLst>
      <p:ext uri="{BB962C8B-B14F-4D97-AF65-F5344CB8AC3E}">
        <p14:creationId xmlns:p14="http://schemas.microsoft.com/office/powerpoint/2010/main" val="3829217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1691680" y="2852936"/>
            <a:ext cx="6048672" cy="1512168"/>
          </a:xfrm>
          <a:prstGeom prst="rect">
            <a:avLst/>
          </a:prstGeom>
        </p:spPr>
        <p:txBody>
          <a:bodyPr anchor="ctr"/>
          <a:lstStyle/>
          <a:p>
            <a:pPr>
              <a:spcBef>
                <a:spcPct val="20000"/>
              </a:spcBef>
            </a:pPr>
            <a:r>
              <a:rPr lang="es-MX" sz="3600" b="1" dirty="0" smtClean="0">
                <a:latin typeface="+mn-lt"/>
                <a:ea typeface="+mn-ea"/>
                <a:cs typeface="+mn-cs"/>
              </a:rPr>
              <a:t>6.2.2. Principios </a:t>
            </a:r>
            <a:r>
              <a:rPr lang="es-MX" sz="3600" b="1" dirty="0">
                <a:latin typeface="+mn-lt"/>
                <a:ea typeface="+mn-ea"/>
                <a:cs typeface="+mn-cs"/>
              </a:rPr>
              <a:t>de asignación de recursos federalizados</a:t>
            </a:r>
            <a:endParaRPr lang="es-ES" sz="3600" b="1" dirty="0">
              <a:latin typeface="+mn-lt"/>
              <a:ea typeface="+mn-ea"/>
              <a:cs typeface="+mn-cs"/>
            </a:endParaRPr>
          </a:p>
        </p:txBody>
      </p:sp>
    </p:spTree>
    <p:extLst>
      <p:ext uri="{BB962C8B-B14F-4D97-AF65-F5344CB8AC3E}">
        <p14:creationId xmlns:p14="http://schemas.microsoft.com/office/powerpoint/2010/main" val="3307039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4016" y="0"/>
            <a:ext cx="8892480"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spcBef>
                <a:spcPct val="0"/>
              </a:spcBef>
              <a:buNone/>
              <a:defRPr sz="3200" b="1"/>
            </a:lvl1pPr>
          </a:lstStyle>
          <a:p>
            <a:r>
              <a:rPr lang="es-MX" dirty="0"/>
              <a:t>Principios de asignación de recursos federalizados</a:t>
            </a:r>
          </a:p>
        </p:txBody>
      </p:sp>
      <p:graphicFrame>
        <p:nvGraphicFramePr>
          <p:cNvPr id="10" name="9 Diagrama"/>
          <p:cNvGraphicFramePr/>
          <p:nvPr/>
        </p:nvGraphicFramePr>
        <p:xfrm>
          <a:off x="683568" y="908720"/>
          <a:ext cx="763284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191038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43855" y="0"/>
            <a:ext cx="8785100"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s-MX" sz="3200" b="1" dirty="0">
                <a:latin typeface="+mn-lt"/>
                <a:ea typeface="+mn-ea"/>
                <a:cs typeface="+mn-cs"/>
              </a:rPr>
              <a:t>Ramo 28 Participaciones en Ingresos Federales</a:t>
            </a:r>
            <a:endParaRPr lang="es-ES" sz="3200" b="1" dirty="0">
              <a:latin typeface="+mn-lt"/>
              <a:ea typeface="+mn-ea"/>
              <a:cs typeface="+mn-cs"/>
            </a:endParaRPr>
          </a:p>
        </p:txBody>
      </p:sp>
      <p:graphicFrame>
        <p:nvGraphicFramePr>
          <p:cNvPr id="8" name="7 Diagrama"/>
          <p:cNvGraphicFramePr/>
          <p:nvPr/>
        </p:nvGraphicFramePr>
        <p:xfrm>
          <a:off x="899592" y="764704"/>
          <a:ext cx="7200800"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auto">
          <a:xfrm>
            <a:off x="179512" y="692696"/>
            <a:ext cx="8713787" cy="431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s-MX" sz="2000" b="1" i="0" u="none" strike="noStrike" kern="0" cap="none" spc="0" normalizeH="0" baseline="0" noProof="0" dirty="0" smtClean="0">
                <a:ln>
                  <a:noFill/>
                </a:ln>
                <a:solidFill>
                  <a:schemeClr val="tx1"/>
                </a:solidFill>
                <a:effectLst/>
                <a:uLnTx/>
                <a:uFillTx/>
                <a:latin typeface="+mj-lt"/>
                <a:ea typeface="+mj-ea"/>
                <a:cs typeface="+mj-cs"/>
              </a:rPr>
              <a:t>Características</a:t>
            </a:r>
            <a:endParaRPr kumimoji="0" lang="es-ES" sz="2000" b="1"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900770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79388" y="0"/>
            <a:ext cx="8425060" cy="6925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s-MX" sz="3200" b="1" dirty="0">
                <a:latin typeface="+mn-lt"/>
                <a:ea typeface="+mn-ea"/>
                <a:cs typeface="+mn-cs"/>
              </a:rPr>
              <a:t>Ramo 33 Aportaciones Federales</a:t>
            </a:r>
            <a:endParaRPr lang="es-ES" sz="3200" b="1" dirty="0">
              <a:latin typeface="+mn-lt"/>
              <a:ea typeface="+mn-ea"/>
              <a:cs typeface="+mn-cs"/>
            </a:endParaRPr>
          </a:p>
        </p:txBody>
      </p:sp>
      <p:graphicFrame>
        <p:nvGraphicFramePr>
          <p:cNvPr id="8" name="7 Diagrama"/>
          <p:cNvGraphicFramePr/>
          <p:nvPr>
            <p:extLst/>
          </p:nvPr>
        </p:nvGraphicFramePr>
        <p:xfrm>
          <a:off x="971600" y="836712"/>
          <a:ext cx="7128792"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auto">
          <a:xfrm>
            <a:off x="179512" y="836712"/>
            <a:ext cx="8713787" cy="431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s-MX" sz="2000" b="1" i="0" u="none" strike="noStrike" kern="0" cap="none" spc="0" normalizeH="0" baseline="0" noProof="0" dirty="0" smtClean="0">
                <a:ln>
                  <a:noFill/>
                </a:ln>
                <a:solidFill>
                  <a:schemeClr val="tx1"/>
                </a:solidFill>
                <a:effectLst/>
                <a:uLnTx/>
                <a:uFillTx/>
                <a:latin typeface="+mj-lt"/>
                <a:ea typeface="+mj-ea"/>
                <a:cs typeface="+mj-cs"/>
              </a:rPr>
              <a:t>Características</a:t>
            </a:r>
            <a:endParaRPr kumimoji="0" lang="es-ES" sz="2000" b="1"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156095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179388" y="0"/>
            <a:ext cx="8425060"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s-MX" sz="3200" b="1" dirty="0">
                <a:latin typeface="+mn-lt"/>
                <a:ea typeface="+mn-ea"/>
                <a:cs typeface="+mn-cs"/>
              </a:rPr>
              <a:t>Ramo 25 Previsiones y Aportaciones</a:t>
            </a:r>
            <a:endParaRPr lang="es-ES" sz="3200" b="1" dirty="0">
              <a:latin typeface="+mn-lt"/>
              <a:ea typeface="+mn-ea"/>
              <a:cs typeface="+mn-cs"/>
            </a:endParaRPr>
          </a:p>
        </p:txBody>
      </p:sp>
      <p:graphicFrame>
        <p:nvGraphicFramePr>
          <p:cNvPr id="8" name="7 Diagrama"/>
          <p:cNvGraphicFramePr/>
          <p:nvPr>
            <p:extLst>
              <p:ext uri="{D42A27DB-BD31-4B8C-83A1-F6EECF244321}">
                <p14:modId xmlns:p14="http://schemas.microsoft.com/office/powerpoint/2010/main" val="1556929347"/>
              </p:ext>
            </p:extLst>
          </p:nvPr>
        </p:nvGraphicFramePr>
        <p:xfrm>
          <a:off x="899592" y="836712"/>
          <a:ext cx="7272808"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auto">
          <a:xfrm>
            <a:off x="179512" y="692696"/>
            <a:ext cx="8713787" cy="431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s-MX" sz="2000" b="1" i="0" u="none" strike="noStrike" kern="0" cap="none" spc="0" normalizeH="0" baseline="0" noProof="0" dirty="0" smtClean="0">
                <a:ln>
                  <a:noFill/>
                </a:ln>
                <a:solidFill>
                  <a:schemeClr val="tx1"/>
                </a:solidFill>
                <a:effectLst/>
                <a:uLnTx/>
                <a:uFillTx/>
                <a:latin typeface="+mj-lt"/>
                <a:ea typeface="+mj-ea"/>
                <a:cs typeface="+mj-cs"/>
              </a:rPr>
              <a:t>Características</a:t>
            </a:r>
            <a:endParaRPr kumimoji="0" lang="es-ES" sz="2000" b="1"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280535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23728" y="836712"/>
            <a:ext cx="4968552" cy="4525962"/>
          </a:xfrm>
        </p:spPr>
        <p:txBody>
          <a:bodyPr anchor="ctr"/>
          <a:lstStyle/>
          <a:p>
            <a:pPr marL="0" indent="0" algn="ctr">
              <a:buNone/>
            </a:pPr>
            <a:r>
              <a:rPr lang="es-MX" sz="3600" b="1" dirty="0" smtClean="0"/>
              <a:t>6.1. Marco Teórico de las Finanzas Públicas Estatales y Municipales</a:t>
            </a:r>
            <a:endParaRPr lang="es-MX" sz="3600" b="1" dirty="0"/>
          </a:p>
        </p:txBody>
      </p:sp>
    </p:spTree>
    <p:extLst>
      <p:ext uri="{BB962C8B-B14F-4D97-AF65-F5344CB8AC3E}">
        <p14:creationId xmlns:p14="http://schemas.microsoft.com/office/powerpoint/2010/main" val="184732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79388" y="0"/>
            <a:ext cx="8425060" cy="6925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s-MX" sz="3200" b="1" dirty="0">
                <a:latin typeface="+mn-lt"/>
                <a:ea typeface="+mn-ea"/>
                <a:cs typeface="+mn-cs"/>
              </a:rPr>
              <a:t>Gasto Federalizado en el Ramo 23</a:t>
            </a:r>
            <a:endParaRPr lang="es-ES" sz="3200" b="1" dirty="0">
              <a:latin typeface="+mn-lt"/>
              <a:ea typeface="+mn-ea"/>
              <a:cs typeface="+mn-cs"/>
            </a:endParaRPr>
          </a:p>
        </p:txBody>
      </p:sp>
      <p:graphicFrame>
        <p:nvGraphicFramePr>
          <p:cNvPr id="8" name="7 Diagrama"/>
          <p:cNvGraphicFramePr/>
          <p:nvPr>
            <p:extLst>
              <p:ext uri="{D42A27DB-BD31-4B8C-83A1-F6EECF244321}">
                <p14:modId xmlns:p14="http://schemas.microsoft.com/office/powerpoint/2010/main" val="1830966133"/>
              </p:ext>
            </p:extLst>
          </p:nvPr>
        </p:nvGraphicFramePr>
        <p:xfrm>
          <a:off x="827584" y="764704"/>
          <a:ext cx="7272808"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auto">
          <a:xfrm>
            <a:off x="179512" y="836712"/>
            <a:ext cx="8713787" cy="431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s-MX" sz="2000" b="1" i="0" u="none" strike="noStrike" kern="0" cap="none" spc="0" normalizeH="0" baseline="0" noProof="0" dirty="0" smtClean="0">
                <a:ln>
                  <a:noFill/>
                </a:ln>
                <a:solidFill>
                  <a:schemeClr val="tx1"/>
                </a:solidFill>
                <a:effectLst/>
                <a:uLnTx/>
                <a:uFillTx/>
                <a:latin typeface="+mj-lt"/>
                <a:ea typeface="+mj-ea"/>
                <a:cs typeface="+mj-cs"/>
              </a:rPr>
              <a:t>Características</a:t>
            </a:r>
            <a:endParaRPr kumimoji="0" lang="es-ES" sz="2000" b="1"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806678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915863278"/>
              </p:ext>
            </p:extLst>
          </p:nvPr>
        </p:nvGraphicFramePr>
        <p:xfrm>
          <a:off x="1043608" y="836712"/>
          <a:ext cx="734481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auto">
          <a:xfrm>
            <a:off x="179512" y="836712"/>
            <a:ext cx="8713787" cy="431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s-MX" sz="2000" b="1" i="0" u="none" strike="noStrike" kern="0" cap="none" spc="0" normalizeH="0" baseline="0" noProof="0" dirty="0" smtClean="0">
                <a:ln>
                  <a:noFill/>
                </a:ln>
                <a:solidFill>
                  <a:schemeClr val="tx1"/>
                </a:solidFill>
                <a:effectLst/>
                <a:uLnTx/>
                <a:uFillTx/>
                <a:latin typeface="+mj-lt"/>
                <a:ea typeface="+mj-ea"/>
                <a:cs typeface="+mj-cs"/>
              </a:rPr>
              <a:t>Características</a:t>
            </a:r>
            <a:endParaRPr kumimoji="0" lang="es-ES" sz="20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5" name="Rectangle 2"/>
          <p:cNvSpPr txBox="1">
            <a:spLocks noChangeArrowheads="1"/>
          </p:cNvSpPr>
          <p:nvPr/>
        </p:nvSpPr>
        <p:spPr bwMode="auto">
          <a:xfrm>
            <a:off x="0" y="1"/>
            <a:ext cx="9144000"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spcBef>
                <a:spcPct val="0"/>
              </a:spcBef>
              <a:buNone/>
              <a:defRPr sz="3200" b="1"/>
            </a:lvl1pPr>
          </a:lstStyle>
          <a:p>
            <a:r>
              <a:rPr lang="es-MX" dirty="0"/>
              <a:t>Convenios de Descentralización y Reasignación</a:t>
            </a:r>
            <a:endParaRPr lang="es-ES" dirty="0"/>
          </a:p>
        </p:txBody>
      </p:sp>
    </p:spTree>
    <p:extLst>
      <p:ext uri="{BB962C8B-B14F-4D97-AF65-F5344CB8AC3E}">
        <p14:creationId xmlns:p14="http://schemas.microsoft.com/office/powerpoint/2010/main" val="565849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1691680" y="1484784"/>
            <a:ext cx="6048672" cy="3240360"/>
          </a:xfrm>
          <a:prstGeom prst="rect">
            <a:avLst/>
          </a:prstGeom>
        </p:spPr>
        <p:txBody>
          <a:bodyPr anchor="ctr"/>
          <a:lstStyle/>
          <a:p>
            <a:pPr>
              <a:spcBef>
                <a:spcPct val="20000"/>
              </a:spcBef>
            </a:pPr>
            <a:r>
              <a:rPr lang="es-MX" sz="3600" b="1" dirty="0">
                <a:latin typeface="+mn-lt"/>
                <a:ea typeface="+mn-ea"/>
                <a:cs typeface="+mn-cs"/>
              </a:rPr>
              <a:t>6.2.3. Mecanismos e instrumentos de transferencia: participaciones, aportaciones, convenios y fondos para proyectos de inversión</a:t>
            </a:r>
            <a:endParaRPr lang="es-ES" sz="3600" b="1" dirty="0">
              <a:latin typeface="+mn-lt"/>
              <a:ea typeface="+mn-ea"/>
              <a:cs typeface="+mn-cs"/>
            </a:endParaRPr>
          </a:p>
        </p:txBody>
      </p:sp>
    </p:spTree>
    <p:extLst>
      <p:ext uri="{BB962C8B-B14F-4D97-AF65-F5344CB8AC3E}">
        <p14:creationId xmlns:p14="http://schemas.microsoft.com/office/powerpoint/2010/main" val="4204819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764704"/>
            <a:ext cx="9144000" cy="431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s-MX" sz="2400" b="1" i="0" u="none" strike="noStrike" kern="0" cap="none" spc="0" normalizeH="0" baseline="0" noProof="0" dirty="0" smtClean="0">
                <a:ln>
                  <a:noFill/>
                </a:ln>
                <a:solidFill>
                  <a:schemeClr val="tx1"/>
                </a:solidFill>
                <a:effectLst/>
                <a:uLnTx/>
                <a:uFillTx/>
                <a:latin typeface="+mj-lt"/>
                <a:ea typeface="+mj-ea"/>
                <a:cs typeface="+mj-cs"/>
              </a:rPr>
              <a:t>Fondos</a:t>
            </a:r>
            <a:endParaRPr kumimoji="0" lang="es-ES" sz="24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2" name="CuadroTexto 1"/>
          <p:cNvSpPr txBox="1"/>
          <p:nvPr/>
        </p:nvSpPr>
        <p:spPr>
          <a:xfrm>
            <a:off x="107442" y="1196504"/>
            <a:ext cx="8568952" cy="4401205"/>
          </a:xfrm>
          <a:prstGeom prst="rect">
            <a:avLst/>
          </a:prstGeom>
          <a:noFill/>
        </p:spPr>
        <p:txBody>
          <a:bodyPr wrap="square" rtlCol="0">
            <a:spAutoFit/>
          </a:bodyPr>
          <a:lstStyle/>
          <a:p>
            <a:pPr marL="93663" indent="-93663">
              <a:buFont typeface="Arial" panose="020B0604020202020204" pitchFamily="34" charset="0"/>
              <a:buChar char="•"/>
            </a:pPr>
            <a:r>
              <a:rPr lang="es-MX" sz="2000" dirty="0">
                <a:latin typeface="+mn-lt"/>
              </a:rPr>
              <a:t>Fondo General de </a:t>
            </a:r>
            <a:r>
              <a:rPr lang="es-MX" sz="2000" dirty="0" smtClean="0">
                <a:latin typeface="+mn-lt"/>
              </a:rPr>
              <a:t>Participaciones (FGP)</a:t>
            </a:r>
            <a:endParaRPr lang="es-MX" sz="2000" dirty="0">
              <a:latin typeface="+mn-lt"/>
            </a:endParaRPr>
          </a:p>
          <a:p>
            <a:pPr marL="93663" indent="-93663">
              <a:buFont typeface="Arial" panose="020B0604020202020204" pitchFamily="34" charset="0"/>
              <a:buChar char="•"/>
            </a:pPr>
            <a:r>
              <a:rPr lang="es-MX" sz="2000" dirty="0">
                <a:latin typeface="+mn-lt"/>
              </a:rPr>
              <a:t>Fondo de </a:t>
            </a:r>
            <a:r>
              <a:rPr lang="es-MX" sz="2000" dirty="0" smtClean="0">
                <a:latin typeface="+mn-lt"/>
              </a:rPr>
              <a:t>Fiscalización y Recaudación (FFR)</a:t>
            </a:r>
            <a:endParaRPr lang="es-MX" sz="2000" dirty="0">
              <a:latin typeface="+mn-lt"/>
            </a:endParaRPr>
          </a:p>
          <a:p>
            <a:pPr marL="93663" indent="-93663">
              <a:buFont typeface="Arial" panose="020B0604020202020204" pitchFamily="34" charset="0"/>
              <a:buChar char="•"/>
            </a:pPr>
            <a:r>
              <a:rPr lang="es-MX" sz="2000" dirty="0">
                <a:latin typeface="+mn-lt"/>
              </a:rPr>
              <a:t>Fondo de Fomento </a:t>
            </a:r>
            <a:r>
              <a:rPr lang="es-MX" sz="2000" dirty="0" smtClean="0">
                <a:latin typeface="+mn-lt"/>
              </a:rPr>
              <a:t>Municipal (FFM)</a:t>
            </a:r>
            <a:endParaRPr lang="es-MX" sz="2000" dirty="0">
              <a:latin typeface="+mn-lt"/>
            </a:endParaRPr>
          </a:p>
          <a:p>
            <a:pPr marL="93663" indent="-93663">
              <a:buFont typeface="Arial" panose="020B0604020202020204" pitchFamily="34" charset="0"/>
              <a:buChar char="•"/>
            </a:pPr>
            <a:r>
              <a:rPr lang="es-MX" sz="2000" dirty="0">
                <a:latin typeface="+mn-lt"/>
              </a:rPr>
              <a:t>Incentivos a la </a:t>
            </a:r>
            <a:r>
              <a:rPr lang="es-MX" sz="2000" dirty="0" smtClean="0">
                <a:latin typeface="+mn-lt"/>
              </a:rPr>
              <a:t>Venta </a:t>
            </a:r>
            <a:r>
              <a:rPr lang="es-MX" sz="2000" dirty="0">
                <a:latin typeface="+mn-lt"/>
              </a:rPr>
              <a:t>Final de </a:t>
            </a:r>
            <a:r>
              <a:rPr lang="es-MX" sz="2000" dirty="0" smtClean="0">
                <a:latin typeface="+mn-lt"/>
              </a:rPr>
              <a:t>Diésel </a:t>
            </a:r>
            <a:r>
              <a:rPr lang="es-MX" sz="2000" dirty="0">
                <a:latin typeface="+mn-lt"/>
              </a:rPr>
              <a:t>y </a:t>
            </a:r>
            <a:r>
              <a:rPr lang="es-MX" sz="2000" dirty="0" smtClean="0">
                <a:latin typeface="+mn-lt"/>
              </a:rPr>
              <a:t>Gasolina </a:t>
            </a:r>
            <a:r>
              <a:rPr lang="es-MX" sz="2000" dirty="0" smtClean="0"/>
              <a:t>(IEPS Gasolina)</a:t>
            </a:r>
            <a:endParaRPr lang="es-MX" sz="2000" dirty="0">
              <a:latin typeface="+mn-lt"/>
            </a:endParaRPr>
          </a:p>
          <a:p>
            <a:pPr marL="93663" indent="-93663">
              <a:buFont typeface="Arial" panose="020B0604020202020204" pitchFamily="34" charset="0"/>
              <a:buChar char="•"/>
            </a:pPr>
            <a:r>
              <a:rPr lang="es-MX" sz="2000" dirty="0">
                <a:latin typeface="+mn-lt"/>
              </a:rPr>
              <a:t>Fondo de </a:t>
            </a:r>
            <a:r>
              <a:rPr lang="es-MX" sz="2000" dirty="0"/>
              <a:t>Compensación (</a:t>
            </a:r>
            <a:r>
              <a:rPr lang="es-MX" sz="2000" dirty="0" smtClean="0"/>
              <a:t>FOCOM)</a:t>
            </a:r>
            <a:endParaRPr lang="es-MX" sz="2000" dirty="0">
              <a:latin typeface="+mn-lt"/>
            </a:endParaRPr>
          </a:p>
          <a:p>
            <a:pPr marL="93663" indent="-93663">
              <a:buFont typeface="Arial" panose="020B0604020202020204" pitchFamily="34" charset="0"/>
              <a:buChar char="•"/>
            </a:pPr>
            <a:r>
              <a:rPr lang="es-MX" sz="2000" dirty="0" smtClean="0">
                <a:latin typeface="+mn-lt"/>
              </a:rPr>
              <a:t>Incentivos Específicos </a:t>
            </a:r>
            <a:r>
              <a:rPr lang="es-MX" sz="2000" dirty="0"/>
              <a:t>del Impuesto Especial sobre Productos y </a:t>
            </a:r>
            <a:r>
              <a:rPr lang="es-MX" sz="2000" dirty="0" smtClean="0"/>
              <a:t>Servicios</a:t>
            </a:r>
            <a:r>
              <a:rPr lang="es-MX" sz="2000" dirty="0" smtClean="0">
                <a:latin typeface="+mn-lt"/>
              </a:rPr>
              <a:t> (IIEPS)</a:t>
            </a:r>
          </a:p>
          <a:p>
            <a:pPr marL="93663" indent="-93663">
              <a:buFont typeface="Arial" panose="020B0604020202020204" pitchFamily="34" charset="0"/>
              <a:buChar char="•"/>
            </a:pPr>
            <a:r>
              <a:rPr lang="es-MX" sz="2000" dirty="0"/>
              <a:t>Impuesto Especial sobre Automóviles Nuevos (ISAN) </a:t>
            </a:r>
          </a:p>
          <a:p>
            <a:pPr marL="93663" indent="-93663">
              <a:buFont typeface="Arial" panose="020B0604020202020204" pitchFamily="34" charset="0"/>
              <a:buChar char="•"/>
            </a:pPr>
            <a:r>
              <a:rPr lang="es-MX" sz="2000" dirty="0" smtClean="0">
                <a:latin typeface="+mn-lt"/>
              </a:rPr>
              <a:t>Fondo </a:t>
            </a:r>
            <a:r>
              <a:rPr lang="es-MX" sz="2000" dirty="0">
                <a:latin typeface="+mn-lt"/>
              </a:rPr>
              <a:t>de Extracción de </a:t>
            </a:r>
            <a:r>
              <a:rPr lang="es-MX" sz="2000" dirty="0"/>
              <a:t>Hidrocarburos (FEXHI)</a:t>
            </a:r>
            <a:endParaRPr lang="es-MX" sz="2000" dirty="0">
              <a:latin typeface="+mn-lt"/>
            </a:endParaRPr>
          </a:p>
          <a:p>
            <a:pPr marL="93663" indent="-93663">
              <a:buFont typeface="Arial" panose="020B0604020202020204" pitchFamily="34" charset="0"/>
              <a:buChar char="•"/>
            </a:pPr>
            <a:r>
              <a:rPr lang="es-MX" sz="2000" dirty="0" smtClean="0">
                <a:latin typeface="+mn-lt"/>
              </a:rPr>
              <a:t>Participaciones para Municipios que realizan Comercio Exterior (MCE)</a:t>
            </a:r>
            <a:endParaRPr lang="es-MX" sz="2000" dirty="0">
              <a:latin typeface="+mn-lt"/>
            </a:endParaRPr>
          </a:p>
          <a:p>
            <a:pPr marL="93663" indent="-93663">
              <a:buFont typeface="Arial" panose="020B0604020202020204" pitchFamily="34" charset="0"/>
              <a:buChar char="•"/>
            </a:pPr>
            <a:r>
              <a:rPr lang="es-MX" sz="2000" dirty="0">
                <a:latin typeface="+mn-lt"/>
              </a:rPr>
              <a:t>Fondo de Compensación de </a:t>
            </a:r>
            <a:r>
              <a:rPr lang="es-MX" sz="2000" dirty="0" err="1">
                <a:latin typeface="+mn-lt"/>
              </a:rPr>
              <a:t>Repecos</a:t>
            </a:r>
            <a:r>
              <a:rPr lang="es-MX" sz="2000" dirty="0">
                <a:latin typeface="+mn-lt"/>
              </a:rPr>
              <a:t> e </a:t>
            </a:r>
            <a:r>
              <a:rPr lang="es-MX" sz="2000" dirty="0" smtClean="0">
                <a:latin typeface="+mn-lt"/>
              </a:rPr>
              <a:t>Intermedios (</a:t>
            </a:r>
            <a:r>
              <a:rPr lang="es-MX" sz="2000" dirty="0" err="1" smtClean="0">
                <a:latin typeface="+mn-lt"/>
              </a:rPr>
              <a:t>Repecos</a:t>
            </a:r>
            <a:r>
              <a:rPr lang="es-MX" sz="2000" dirty="0" smtClean="0">
                <a:latin typeface="+mn-lt"/>
              </a:rPr>
              <a:t>)</a:t>
            </a:r>
            <a:endParaRPr lang="es-MX" sz="2000" dirty="0">
              <a:latin typeface="+mn-lt"/>
            </a:endParaRPr>
          </a:p>
          <a:p>
            <a:pPr marL="93663" indent="-93663">
              <a:buFont typeface="Arial" panose="020B0604020202020204" pitchFamily="34" charset="0"/>
              <a:buChar char="•"/>
            </a:pPr>
            <a:r>
              <a:rPr lang="es-MX" sz="2000" dirty="0" smtClean="0">
                <a:latin typeface="+mn-lt"/>
              </a:rPr>
              <a:t>Participaciones para municipios exportadores de hidrocarburos (MEH)</a:t>
            </a:r>
          </a:p>
          <a:p>
            <a:pPr marL="93663" indent="-93663">
              <a:buFont typeface="Arial" panose="020B0604020202020204" pitchFamily="34" charset="0"/>
              <a:buChar char="•"/>
            </a:pPr>
            <a:r>
              <a:rPr lang="es-MX" sz="2000" dirty="0">
                <a:latin typeface="+mn-lt"/>
              </a:rPr>
              <a:t>ISR por salarios en las entidades </a:t>
            </a:r>
            <a:r>
              <a:rPr lang="es-MX" sz="2000" dirty="0" smtClean="0">
                <a:latin typeface="+mn-lt"/>
              </a:rPr>
              <a:t>federativas (ISR)</a:t>
            </a:r>
            <a:endParaRPr lang="es-MX" sz="2000" dirty="0">
              <a:latin typeface="+mn-lt"/>
            </a:endParaRPr>
          </a:p>
          <a:p>
            <a:pPr marL="93663" indent="-93663">
              <a:buFont typeface="Arial" panose="020B0604020202020204" pitchFamily="34" charset="0"/>
              <a:buChar char="•"/>
            </a:pPr>
            <a:r>
              <a:rPr lang="es-MX" sz="2000" dirty="0">
                <a:latin typeface="+mn-lt"/>
              </a:rPr>
              <a:t>Otros Incentivos </a:t>
            </a:r>
            <a:r>
              <a:rPr lang="es-MX" sz="2000" dirty="0" smtClean="0">
                <a:latin typeface="+mn-lt"/>
              </a:rPr>
              <a:t>Económicos (Otros)</a:t>
            </a:r>
            <a:endParaRPr lang="es-MX" sz="2000" dirty="0">
              <a:latin typeface="+mn-lt"/>
            </a:endParaRPr>
          </a:p>
          <a:p>
            <a:pPr marL="285750" indent="-285750">
              <a:buFont typeface="Arial" panose="020B0604020202020204" pitchFamily="34" charset="0"/>
              <a:buChar char="•"/>
            </a:pPr>
            <a:endParaRPr lang="es-MX" sz="2000" dirty="0">
              <a:latin typeface="+mn-lt"/>
            </a:endParaRPr>
          </a:p>
        </p:txBody>
      </p:sp>
      <p:sp>
        <p:nvSpPr>
          <p:cNvPr id="10" name="Rectangle 2"/>
          <p:cNvSpPr txBox="1">
            <a:spLocks noChangeArrowheads="1"/>
          </p:cNvSpPr>
          <p:nvPr/>
        </p:nvSpPr>
        <p:spPr bwMode="auto">
          <a:xfrm>
            <a:off x="334318" y="83892"/>
            <a:ext cx="8425060" cy="503957"/>
          </a:xfrm>
          <a:prstGeom prst="rect">
            <a:avLst/>
          </a:prstGeom>
        </p:spPr>
        <p:txBody>
          <a:bodyPr/>
          <a:lstStyle>
            <a:lvl1pPr algn="ctr" eaLnBrk="0" hangingPunct="0">
              <a:defRPr sz="3200" b="1">
                <a:latin typeface="+mj-lt"/>
                <a:ea typeface="+mj-ea"/>
                <a:cs typeface="+mj-cs"/>
              </a:defRPr>
            </a:lvl1pPr>
            <a:lvl2pPr eaLnBrk="0" hangingPunct="0">
              <a:defRPr sz="3200">
                <a:solidFill>
                  <a:schemeClr val="tx2"/>
                </a:solidFill>
                <a:latin typeface="Calibri" pitchFamily="34" charset="0"/>
              </a:defRPr>
            </a:lvl2pPr>
            <a:lvl3pPr eaLnBrk="0" hangingPunct="0">
              <a:defRPr sz="3200">
                <a:solidFill>
                  <a:schemeClr val="tx2"/>
                </a:solidFill>
                <a:latin typeface="Calibri" pitchFamily="34" charset="0"/>
              </a:defRPr>
            </a:lvl3pPr>
            <a:lvl4pPr eaLnBrk="0" hangingPunct="0">
              <a:defRPr sz="3200">
                <a:solidFill>
                  <a:schemeClr val="tx2"/>
                </a:solidFill>
                <a:latin typeface="Calibri" pitchFamily="34" charset="0"/>
              </a:defRPr>
            </a:lvl4pPr>
            <a:lvl5pPr eaLnBrk="0" hangingPunct="0">
              <a:defRPr sz="3200">
                <a:solidFill>
                  <a:schemeClr val="tx2"/>
                </a:solidFill>
                <a:latin typeface="Calibri" pitchFamily="34" charset="0"/>
              </a:defRPr>
            </a:lvl5pPr>
            <a:lvl6pPr marL="457200" fontAlgn="base">
              <a:spcBef>
                <a:spcPct val="0"/>
              </a:spcBef>
              <a:spcAft>
                <a:spcPct val="0"/>
              </a:spcAft>
              <a:defRPr sz="3200">
                <a:solidFill>
                  <a:schemeClr val="tx2"/>
                </a:solidFill>
                <a:latin typeface="Calibri" pitchFamily="34" charset="0"/>
              </a:defRPr>
            </a:lvl6pPr>
            <a:lvl7pPr marL="914400" fontAlgn="base">
              <a:spcBef>
                <a:spcPct val="0"/>
              </a:spcBef>
              <a:spcAft>
                <a:spcPct val="0"/>
              </a:spcAft>
              <a:defRPr sz="3200">
                <a:solidFill>
                  <a:schemeClr val="tx2"/>
                </a:solidFill>
                <a:latin typeface="Calibri" pitchFamily="34" charset="0"/>
              </a:defRPr>
            </a:lvl7pPr>
            <a:lvl8pPr marL="1371600" fontAlgn="base">
              <a:spcBef>
                <a:spcPct val="0"/>
              </a:spcBef>
              <a:spcAft>
                <a:spcPct val="0"/>
              </a:spcAft>
              <a:defRPr sz="3200">
                <a:solidFill>
                  <a:schemeClr val="tx2"/>
                </a:solidFill>
                <a:latin typeface="Calibri" pitchFamily="34" charset="0"/>
              </a:defRPr>
            </a:lvl8pPr>
            <a:lvl9pPr marL="1828800" fontAlgn="base">
              <a:spcBef>
                <a:spcPct val="0"/>
              </a:spcBef>
              <a:spcAft>
                <a:spcPct val="0"/>
              </a:spcAft>
              <a:defRPr sz="3200">
                <a:solidFill>
                  <a:schemeClr val="tx2"/>
                </a:solidFill>
                <a:latin typeface="Calibri" pitchFamily="34" charset="0"/>
              </a:defRPr>
            </a:lvl9pPr>
          </a:lstStyle>
          <a:p>
            <a:r>
              <a:rPr lang="es-MX" dirty="0"/>
              <a:t>Ramo 28 Participaciones en Ingresos Federales</a:t>
            </a:r>
            <a:endParaRPr lang="es-ES" dirty="0"/>
          </a:p>
        </p:txBody>
      </p:sp>
    </p:spTree>
    <p:extLst>
      <p:ext uri="{BB962C8B-B14F-4D97-AF65-F5344CB8AC3E}">
        <p14:creationId xmlns:p14="http://schemas.microsoft.com/office/powerpoint/2010/main" val="3870420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97768" y="0"/>
            <a:ext cx="8748464" cy="718347"/>
          </a:xfrm>
          <a:prstGeom prst="rect">
            <a:avLst/>
          </a:prstGeom>
        </p:spPr>
        <p:txBody>
          <a:bodyPr/>
          <a:lstStyle/>
          <a:p>
            <a:r>
              <a:rPr lang="es-MX" sz="2800" b="1" dirty="0" smtClean="0">
                <a:solidFill>
                  <a:schemeClr val="tx1"/>
                </a:solidFill>
              </a:rPr>
              <a:t>Composición del Ramo 28 Participaciones Federales, 2016</a:t>
            </a:r>
            <a:endParaRPr lang="es-ES" sz="2800" b="1" dirty="0" smtClean="0">
              <a:solidFill>
                <a:schemeClr val="tx1"/>
              </a:solidFill>
            </a:endParaRPr>
          </a:p>
        </p:txBody>
      </p:sp>
      <p:pic>
        <p:nvPicPr>
          <p:cNvPr id="3" name="Imagen 2"/>
          <p:cNvPicPr>
            <a:picLocks noChangeAspect="1"/>
          </p:cNvPicPr>
          <p:nvPr/>
        </p:nvPicPr>
        <p:blipFill>
          <a:blip r:embed="rId3"/>
          <a:stretch>
            <a:fillRect/>
          </a:stretch>
        </p:blipFill>
        <p:spPr>
          <a:xfrm>
            <a:off x="575556" y="718347"/>
            <a:ext cx="7992888" cy="5395540"/>
          </a:xfrm>
          <a:prstGeom prst="rect">
            <a:avLst/>
          </a:prstGeom>
        </p:spPr>
      </p:pic>
    </p:spTree>
    <p:extLst>
      <p:ext uri="{BB962C8B-B14F-4D97-AF65-F5344CB8AC3E}">
        <p14:creationId xmlns:p14="http://schemas.microsoft.com/office/powerpoint/2010/main" val="859303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257401780"/>
              </p:ext>
            </p:extLst>
          </p:nvPr>
        </p:nvGraphicFramePr>
        <p:xfrm>
          <a:off x="395598" y="980728"/>
          <a:ext cx="828092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2"/>
          <p:cNvSpPr txBox="1">
            <a:spLocks noChangeArrowheads="1"/>
          </p:cNvSpPr>
          <p:nvPr/>
        </p:nvSpPr>
        <p:spPr bwMode="auto">
          <a:xfrm>
            <a:off x="334318" y="83892"/>
            <a:ext cx="8425060" cy="503957"/>
          </a:xfrm>
          <a:prstGeom prst="rect">
            <a:avLst/>
          </a:prstGeom>
        </p:spPr>
        <p:txBody>
          <a:bodyPr/>
          <a:lstStyle>
            <a:lvl1pPr algn="ctr" eaLnBrk="0" hangingPunct="0">
              <a:defRPr sz="3200" b="1">
                <a:latin typeface="+mj-lt"/>
                <a:ea typeface="+mj-ea"/>
                <a:cs typeface="+mj-cs"/>
              </a:defRPr>
            </a:lvl1pPr>
            <a:lvl2pPr eaLnBrk="0" hangingPunct="0">
              <a:defRPr sz="3200">
                <a:solidFill>
                  <a:schemeClr val="tx2"/>
                </a:solidFill>
                <a:latin typeface="Calibri" pitchFamily="34" charset="0"/>
              </a:defRPr>
            </a:lvl2pPr>
            <a:lvl3pPr eaLnBrk="0" hangingPunct="0">
              <a:defRPr sz="3200">
                <a:solidFill>
                  <a:schemeClr val="tx2"/>
                </a:solidFill>
                <a:latin typeface="Calibri" pitchFamily="34" charset="0"/>
              </a:defRPr>
            </a:lvl3pPr>
            <a:lvl4pPr eaLnBrk="0" hangingPunct="0">
              <a:defRPr sz="3200">
                <a:solidFill>
                  <a:schemeClr val="tx2"/>
                </a:solidFill>
                <a:latin typeface="Calibri" pitchFamily="34" charset="0"/>
              </a:defRPr>
            </a:lvl4pPr>
            <a:lvl5pPr eaLnBrk="0" hangingPunct="0">
              <a:defRPr sz="3200">
                <a:solidFill>
                  <a:schemeClr val="tx2"/>
                </a:solidFill>
                <a:latin typeface="Calibri" pitchFamily="34" charset="0"/>
              </a:defRPr>
            </a:lvl5pPr>
            <a:lvl6pPr marL="457200" fontAlgn="base">
              <a:spcBef>
                <a:spcPct val="0"/>
              </a:spcBef>
              <a:spcAft>
                <a:spcPct val="0"/>
              </a:spcAft>
              <a:defRPr sz="3200">
                <a:solidFill>
                  <a:schemeClr val="tx2"/>
                </a:solidFill>
                <a:latin typeface="Calibri" pitchFamily="34" charset="0"/>
              </a:defRPr>
            </a:lvl6pPr>
            <a:lvl7pPr marL="914400" fontAlgn="base">
              <a:spcBef>
                <a:spcPct val="0"/>
              </a:spcBef>
              <a:spcAft>
                <a:spcPct val="0"/>
              </a:spcAft>
              <a:defRPr sz="3200">
                <a:solidFill>
                  <a:schemeClr val="tx2"/>
                </a:solidFill>
                <a:latin typeface="Calibri" pitchFamily="34" charset="0"/>
              </a:defRPr>
            </a:lvl7pPr>
            <a:lvl8pPr marL="1371600" fontAlgn="base">
              <a:spcBef>
                <a:spcPct val="0"/>
              </a:spcBef>
              <a:spcAft>
                <a:spcPct val="0"/>
              </a:spcAft>
              <a:defRPr sz="3200">
                <a:solidFill>
                  <a:schemeClr val="tx2"/>
                </a:solidFill>
                <a:latin typeface="Calibri" pitchFamily="34" charset="0"/>
              </a:defRPr>
            </a:lvl8pPr>
            <a:lvl9pPr marL="1828800" fontAlgn="base">
              <a:spcBef>
                <a:spcPct val="0"/>
              </a:spcBef>
              <a:spcAft>
                <a:spcPct val="0"/>
              </a:spcAft>
              <a:defRPr sz="3200">
                <a:solidFill>
                  <a:schemeClr val="tx2"/>
                </a:solidFill>
                <a:latin typeface="Calibri" pitchFamily="34" charset="0"/>
              </a:defRPr>
            </a:lvl9pPr>
          </a:lstStyle>
          <a:p>
            <a:r>
              <a:rPr lang="es-MX" dirty="0"/>
              <a:t>Ramo 28 Participaciones en Ingresos Federales</a:t>
            </a:r>
            <a:endParaRPr lang="es-ES" dirty="0"/>
          </a:p>
        </p:txBody>
      </p:sp>
    </p:spTree>
    <p:extLst>
      <p:ext uri="{BB962C8B-B14F-4D97-AF65-F5344CB8AC3E}">
        <p14:creationId xmlns:p14="http://schemas.microsoft.com/office/powerpoint/2010/main" val="1841262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130160539"/>
              </p:ext>
            </p:extLst>
          </p:nvPr>
        </p:nvGraphicFramePr>
        <p:xfrm>
          <a:off x="395598" y="980728"/>
          <a:ext cx="828092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2"/>
          <p:cNvSpPr txBox="1">
            <a:spLocks noChangeArrowheads="1"/>
          </p:cNvSpPr>
          <p:nvPr/>
        </p:nvSpPr>
        <p:spPr bwMode="auto">
          <a:xfrm>
            <a:off x="334318" y="83892"/>
            <a:ext cx="8425060" cy="503957"/>
          </a:xfrm>
          <a:prstGeom prst="rect">
            <a:avLst/>
          </a:prstGeom>
        </p:spPr>
        <p:txBody>
          <a:bodyPr/>
          <a:lstStyle>
            <a:lvl1pPr algn="ctr" eaLnBrk="0" hangingPunct="0">
              <a:defRPr sz="3200" b="1">
                <a:latin typeface="+mj-lt"/>
                <a:ea typeface="+mj-ea"/>
                <a:cs typeface="+mj-cs"/>
              </a:defRPr>
            </a:lvl1pPr>
            <a:lvl2pPr eaLnBrk="0" hangingPunct="0">
              <a:defRPr sz="3200">
                <a:solidFill>
                  <a:schemeClr val="tx2"/>
                </a:solidFill>
                <a:latin typeface="Calibri" pitchFamily="34" charset="0"/>
              </a:defRPr>
            </a:lvl2pPr>
            <a:lvl3pPr eaLnBrk="0" hangingPunct="0">
              <a:defRPr sz="3200">
                <a:solidFill>
                  <a:schemeClr val="tx2"/>
                </a:solidFill>
                <a:latin typeface="Calibri" pitchFamily="34" charset="0"/>
              </a:defRPr>
            </a:lvl3pPr>
            <a:lvl4pPr eaLnBrk="0" hangingPunct="0">
              <a:defRPr sz="3200">
                <a:solidFill>
                  <a:schemeClr val="tx2"/>
                </a:solidFill>
                <a:latin typeface="Calibri" pitchFamily="34" charset="0"/>
              </a:defRPr>
            </a:lvl4pPr>
            <a:lvl5pPr eaLnBrk="0" hangingPunct="0">
              <a:defRPr sz="3200">
                <a:solidFill>
                  <a:schemeClr val="tx2"/>
                </a:solidFill>
                <a:latin typeface="Calibri" pitchFamily="34" charset="0"/>
              </a:defRPr>
            </a:lvl5pPr>
            <a:lvl6pPr marL="457200" fontAlgn="base">
              <a:spcBef>
                <a:spcPct val="0"/>
              </a:spcBef>
              <a:spcAft>
                <a:spcPct val="0"/>
              </a:spcAft>
              <a:defRPr sz="3200">
                <a:solidFill>
                  <a:schemeClr val="tx2"/>
                </a:solidFill>
                <a:latin typeface="Calibri" pitchFamily="34" charset="0"/>
              </a:defRPr>
            </a:lvl6pPr>
            <a:lvl7pPr marL="914400" fontAlgn="base">
              <a:spcBef>
                <a:spcPct val="0"/>
              </a:spcBef>
              <a:spcAft>
                <a:spcPct val="0"/>
              </a:spcAft>
              <a:defRPr sz="3200">
                <a:solidFill>
                  <a:schemeClr val="tx2"/>
                </a:solidFill>
                <a:latin typeface="Calibri" pitchFamily="34" charset="0"/>
              </a:defRPr>
            </a:lvl7pPr>
            <a:lvl8pPr marL="1371600" fontAlgn="base">
              <a:spcBef>
                <a:spcPct val="0"/>
              </a:spcBef>
              <a:spcAft>
                <a:spcPct val="0"/>
              </a:spcAft>
              <a:defRPr sz="3200">
                <a:solidFill>
                  <a:schemeClr val="tx2"/>
                </a:solidFill>
                <a:latin typeface="Calibri" pitchFamily="34" charset="0"/>
              </a:defRPr>
            </a:lvl8pPr>
            <a:lvl9pPr marL="1828800" fontAlgn="base">
              <a:spcBef>
                <a:spcPct val="0"/>
              </a:spcBef>
              <a:spcAft>
                <a:spcPct val="0"/>
              </a:spcAft>
              <a:defRPr sz="3200">
                <a:solidFill>
                  <a:schemeClr val="tx2"/>
                </a:solidFill>
                <a:latin typeface="Calibri" pitchFamily="34" charset="0"/>
              </a:defRPr>
            </a:lvl9pPr>
          </a:lstStyle>
          <a:p>
            <a:r>
              <a:rPr lang="es-MX" dirty="0"/>
              <a:t>Ramo 28 Participaciones en Ingresos Federales</a:t>
            </a:r>
            <a:endParaRPr lang="es-ES" dirty="0"/>
          </a:p>
        </p:txBody>
      </p:sp>
    </p:spTree>
    <p:extLst>
      <p:ext uri="{BB962C8B-B14F-4D97-AF65-F5344CB8AC3E}">
        <p14:creationId xmlns:p14="http://schemas.microsoft.com/office/powerpoint/2010/main" val="1173371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315468498"/>
              </p:ext>
            </p:extLst>
          </p:nvPr>
        </p:nvGraphicFramePr>
        <p:xfrm>
          <a:off x="395598" y="980728"/>
          <a:ext cx="828092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2"/>
          <p:cNvSpPr txBox="1">
            <a:spLocks noChangeArrowheads="1"/>
          </p:cNvSpPr>
          <p:nvPr/>
        </p:nvSpPr>
        <p:spPr bwMode="auto">
          <a:xfrm>
            <a:off x="334318" y="83892"/>
            <a:ext cx="8425060" cy="503957"/>
          </a:xfrm>
          <a:prstGeom prst="rect">
            <a:avLst/>
          </a:prstGeom>
        </p:spPr>
        <p:txBody>
          <a:bodyPr/>
          <a:lstStyle>
            <a:lvl1pPr algn="ctr" eaLnBrk="0" hangingPunct="0">
              <a:defRPr sz="3200" b="1">
                <a:latin typeface="+mj-lt"/>
                <a:ea typeface="+mj-ea"/>
                <a:cs typeface="+mj-cs"/>
              </a:defRPr>
            </a:lvl1pPr>
            <a:lvl2pPr eaLnBrk="0" hangingPunct="0">
              <a:defRPr sz="3200">
                <a:solidFill>
                  <a:schemeClr val="tx2"/>
                </a:solidFill>
                <a:latin typeface="Calibri" pitchFamily="34" charset="0"/>
              </a:defRPr>
            </a:lvl2pPr>
            <a:lvl3pPr eaLnBrk="0" hangingPunct="0">
              <a:defRPr sz="3200">
                <a:solidFill>
                  <a:schemeClr val="tx2"/>
                </a:solidFill>
                <a:latin typeface="Calibri" pitchFamily="34" charset="0"/>
              </a:defRPr>
            </a:lvl3pPr>
            <a:lvl4pPr eaLnBrk="0" hangingPunct="0">
              <a:defRPr sz="3200">
                <a:solidFill>
                  <a:schemeClr val="tx2"/>
                </a:solidFill>
                <a:latin typeface="Calibri" pitchFamily="34" charset="0"/>
              </a:defRPr>
            </a:lvl4pPr>
            <a:lvl5pPr eaLnBrk="0" hangingPunct="0">
              <a:defRPr sz="3200">
                <a:solidFill>
                  <a:schemeClr val="tx2"/>
                </a:solidFill>
                <a:latin typeface="Calibri" pitchFamily="34" charset="0"/>
              </a:defRPr>
            </a:lvl5pPr>
            <a:lvl6pPr marL="457200" fontAlgn="base">
              <a:spcBef>
                <a:spcPct val="0"/>
              </a:spcBef>
              <a:spcAft>
                <a:spcPct val="0"/>
              </a:spcAft>
              <a:defRPr sz="3200">
                <a:solidFill>
                  <a:schemeClr val="tx2"/>
                </a:solidFill>
                <a:latin typeface="Calibri" pitchFamily="34" charset="0"/>
              </a:defRPr>
            </a:lvl6pPr>
            <a:lvl7pPr marL="914400" fontAlgn="base">
              <a:spcBef>
                <a:spcPct val="0"/>
              </a:spcBef>
              <a:spcAft>
                <a:spcPct val="0"/>
              </a:spcAft>
              <a:defRPr sz="3200">
                <a:solidFill>
                  <a:schemeClr val="tx2"/>
                </a:solidFill>
                <a:latin typeface="Calibri" pitchFamily="34" charset="0"/>
              </a:defRPr>
            </a:lvl7pPr>
            <a:lvl8pPr marL="1371600" fontAlgn="base">
              <a:spcBef>
                <a:spcPct val="0"/>
              </a:spcBef>
              <a:spcAft>
                <a:spcPct val="0"/>
              </a:spcAft>
              <a:defRPr sz="3200">
                <a:solidFill>
                  <a:schemeClr val="tx2"/>
                </a:solidFill>
                <a:latin typeface="Calibri" pitchFamily="34" charset="0"/>
              </a:defRPr>
            </a:lvl8pPr>
            <a:lvl9pPr marL="1828800" fontAlgn="base">
              <a:spcBef>
                <a:spcPct val="0"/>
              </a:spcBef>
              <a:spcAft>
                <a:spcPct val="0"/>
              </a:spcAft>
              <a:defRPr sz="3200">
                <a:solidFill>
                  <a:schemeClr val="tx2"/>
                </a:solidFill>
                <a:latin typeface="Calibri" pitchFamily="34" charset="0"/>
              </a:defRPr>
            </a:lvl9pPr>
          </a:lstStyle>
          <a:p>
            <a:r>
              <a:rPr lang="es-MX" dirty="0"/>
              <a:t>Ramo 28 Participaciones en Ingresos Federales</a:t>
            </a:r>
            <a:endParaRPr lang="es-ES" dirty="0"/>
          </a:p>
        </p:txBody>
      </p:sp>
    </p:spTree>
    <p:extLst>
      <p:ext uri="{BB962C8B-B14F-4D97-AF65-F5344CB8AC3E}">
        <p14:creationId xmlns:p14="http://schemas.microsoft.com/office/powerpoint/2010/main" val="4071278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531290753"/>
              </p:ext>
            </p:extLst>
          </p:nvPr>
        </p:nvGraphicFramePr>
        <p:xfrm>
          <a:off x="395598" y="980728"/>
          <a:ext cx="828092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2"/>
          <p:cNvSpPr txBox="1">
            <a:spLocks noChangeArrowheads="1"/>
          </p:cNvSpPr>
          <p:nvPr/>
        </p:nvSpPr>
        <p:spPr bwMode="auto">
          <a:xfrm>
            <a:off x="334318" y="83892"/>
            <a:ext cx="8425060" cy="503957"/>
          </a:xfrm>
          <a:prstGeom prst="rect">
            <a:avLst/>
          </a:prstGeom>
        </p:spPr>
        <p:txBody>
          <a:bodyPr/>
          <a:lstStyle>
            <a:lvl1pPr algn="ctr" eaLnBrk="0" hangingPunct="0">
              <a:defRPr sz="3200" b="1">
                <a:latin typeface="+mj-lt"/>
                <a:ea typeface="+mj-ea"/>
                <a:cs typeface="+mj-cs"/>
              </a:defRPr>
            </a:lvl1pPr>
            <a:lvl2pPr eaLnBrk="0" hangingPunct="0">
              <a:defRPr sz="3200">
                <a:solidFill>
                  <a:schemeClr val="tx2"/>
                </a:solidFill>
                <a:latin typeface="Calibri" pitchFamily="34" charset="0"/>
              </a:defRPr>
            </a:lvl2pPr>
            <a:lvl3pPr eaLnBrk="0" hangingPunct="0">
              <a:defRPr sz="3200">
                <a:solidFill>
                  <a:schemeClr val="tx2"/>
                </a:solidFill>
                <a:latin typeface="Calibri" pitchFamily="34" charset="0"/>
              </a:defRPr>
            </a:lvl3pPr>
            <a:lvl4pPr eaLnBrk="0" hangingPunct="0">
              <a:defRPr sz="3200">
                <a:solidFill>
                  <a:schemeClr val="tx2"/>
                </a:solidFill>
                <a:latin typeface="Calibri" pitchFamily="34" charset="0"/>
              </a:defRPr>
            </a:lvl4pPr>
            <a:lvl5pPr eaLnBrk="0" hangingPunct="0">
              <a:defRPr sz="3200">
                <a:solidFill>
                  <a:schemeClr val="tx2"/>
                </a:solidFill>
                <a:latin typeface="Calibri" pitchFamily="34" charset="0"/>
              </a:defRPr>
            </a:lvl5pPr>
            <a:lvl6pPr marL="457200" fontAlgn="base">
              <a:spcBef>
                <a:spcPct val="0"/>
              </a:spcBef>
              <a:spcAft>
                <a:spcPct val="0"/>
              </a:spcAft>
              <a:defRPr sz="3200">
                <a:solidFill>
                  <a:schemeClr val="tx2"/>
                </a:solidFill>
                <a:latin typeface="Calibri" pitchFamily="34" charset="0"/>
              </a:defRPr>
            </a:lvl6pPr>
            <a:lvl7pPr marL="914400" fontAlgn="base">
              <a:spcBef>
                <a:spcPct val="0"/>
              </a:spcBef>
              <a:spcAft>
                <a:spcPct val="0"/>
              </a:spcAft>
              <a:defRPr sz="3200">
                <a:solidFill>
                  <a:schemeClr val="tx2"/>
                </a:solidFill>
                <a:latin typeface="Calibri" pitchFamily="34" charset="0"/>
              </a:defRPr>
            </a:lvl7pPr>
            <a:lvl8pPr marL="1371600" fontAlgn="base">
              <a:spcBef>
                <a:spcPct val="0"/>
              </a:spcBef>
              <a:spcAft>
                <a:spcPct val="0"/>
              </a:spcAft>
              <a:defRPr sz="3200">
                <a:solidFill>
                  <a:schemeClr val="tx2"/>
                </a:solidFill>
                <a:latin typeface="Calibri" pitchFamily="34" charset="0"/>
              </a:defRPr>
            </a:lvl8pPr>
            <a:lvl9pPr marL="1828800" fontAlgn="base">
              <a:spcBef>
                <a:spcPct val="0"/>
              </a:spcBef>
              <a:spcAft>
                <a:spcPct val="0"/>
              </a:spcAft>
              <a:defRPr sz="3200">
                <a:solidFill>
                  <a:schemeClr val="tx2"/>
                </a:solidFill>
                <a:latin typeface="Calibri" pitchFamily="34" charset="0"/>
              </a:defRPr>
            </a:lvl9pPr>
          </a:lstStyle>
          <a:p>
            <a:r>
              <a:rPr lang="es-MX" dirty="0"/>
              <a:t>Ramo 28 Participaciones en Ingresos Federales</a:t>
            </a:r>
            <a:endParaRPr lang="es-ES" dirty="0"/>
          </a:p>
        </p:txBody>
      </p:sp>
    </p:spTree>
    <p:extLst>
      <p:ext uri="{BB962C8B-B14F-4D97-AF65-F5344CB8AC3E}">
        <p14:creationId xmlns:p14="http://schemas.microsoft.com/office/powerpoint/2010/main" val="4061709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179512" y="836712"/>
            <a:ext cx="8713787" cy="431800"/>
          </a:xfrm>
          <a:prstGeom prst="rect">
            <a:avLst/>
          </a:prstGeom>
        </p:spPr>
        <p:txBody>
          <a:bodyPr/>
          <a:lstStyle/>
          <a:p>
            <a:pPr algn="ctr"/>
            <a:r>
              <a:rPr lang="es-MX" sz="2800" b="1" dirty="0" smtClean="0">
                <a:solidFill>
                  <a:schemeClr val="tx1"/>
                </a:solidFill>
              </a:rPr>
              <a:t>Recaudación Federal Participable (</a:t>
            </a:r>
            <a:r>
              <a:rPr lang="es-MX" sz="2800" b="1" dirty="0" smtClean="0">
                <a:solidFill>
                  <a:schemeClr val="tx1"/>
                </a:solidFill>
              </a:rPr>
              <a:t>RFP)</a:t>
            </a:r>
            <a:endParaRPr lang="es-ES" sz="2800" b="1" dirty="0" smtClean="0">
              <a:solidFill>
                <a:schemeClr val="tx1"/>
              </a:solidFill>
            </a:endParaRPr>
          </a:p>
        </p:txBody>
      </p:sp>
      <p:sp>
        <p:nvSpPr>
          <p:cNvPr id="8" name="7 Rectángulo redondeado"/>
          <p:cNvSpPr/>
          <p:nvPr/>
        </p:nvSpPr>
        <p:spPr>
          <a:xfrm>
            <a:off x="5148263" y="1772816"/>
            <a:ext cx="3168650" cy="2016125"/>
          </a:xfrm>
          <a:prstGeom prst="roundRect">
            <a:avLst/>
          </a:prstGeom>
          <a:solidFill>
            <a:srgbClr val="CCECFF"/>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MX" b="1" dirty="0" smtClean="0"/>
              <a:t>INGRESOS PETROLEROS Y DERECHOS FEDERALES</a:t>
            </a:r>
            <a:endParaRPr lang="es-MX" b="1" dirty="0"/>
          </a:p>
          <a:p>
            <a:pPr algn="ctr">
              <a:defRPr/>
            </a:pPr>
            <a:r>
              <a:rPr lang="es-MX" dirty="0"/>
              <a:t>80.29% de los ingresos petroleros del Gobierno </a:t>
            </a:r>
            <a:r>
              <a:rPr lang="es-MX" dirty="0" smtClean="0"/>
              <a:t>Federal y el total del Derecho </a:t>
            </a:r>
            <a:r>
              <a:rPr lang="es-MX" dirty="0"/>
              <a:t>de Minería</a:t>
            </a:r>
          </a:p>
        </p:txBody>
      </p:sp>
      <p:sp>
        <p:nvSpPr>
          <p:cNvPr id="10" name="9 Rectángulo redondeado"/>
          <p:cNvSpPr/>
          <p:nvPr/>
        </p:nvSpPr>
        <p:spPr>
          <a:xfrm>
            <a:off x="755650" y="1772816"/>
            <a:ext cx="3168650" cy="2087563"/>
          </a:xfrm>
          <a:prstGeom prst="roundRect">
            <a:avLst/>
          </a:prstGeom>
          <a:solidFill>
            <a:srgbClr val="CCECFF"/>
          </a:solidFill>
        </p:spPr>
        <p:style>
          <a:lnRef idx="1">
            <a:schemeClr val="dk1"/>
          </a:lnRef>
          <a:fillRef idx="2">
            <a:schemeClr val="dk1"/>
          </a:fillRef>
          <a:effectRef idx="1">
            <a:schemeClr val="dk1"/>
          </a:effectRef>
          <a:fontRef idx="minor">
            <a:schemeClr val="dk1"/>
          </a:fontRef>
        </p:style>
        <p:txBody>
          <a:bodyPr anchor="ctr"/>
          <a:lstStyle/>
          <a:p>
            <a:pPr algn="ctr">
              <a:defRPr/>
            </a:pPr>
            <a:r>
              <a:rPr lang="es-MX" b="1" dirty="0" smtClean="0"/>
              <a:t>IMPUESTOS  FEDERALES</a:t>
            </a:r>
            <a:endParaRPr lang="es-MX" b="1" dirty="0"/>
          </a:p>
          <a:p>
            <a:pPr algn="ctr">
              <a:defRPr/>
            </a:pPr>
            <a:r>
              <a:rPr lang="es-MX" dirty="0"/>
              <a:t>IVA, </a:t>
            </a:r>
            <a:r>
              <a:rPr lang="es-MX" dirty="0" smtClean="0"/>
              <a:t>ISR, </a:t>
            </a:r>
            <a:r>
              <a:rPr lang="es-MX" dirty="0"/>
              <a:t>IEPS, IEPS Diesel y Gasolina, Importaciones, Rendimientos Petroleros, </a:t>
            </a:r>
            <a:r>
              <a:rPr lang="es-MX" dirty="0" smtClean="0"/>
              <a:t>ISAN y </a:t>
            </a:r>
            <a:r>
              <a:rPr lang="es-MX" dirty="0"/>
              <a:t>Otros</a:t>
            </a:r>
          </a:p>
        </p:txBody>
      </p:sp>
      <p:sp>
        <p:nvSpPr>
          <p:cNvPr id="12" name="11 Igual que"/>
          <p:cNvSpPr/>
          <p:nvPr/>
        </p:nvSpPr>
        <p:spPr>
          <a:xfrm>
            <a:off x="5436096" y="4869061"/>
            <a:ext cx="792088" cy="504056"/>
          </a:xfrm>
          <a:prstGeom prst="mathEqual">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s-MX">
              <a:solidFill>
                <a:schemeClr val="tx1"/>
              </a:solidFill>
            </a:endParaRPr>
          </a:p>
        </p:txBody>
      </p:sp>
      <p:sp>
        <p:nvSpPr>
          <p:cNvPr id="13" name="12 Más"/>
          <p:cNvSpPr/>
          <p:nvPr/>
        </p:nvSpPr>
        <p:spPr>
          <a:xfrm>
            <a:off x="4089648" y="2276773"/>
            <a:ext cx="914400" cy="914400"/>
          </a:xfrm>
          <a:prstGeom prst="mathPlus">
            <a:avLst/>
          </a:prstGeom>
          <a:gradFill>
            <a:gsLst>
              <a:gs pos="0">
                <a:srgbClr val="03D4A8"/>
              </a:gs>
              <a:gs pos="25000">
                <a:srgbClr val="21D6E0"/>
              </a:gs>
              <a:gs pos="75000">
                <a:srgbClr val="0087E6"/>
              </a:gs>
              <a:gs pos="100000">
                <a:srgbClr val="005CBF"/>
              </a:gs>
            </a:gsLst>
            <a:lin ang="16200000" scaled="0"/>
          </a:gra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s-MX"/>
          </a:p>
        </p:txBody>
      </p:sp>
      <p:sp>
        <p:nvSpPr>
          <p:cNvPr id="14" name="13 Documento"/>
          <p:cNvSpPr/>
          <p:nvPr/>
        </p:nvSpPr>
        <p:spPr>
          <a:xfrm>
            <a:off x="6372200" y="4437013"/>
            <a:ext cx="2016224" cy="1656184"/>
          </a:xfrm>
          <a:prstGeom prst="flowChartDocument">
            <a:avLst/>
          </a:prstGeom>
        </p:spPr>
        <p:style>
          <a:lnRef idx="0">
            <a:schemeClr val="accent1"/>
          </a:lnRef>
          <a:fillRef idx="1002">
            <a:schemeClr val="dk2"/>
          </a:fillRef>
          <a:effectRef idx="3">
            <a:schemeClr val="accent1"/>
          </a:effectRef>
          <a:fontRef idx="minor">
            <a:schemeClr val="lt1"/>
          </a:fontRef>
        </p:style>
        <p:txBody>
          <a:bodyPr anchor="ctr"/>
          <a:lstStyle/>
          <a:p>
            <a:pPr algn="ctr">
              <a:defRPr/>
            </a:pPr>
            <a:r>
              <a:rPr lang="es-MX" sz="7200" dirty="0"/>
              <a:t>RFP</a:t>
            </a:r>
          </a:p>
        </p:txBody>
      </p:sp>
      <p:sp>
        <p:nvSpPr>
          <p:cNvPr id="9" name="8 Rectángulo redondeado"/>
          <p:cNvSpPr/>
          <p:nvPr/>
        </p:nvSpPr>
        <p:spPr>
          <a:xfrm>
            <a:off x="2123430" y="4077072"/>
            <a:ext cx="3168650" cy="2016125"/>
          </a:xfrm>
          <a:prstGeom prst="roundRect">
            <a:avLst/>
          </a:prstGeom>
          <a:noFill/>
          <a:ln>
            <a:solidFill>
              <a:schemeClr val="accent2">
                <a:lumMod val="50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MX" b="1" dirty="0" smtClean="0"/>
              <a:t>DISMINUCIONES</a:t>
            </a:r>
            <a:endParaRPr lang="es-MX" b="1" dirty="0"/>
          </a:p>
          <a:p>
            <a:pPr algn="ctr">
              <a:defRPr/>
            </a:pPr>
            <a:r>
              <a:rPr lang="es-MX" dirty="0" smtClean="0"/>
              <a:t>ISAN, Extracción Adicional de Hidrocarburos, Incentivos del IEPS, Derechos Especiales de Minería e Incentivos Económicos  principalmente</a:t>
            </a:r>
            <a:endParaRPr lang="es-MX" dirty="0"/>
          </a:p>
        </p:txBody>
      </p:sp>
      <p:sp>
        <p:nvSpPr>
          <p:cNvPr id="11" name="10 Menos"/>
          <p:cNvSpPr/>
          <p:nvPr/>
        </p:nvSpPr>
        <p:spPr>
          <a:xfrm>
            <a:off x="827584" y="4725045"/>
            <a:ext cx="1008112" cy="504056"/>
          </a:xfrm>
          <a:prstGeom prst="mathMinus">
            <a:avLst/>
          </a:prstGeom>
          <a:solidFill>
            <a:schemeClr val="tx2">
              <a:lumMod val="50000"/>
              <a:lumOff val="50000"/>
            </a:schemeClr>
          </a:solidFill>
          <a:ln>
            <a:solidFill>
              <a:schemeClr val="tx2">
                <a:lumMod val="75000"/>
                <a:lumOff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angle 2"/>
          <p:cNvSpPr txBox="1">
            <a:spLocks noChangeArrowheads="1"/>
          </p:cNvSpPr>
          <p:nvPr/>
        </p:nvSpPr>
        <p:spPr bwMode="auto">
          <a:xfrm>
            <a:off x="334318" y="83892"/>
            <a:ext cx="8425060" cy="503957"/>
          </a:xfrm>
          <a:prstGeom prst="rect">
            <a:avLst/>
          </a:prstGeom>
        </p:spPr>
        <p:txBody>
          <a:bodyPr/>
          <a:lstStyle>
            <a:lvl1pPr algn="ctr" eaLnBrk="0" hangingPunct="0">
              <a:defRPr sz="3200" b="1">
                <a:latin typeface="+mj-lt"/>
                <a:ea typeface="+mj-ea"/>
                <a:cs typeface="+mj-cs"/>
              </a:defRPr>
            </a:lvl1pPr>
            <a:lvl2pPr eaLnBrk="0" hangingPunct="0">
              <a:defRPr sz="3200">
                <a:solidFill>
                  <a:schemeClr val="tx2"/>
                </a:solidFill>
                <a:latin typeface="Calibri" pitchFamily="34" charset="0"/>
              </a:defRPr>
            </a:lvl2pPr>
            <a:lvl3pPr eaLnBrk="0" hangingPunct="0">
              <a:defRPr sz="3200">
                <a:solidFill>
                  <a:schemeClr val="tx2"/>
                </a:solidFill>
                <a:latin typeface="Calibri" pitchFamily="34" charset="0"/>
              </a:defRPr>
            </a:lvl3pPr>
            <a:lvl4pPr eaLnBrk="0" hangingPunct="0">
              <a:defRPr sz="3200">
                <a:solidFill>
                  <a:schemeClr val="tx2"/>
                </a:solidFill>
                <a:latin typeface="Calibri" pitchFamily="34" charset="0"/>
              </a:defRPr>
            </a:lvl4pPr>
            <a:lvl5pPr eaLnBrk="0" hangingPunct="0">
              <a:defRPr sz="3200">
                <a:solidFill>
                  <a:schemeClr val="tx2"/>
                </a:solidFill>
                <a:latin typeface="Calibri" pitchFamily="34" charset="0"/>
              </a:defRPr>
            </a:lvl5pPr>
            <a:lvl6pPr marL="457200" fontAlgn="base">
              <a:spcBef>
                <a:spcPct val="0"/>
              </a:spcBef>
              <a:spcAft>
                <a:spcPct val="0"/>
              </a:spcAft>
              <a:defRPr sz="3200">
                <a:solidFill>
                  <a:schemeClr val="tx2"/>
                </a:solidFill>
                <a:latin typeface="Calibri" pitchFamily="34" charset="0"/>
              </a:defRPr>
            </a:lvl6pPr>
            <a:lvl7pPr marL="914400" fontAlgn="base">
              <a:spcBef>
                <a:spcPct val="0"/>
              </a:spcBef>
              <a:spcAft>
                <a:spcPct val="0"/>
              </a:spcAft>
              <a:defRPr sz="3200">
                <a:solidFill>
                  <a:schemeClr val="tx2"/>
                </a:solidFill>
                <a:latin typeface="Calibri" pitchFamily="34" charset="0"/>
              </a:defRPr>
            </a:lvl7pPr>
            <a:lvl8pPr marL="1371600" fontAlgn="base">
              <a:spcBef>
                <a:spcPct val="0"/>
              </a:spcBef>
              <a:spcAft>
                <a:spcPct val="0"/>
              </a:spcAft>
              <a:defRPr sz="3200">
                <a:solidFill>
                  <a:schemeClr val="tx2"/>
                </a:solidFill>
                <a:latin typeface="Calibri" pitchFamily="34" charset="0"/>
              </a:defRPr>
            </a:lvl8pPr>
            <a:lvl9pPr marL="1828800" fontAlgn="base">
              <a:spcBef>
                <a:spcPct val="0"/>
              </a:spcBef>
              <a:spcAft>
                <a:spcPct val="0"/>
              </a:spcAft>
              <a:defRPr sz="3200">
                <a:solidFill>
                  <a:schemeClr val="tx2"/>
                </a:solidFill>
                <a:latin typeface="Calibri" pitchFamily="34" charset="0"/>
              </a:defRPr>
            </a:lvl9pPr>
          </a:lstStyle>
          <a:p>
            <a:r>
              <a:rPr lang="es-MX" dirty="0"/>
              <a:t>Ramo 28 Participaciones en Ingresos Federales</a:t>
            </a:r>
            <a:endParaRPr lang="es-ES" dirty="0"/>
          </a:p>
        </p:txBody>
      </p:sp>
    </p:spTree>
    <p:extLst>
      <p:ext uri="{BB962C8B-B14F-4D97-AF65-F5344CB8AC3E}">
        <p14:creationId xmlns:p14="http://schemas.microsoft.com/office/powerpoint/2010/main" val="3561404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2420888"/>
            <a:ext cx="3464279" cy="3817924"/>
          </a:xfrm>
          <a:prstGeom prst="rect">
            <a:avLst/>
          </a:prstGeom>
        </p:spPr>
      </p:pic>
      <p:sp>
        <p:nvSpPr>
          <p:cNvPr id="2" name="Título 1"/>
          <p:cNvSpPr>
            <a:spLocks noGrp="1"/>
          </p:cNvSpPr>
          <p:nvPr>
            <p:ph type="title"/>
          </p:nvPr>
        </p:nvSpPr>
        <p:spPr>
          <a:xfrm>
            <a:off x="432585" y="0"/>
            <a:ext cx="8229600" cy="692696"/>
          </a:xfrm>
          <a:noFill/>
          <a:ln w="9525">
            <a:noFill/>
            <a:miter lim="800000"/>
            <a:headEnd/>
            <a:tailEnd/>
          </a:ln>
        </p:spPr>
        <p:txBody>
          <a:bodyPr vert="horz" wrap="square" lIns="91440" tIns="45720" rIns="91440" bIns="45720" numCol="1" anchor="ctr" anchorCtr="0" compatLnSpc="1">
            <a:prstTxWarp prst="textNoShape">
              <a:avLst/>
            </a:prstTxWarp>
          </a:bodyPr>
          <a:lstStyle/>
          <a:p>
            <a:r>
              <a:rPr lang="es-MX" sz="3200" b="1" dirty="0">
                <a:latin typeface="+mn-lt"/>
                <a:ea typeface="+mn-ea"/>
                <a:cs typeface="+mn-cs"/>
              </a:rPr>
              <a:t>¿Qué es la política económica?</a:t>
            </a:r>
          </a:p>
        </p:txBody>
      </p:sp>
      <p:sp>
        <p:nvSpPr>
          <p:cNvPr id="12" name="Marcador de contenido 11"/>
          <p:cNvSpPr>
            <a:spLocks noGrp="1"/>
          </p:cNvSpPr>
          <p:nvPr>
            <p:ph idx="1"/>
          </p:nvPr>
        </p:nvSpPr>
        <p:spPr>
          <a:xfrm>
            <a:off x="434975" y="1052513"/>
            <a:ext cx="8229600" cy="2016447"/>
          </a:xfrm>
        </p:spPr>
        <p:txBody>
          <a:bodyPr/>
          <a:lstStyle/>
          <a:p>
            <a:pPr algn="just"/>
            <a:r>
              <a:rPr lang="es-MX" dirty="0" smtClean="0"/>
              <a:t>Es el conjunto de acciones e instrumentos mediante las cuales el Estado interviene en la economía con el propósito de alcanzar determinados objetivos.</a:t>
            </a:r>
            <a:endParaRPr lang="es-MX" dirty="0"/>
          </a:p>
        </p:txBody>
      </p:sp>
    </p:spTree>
    <p:extLst>
      <p:ext uri="{BB962C8B-B14F-4D97-AF65-F5344CB8AC3E}">
        <p14:creationId xmlns:p14="http://schemas.microsoft.com/office/powerpoint/2010/main" val="37867748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0" y="0"/>
            <a:ext cx="9144000"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s-MX" altLang="es-MX" sz="3200" b="1" dirty="0" smtClean="0">
                <a:latin typeface="+mn-lt"/>
                <a:ea typeface="+mn-ea"/>
                <a:cs typeface="+mn-cs"/>
              </a:rPr>
              <a:t>Fórmulas </a:t>
            </a:r>
            <a:r>
              <a:rPr lang="es-MX" altLang="es-MX" sz="3200" b="1" dirty="0">
                <a:latin typeface="+mn-lt"/>
                <a:ea typeface="+mn-ea"/>
                <a:cs typeface="+mn-cs"/>
              </a:rPr>
              <a:t>de distribución del FGP</a:t>
            </a:r>
            <a:endParaRPr lang="es-ES" altLang="es-MX" sz="3200" b="1" dirty="0">
              <a:latin typeface="+mn-lt"/>
              <a:ea typeface="+mn-ea"/>
              <a:cs typeface="+mn-cs"/>
            </a:endParaRPr>
          </a:p>
        </p:txBody>
      </p:sp>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062038"/>
            <a:ext cx="7488237"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63105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0" y="0"/>
            <a:ext cx="9144000" cy="61912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s-MX" altLang="es-MX" sz="3200" b="1" dirty="0">
                <a:latin typeface="+mn-lt"/>
                <a:ea typeface="+mn-ea"/>
                <a:cs typeface="+mn-cs"/>
              </a:rPr>
              <a:t>Ramo 28: Fondo General de Participaciones (</a:t>
            </a:r>
            <a:r>
              <a:rPr lang="es-MX" altLang="es-MX" sz="3200" b="1" dirty="0" err="1">
                <a:latin typeface="+mn-lt"/>
                <a:ea typeface="+mn-ea"/>
                <a:cs typeface="+mn-cs"/>
              </a:rPr>
              <a:t>FGP</a:t>
            </a:r>
            <a:r>
              <a:rPr lang="es-MX" altLang="es-MX" sz="3200" b="1" dirty="0">
                <a:latin typeface="+mn-lt"/>
                <a:ea typeface="+mn-ea"/>
                <a:cs typeface="+mn-cs"/>
              </a:rPr>
              <a:t>)</a:t>
            </a:r>
            <a:endParaRPr lang="es-ES" altLang="es-MX" sz="3200" b="1" dirty="0">
              <a:latin typeface="+mn-lt"/>
              <a:ea typeface="+mn-ea"/>
              <a:cs typeface="+mn-cs"/>
            </a:endParaRPr>
          </a:p>
        </p:txBody>
      </p:sp>
      <p:sp>
        <p:nvSpPr>
          <p:cNvPr id="49155" name="Rectangle 4"/>
          <p:cNvSpPr>
            <a:spLocks noChangeArrowheads="1"/>
          </p:cNvSpPr>
          <p:nvPr/>
        </p:nvSpPr>
        <p:spPr bwMode="auto">
          <a:xfrm>
            <a:off x="36513" y="2492375"/>
            <a:ext cx="2089150" cy="10080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400" b="1">
                <a:latin typeface="Arial" panose="020B0604020202020204" pitchFamily="34" charset="0"/>
                <a:cs typeface="Arial" panose="020B0604020202020204" pitchFamily="34" charset="0"/>
              </a:rPr>
              <a:t>20% RFP</a:t>
            </a:r>
          </a:p>
          <a:p>
            <a:pPr algn="ctr" eaLnBrk="1" hangingPunct="1"/>
            <a:r>
              <a:rPr lang="es-MX" altLang="es-MX" sz="1400" b="1">
                <a:latin typeface="Arial" panose="020B0604020202020204" pitchFamily="34" charset="0"/>
                <a:cs typeface="Arial" panose="020B0604020202020204" pitchFamily="34" charset="0"/>
              </a:rPr>
              <a:t>=</a:t>
            </a:r>
          </a:p>
          <a:p>
            <a:pPr algn="ctr" eaLnBrk="1" hangingPunct="1"/>
            <a:r>
              <a:rPr lang="es-MX" altLang="es-MX" sz="1400">
                <a:latin typeface="Arial" panose="020B0604020202020204" pitchFamily="34" charset="0"/>
                <a:cs typeface="Arial" panose="020B0604020202020204" pitchFamily="34" charset="0"/>
              </a:rPr>
              <a:t> </a:t>
            </a:r>
            <a:r>
              <a:rPr lang="es-MX" altLang="es-MX" sz="2000" b="1">
                <a:latin typeface="Arial" panose="020B0604020202020204" pitchFamily="34" charset="0"/>
                <a:cs typeface="Arial" panose="020B0604020202020204" pitchFamily="34" charset="0"/>
              </a:rPr>
              <a:t>FGP</a:t>
            </a:r>
            <a:endParaRPr lang="es-ES" altLang="es-MX" sz="2000" b="1">
              <a:latin typeface="Arial" panose="020B0604020202020204" pitchFamily="34" charset="0"/>
              <a:cs typeface="Arial" panose="020B0604020202020204" pitchFamily="34" charset="0"/>
            </a:endParaRPr>
          </a:p>
        </p:txBody>
      </p:sp>
      <p:sp>
        <p:nvSpPr>
          <p:cNvPr id="49156" name="Line 5"/>
          <p:cNvSpPr>
            <a:spLocks noChangeShapeType="1"/>
          </p:cNvSpPr>
          <p:nvPr/>
        </p:nvSpPr>
        <p:spPr bwMode="auto">
          <a:xfrm flipV="1">
            <a:off x="1116013" y="1628775"/>
            <a:ext cx="0" cy="8651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9157" name="Line 7"/>
          <p:cNvSpPr>
            <a:spLocks noChangeShapeType="1"/>
          </p:cNvSpPr>
          <p:nvPr/>
        </p:nvSpPr>
        <p:spPr bwMode="auto">
          <a:xfrm flipV="1">
            <a:off x="1116013" y="3498850"/>
            <a:ext cx="0" cy="8651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9158" name="Rectangle 11"/>
          <p:cNvSpPr>
            <a:spLocks noChangeArrowheads="1"/>
          </p:cNvSpPr>
          <p:nvPr/>
        </p:nvSpPr>
        <p:spPr bwMode="auto">
          <a:xfrm>
            <a:off x="2197100" y="1123950"/>
            <a:ext cx="2089150" cy="10080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400">
                <a:latin typeface="Arial" panose="020B0604020202020204" pitchFamily="34" charset="0"/>
                <a:cs typeface="Arial" panose="020B0604020202020204" pitchFamily="34" charset="0"/>
              </a:rPr>
              <a:t>FGP de 2007</a:t>
            </a:r>
            <a:endParaRPr lang="es-ES" altLang="es-MX" sz="1400">
              <a:latin typeface="Arial" panose="020B0604020202020204" pitchFamily="34" charset="0"/>
              <a:cs typeface="Arial" panose="020B0604020202020204" pitchFamily="34" charset="0"/>
            </a:endParaRPr>
          </a:p>
        </p:txBody>
      </p:sp>
      <p:sp>
        <p:nvSpPr>
          <p:cNvPr id="49159" name="Rectangle 12"/>
          <p:cNvSpPr>
            <a:spLocks noChangeArrowheads="1"/>
          </p:cNvSpPr>
          <p:nvPr/>
        </p:nvSpPr>
        <p:spPr bwMode="auto">
          <a:xfrm>
            <a:off x="2197100" y="3860800"/>
            <a:ext cx="2089150" cy="10080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400">
                <a:latin typeface="Arial" panose="020B0604020202020204" pitchFamily="34" charset="0"/>
                <a:cs typeface="Arial" panose="020B0604020202020204" pitchFamily="34" charset="0"/>
              </a:rPr>
              <a:t>FGP del año de cálculo</a:t>
            </a:r>
          </a:p>
          <a:p>
            <a:pPr algn="ctr" eaLnBrk="1" hangingPunct="1"/>
            <a:r>
              <a:rPr lang="es-MX" altLang="es-MX" sz="1400">
                <a:latin typeface="Arial" panose="020B0604020202020204" pitchFamily="34" charset="0"/>
                <a:cs typeface="Arial" panose="020B0604020202020204" pitchFamily="34" charset="0"/>
              </a:rPr>
              <a:t>menos</a:t>
            </a:r>
          </a:p>
          <a:p>
            <a:pPr algn="ctr" eaLnBrk="1" hangingPunct="1"/>
            <a:r>
              <a:rPr lang="es-MX" altLang="es-MX" sz="1400">
                <a:latin typeface="Arial" panose="020B0604020202020204" pitchFamily="34" charset="0"/>
                <a:cs typeface="Arial" panose="020B0604020202020204" pitchFamily="34" charset="0"/>
              </a:rPr>
              <a:t>FGP de 2007</a:t>
            </a:r>
            <a:endParaRPr lang="es-ES" altLang="es-MX" sz="1400">
              <a:latin typeface="Arial" panose="020B0604020202020204" pitchFamily="34" charset="0"/>
              <a:cs typeface="Arial" panose="020B0604020202020204" pitchFamily="34" charset="0"/>
            </a:endParaRPr>
          </a:p>
        </p:txBody>
      </p:sp>
      <p:sp>
        <p:nvSpPr>
          <p:cNvPr id="49160" name="Line 13"/>
          <p:cNvSpPr>
            <a:spLocks noChangeShapeType="1"/>
          </p:cNvSpPr>
          <p:nvPr/>
        </p:nvSpPr>
        <p:spPr bwMode="auto">
          <a:xfrm>
            <a:off x="1116013" y="4364038"/>
            <a:ext cx="10810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49161" name="Line 14"/>
          <p:cNvSpPr>
            <a:spLocks noChangeShapeType="1"/>
          </p:cNvSpPr>
          <p:nvPr/>
        </p:nvSpPr>
        <p:spPr bwMode="auto">
          <a:xfrm>
            <a:off x="1116013" y="1628775"/>
            <a:ext cx="10810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49162" name="Line 15"/>
          <p:cNvSpPr>
            <a:spLocks noChangeShapeType="1"/>
          </p:cNvSpPr>
          <p:nvPr/>
        </p:nvSpPr>
        <p:spPr bwMode="auto">
          <a:xfrm>
            <a:off x="4284663" y="1628775"/>
            <a:ext cx="12239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49163" name="Rectangle 16"/>
          <p:cNvSpPr>
            <a:spLocks noChangeArrowheads="1"/>
          </p:cNvSpPr>
          <p:nvPr/>
        </p:nvSpPr>
        <p:spPr bwMode="auto">
          <a:xfrm>
            <a:off x="5508625" y="1123950"/>
            <a:ext cx="2952750" cy="10080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400">
                <a:latin typeface="Arial" panose="020B0604020202020204" pitchFamily="34" charset="0"/>
                <a:cs typeface="Arial" panose="020B0604020202020204" pitchFamily="34" charset="0"/>
              </a:rPr>
              <a:t>Asignación del FGP en el 2007</a:t>
            </a:r>
            <a:endParaRPr lang="es-ES" altLang="es-MX" sz="1400">
              <a:latin typeface="Arial" panose="020B0604020202020204" pitchFamily="34" charset="0"/>
              <a:cs typeface="Arial" panose="020B0604020202020204" pitchFamily="34" charset="0"/>
            </a:endParaRPr>
          </a:p>
        </p:txBody>
      </p:sp>
      <p:sp>
        <p:nvSpPr>
          <p:cNvPr id="49164" name="Line 17"/>
          <p:cNvSpPr>
            <a:spLocks noChangeShapeType="1"/>
          </p:cNvSpPr>
          <p:nvPr/>
        </p:nvSpPr>
        <p:spPr bwMode="auto">
          <a:xfrm>
            <a:off x="4284663" y="4364038"/>
            <a:ext cx="36036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9165" name="Line 18"/>
          <p:cNvSpPr>
            <a:spLocks noChangeShapeType="1"/>
          </p:cNvSpPr>
          <p:nvPr/>
        </p:nvSpPr>
        <p:spPr bwMode="auto">
          <a:xfrm>
            <a:off x="4645025" y="2852738"/>
            <a:ext cx="0" cy="26638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9166" name="Line 19"/>
          <p:cNvSpPr>
            <a:spLocks noChangeShapeType="1"/>
          </p:cNvSpPr>
          <p:nvPr/>
        </p:nvSpPr>
        <p:spPr bwMode="auto">
          <a:xfrm>
            <a:off x="4645025" y="2852738"/>
            <a:ext cx="863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49167" name="Line 20"/>
          <p:cNvSpPr>
            <a:spLocks noChangeShapeType="1"/>
          </p:cNvSpPr>
          <p:nvPr/>
        </p:nvSpPr>
        <p:spPr bwMode="auto">
          <a:xfrm>
            <a:off x="4645025" y="4364038"/>
            <a:ext cx="863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49168" name="Line 21"/>
          <p:cNvSpPr>
            <a:spLocks noChangeShapeType="1"/>
          </p:cNvSpPr>
          <p:nvPr/>
        </p:nvSpPr>
        <p:spPr bwMode="auto">
          <a:xfrm>
            <a:off x="4645025" y="5516563"/>
            <a:ext cx="863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49169" name="Rectangle 22"/>
          <p:cNvSpPr>
            <a:spLocks noChangeArrowheads="1"/>
          </p:cNvSpPr>
          <p:nvPr/>
        </p:nvSpPr>
        <p:spPr bwMode="auto">
          <a:xfrm>
            <a:off x="5508625" y="2347913"/>
            <a:ext cx="2952750" cy="10080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400">
                <a:latin typeface="Arial" panose="020B0604020202020204" pitchFamily="34" charset="0"/>
                <a:cs typeface="Arial" panose="020B0604020202020204" pitchFamily="34" charset="0"/>
              </a:rPr>
              <a:t>60% Participación del factor de </a:t>
            </a:r>
          </a:p>
          <a:p>
            <a:pPr algn="ctr" eaLnBrk="1" hangingPunct="1"/>
            <a:r>
              <a:rPr lang="es-MX" altLang="es-MX" sz="1400">
                <a:latin typeface="Arial" panose="020B0604020202020204" pitchFamily="34" charset="0"/>
                <a:cs typeface="Arial" panose="020B0604020202020204" pitchFamily="34" charset="0"/>
              </a:rPr>
              <a:t>crecimiento del PIB de la entidad </a:t>
            </a:r>
          </a:p>
          <a:p>
            <a:pPr algn="ctr" eaLnBrk="1" hangingPunct="1"/>
            <a:r>
              <a:rPr lang="es-MX" altLang="es-MX" sz="1400">
                <a:latin typeface="Arial" panose="020B0604020202020204" pitchFamily="34" charset="0"/>
                <a:cs typeface="Arial" panose="020B0604020202020204" pitchFamily="34" charset="0"/>
              </a:rPr>
              <a:t>por la población en el total de las </a:t>
            </a:r>
          </a:p>
          <a:p>
            <a:pPr algn="ctr" eaLnBrk="1" hangingPunct="1"/>
            <a:r>
              <a:rPr lang="es-MX" altLang="es-MX" sz="1400">
                <a:latin typeface="Arial" panose="020B0604020202020204" pitchFamily="34" charset="0"/>
                <a:cs typeface="Arial" panose="020B0604020202020204" pitchFamily="34" charset="0"/>
              </a:rPr>
              <a:t>entidades</a:t>
            </a:r>
            <a:endParaRPr lang="es-ES" altLang="es-MX" sz="1400">
              <a:latin typeface="Arial" panose="020B0604020202020204" pitchFamily="34" charset="0"/>
              <a:cs typeface="Arial" panose="020B0604020202020204" pitchFamily="34" charset="0"/>
            </a:endParaRPr>
          </a:p>
        </p:txBody>
      </p:sp>
      <p:sp>
        <p:nvSpPr>
          <p:cNvPr id="49170" name="Rectangle 25"/>
          <p:cNvSpPr>
            <a:spLocks noChangeArrowheads="1"/>
          </p:cNvSpPr>
          <p:nvPr/>
        </p:nvSpPr>
        <p:spPr bwMode="auto">
          <a:xfrm>
            <a:off x="5508625" y="3500438"/>
            <a:ext cx="2952750" cy="13684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400">
                <a:latin typeface="Arial" panose="020B0604020202020204" pitchFamily="34" charset="0"/>
                <a:cs typeface="Arial" panose="020B0604020202020204" pitchFamily="34" charset="0"/>
              </a:rPr>
              <a:t>30% Participación del promedio de </a:t>
            </a:r>
          </a:p>
          <a:p>
            <a:pPr algn="ctr" eaLnBrk="1" hangingPunct="1"/>
            <a:r>
              <a:rPr lang="es-MX" altLang="es-MX" sz="1400">
                <a:latin typeface="Arial" panose="020B0604020202020204" pitchFamily="34" charset="0"/>
                <a:cs typeface="Arial" panose="020B0604020202020204" pitchFamily="34" charset="0"/>
              </a:rPr>
              <a:t>los últimos tres años del factor de </a:t>
            </a:r>
          </a:p>
          <a:p>
            <a:pPr algn="ctr" eaLnBrk="1" hangingPunct="1"/>
            <a:r>
              <a:rPr lang="es-MX" altLang="es-MX" sz="1400">
                <a:latin typeface="Arial" panose="020B0604020202020204" pitchFamily="34" charset="0"/>
                <a:cs typeface="Arial" panose="020B0604020202020204" pitchFamily="34" charset="0"/>
              </a:rPr>
              <a:t>crecimiento de la recaudación de imp.</a:t>
            </a:r>
          </a:p>
          <a:p>
            <a:pPr algn="ctr" eaLnBrk="1" hangingPunct="1"/>
            <a:r>
              <a:rPr lang="es-MX" altLang="es-MX" sz="1400">
                <a:latin typeface="Arial" panose="020B0604020202020204" pitchFamily="34" charset="0"/>
                <a:cs typeface="Arial" panose="020B0604020202020204" pitchFamily="34" charset="0"/>
              </a:rPr>
              <a:t>y der. locales de la entidad por la </a:t>
            </a:r>
          </a:p>
          <a:p>
            <a:pPr algn="ctr" eaLnBrk="1" hangingPunct="1"/>
            <a:r>
              <a:rPr lang="es-MX" altLang="es-MX" sz="1400">
                <a:latin typeface="Arial" panose="020B0604020202020204" pitchFamily="34" charset="0"/>
                <a:cs typeface="Arial" panose="020B0604020202020204" pitchFamily="34" charset="0"/>
              </a:rPr>
              <a:t>población en el total de las </a:t>
            </a:r>
          </a:p>
          <a:p>
            <a:pPr algn="ctr" eaLnBrk="1" hangingPunct="1"/>
            <a:r>
              <a:rPr lang="es-MX" altLang="es-MX" sz="1400">
                <a:latin typeface="Arial" panose="020B0604020202020204" pitchFamily="34" charset="0"/>
                <a:cs typeface="Arial" panose="020B0604020202020204" pitchFamily="34" charset="0"/>
              </a:rPr>
              <a:t>entidades</a:t>
            </a:r>
            <a:endParaRPr lang="es-ES" altLang="es-MX" sz="1400">
              <a:latin typeface="Arial" panose="020B0604020202020204" pitchFamily="34" charset="0"/>
              <a:cs typeface="Arial" panose="020B0604020202020204" pitchFamily="34" charset="0"/>
            </a:endParaRPr>
          </a:p>
        </p:txBody>
      </p:sp>
      <p:sp>
        <p:nvSpPr>
          <p:cNvPr id="49171" name="Rectangle 26"/>
          <p:cNvSpPr>
            <a:spLocks noChangeArrowheads="1"/>
          </p:cNvSpPr>
          <p:nvPr/>
        </p:nvSpPr>
        <p:spPr bwMode="auto">
          <a:xfrm>
            <a:off x="5508625" y="5013325"/>
            <a:ext cx="2952750" cy="10080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400">
                <a:latin typeface="Arial" panose="020B0604020202020204" pitchFamily="34" charset="0"/>
                <a:cs typeface="Arial" panose="020B0604020202020204" pitchFamily="34" charset="0"/>
              </a:rPr>
              <a:t>10% Participación de los imp. y der. </a:t>
            </a:r>
          </a:p>
          <a:p>
            <a:pPr algn="ctr" eaLnBrk="1" hangingPunct="1"/>
            <a:r>
              <a:rPr lang="es-MX" altLang="es-MX" sz="1400">
                <a:latin typeface="Arial" panose="020B0604020202020204" pitchFamily="34" charset="0"/>
                <a:cs typeface="Arial" panose="020B0604020202020204" pitchFamily="34" charset="0"/>
              </a:rPr>
              <a:t>locales por la población en el total </a:t>
            </a:r>
          </a:p>
          <a:p>
            <a:pPr algn="ctr" eaLnBrk="1" hangingPunct="1"/>
            <a:r>
              <a:rPr lang="es-MX" altLang="es-MX" sz="1400">
                <a:latin typeface="Arial" panose="020B0604020202020204" pitchFamily="34" charset="0"/>
                <a:cs typeface="Arial" panose="020B0604020202020204" pitchFamily="34" charset="0"/>
              </a:rPr>
              <a:t>de las entidades</a:t>
            </a:r>
            <a:endParaRPr lang="es-ES" altLang="es-MX"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116985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p:cNvSpPr>
            <a:spLocks noGrp="1" noChangeArrowheads="1"/>
          </p:cNvSpPr>
          <p:nvPr>
            <p:ph type="title" idx="4294967295"/>
          </p:nvPr>
        </p:nvSpPr>
        <p:spPr>
          <a:xfrm>
            <a:off x="251520" y="692696"/>
            <a:ext cx="8640762" cy="509588"/>
          </a:xfrm>
          <a:prstGeom prst="rect">
            <a:avLst/>
          </a:prstGeom>
        </p:spPr>
        <p:txBody>
          <a:bodyPr/>
          <a:lstStyle/>
          <a:p>
            <a:pPr algn="ctr"/>
            <a:r>
              <a:rPr lang="es-MX" sz="2400" b="1" dirty="0" smtClean="0">
                <a:solidFill>
                  <a:schemeClr val="tx1"/>
                </a:solidFill>
              </a:rPr>
              <a:t>Acciones que las entidades federativas </a:t>
            </a:r>
            <a:r>
              <a:rPr lang="es-MX" sz="2400" b="1" dirty="0" smtClean="0">
                <a:solidFill>
                  <a:schemeClr val="tx1"/>
                </a:solidFill>
              </a:rPr>
              <a:t>pueden </a:t>
            </a:r>
            <a:r>
              <a:rPr lang="es-MX" sz="2400" b="1" dirty="0" smtClean="0">
                <a:solidFill>
                  <a:schemeClr val="tx1"/>
                </a:solidFill>
              </a:rPr>
              <a:t>llevar a cabo para obtener más Participaciones en Ingresos Federales</a:t>
            </a:r>
            <a:endParaRPr lang="es-ES" sz="2400" b="1" dirty="0" smtClean="0">
              <a:solidFill>
                <a:schemeClr val="tx1"/>
              </a:solidFill>
            </a:endParaRPr>
          </a:p>
        </p:txBody>
      </p:sp>
      <p:graphicFrame>
        <p:nvGraphicFramePr>
          <p:cNvPr id="5" name="4 Diagrama"/>
          <p:cNvGraphicFramePr/>
          <p:nvPr/>
        </p:nvGraphicFramePr>
        <p:xfrm>
          <a:off x="395536" y="1412776"/>
          <a:ext cx="6912768"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7235280" y="2132856"/>
            <a:ext cx="1908720" cy="1015663"/>
          </a:xfrm>
          <a:prstGeom prst="rect">
            <a:avLst/>
          </a:prstGeom>
          <a:noFill/>
        </p:spPr>
        <p:txBody>
          <a:bodyPr wrap="square" rtlCol="0">
            <a:spAutoFit/>
          </a:bodyPr>
          <a:lstStyle/>
          <a:p>
            <a:pPr algn="ctr"/>
            <a:r>
              <a:rPr lang="es-MX" sz="2000" dirty="0" smtClean="0"/>
              <a:t>Aumento en las Participaciones Federales</a:t>
            </a:r>
            <a:endParaRPr lang="es-MX" sz="2000" dirty="0"/>
          </a:p>
        </p:txBody>
      </p:sp>
      <p:sp>
        <p:nvSpPr>
          <p:cNvPr id="7" name="Rectangle 2"/>
          <p:cNvSpPr txBox="1">
            <a:spLocks noChangeArrowheads="1"/>
          </p:cNvSpPr>
          <p:nvPr/>
        </p:nvSpPr>
        <p:spPr bwMode="auto">
          <a:xfrm>
            <a:off x="334318" y="83892"/>
            <a:ext cx="8425060" cy="503957"/>
          </a:xfrm>
          <a:prstGeom prst="rect">
            <a:avLst/>
          </a:prstGeom>
        </p:spPr>
        <p:txBody>
          <a:bodyPr/>
          <a:lstStyle>
            <a:lvl1pPr algn="ctr" eaLnBrk="0" hangingPunct="0">
              <a:defRPr sz="3200" b="1">
                <a:latin typeface="+mj-lt"/>
                <a:ea typeface="+mj-ea"/>
                <a:cs typeface="+mj-cs"/>
              </a:defRPr>
            </a:lvl1pPr>
            <a:lvl2pPr eaLnBrk="0" hangingPunct="0">
              <a:defRPr sz="3200">
                <a:solidFill>
                  <a:schemeClr val="tx2"/>
                </a:solidFill>
                <a:latin typeface="Calibri" pitchFamily="34" charset="0"/>
              </a:defRPr>
            </a:lvl2pPr>
            <a:lvl3pPr eaLnBrk="0" hangingPunct="0">
              <a:defRPr sz="3200">
                <a:solidFill>
                  <a:schemeClr val="tx2"/>
                </a:solidFill>
                <a:latin typeface="Calibri" pitchFamily="34" charset="0"/>
              </a:defRPr>
            </a:lvl3pPr>
            <a:lvl4pPr eaLnBrk="0" hangingPunct="0">
              <a:defRPr sz="3200">
                <a:solidFill>
                  <a:schemeClr val="tx2"/>
                </a:solidFill>
                <a:latin typeface="Calibri" pitchFamily="34" charset="0"/>
              </a:defRPr>
            </a:lvl4pPr>
            <a:lvl5pPr eaLnBrk="0" hangingPunct="0">
              <a:defRPr sz="3200">
                <a:solidFill>
                  <a:schemeClr val="tx2"/>
                </a:solidFill>
                <a:latin typeface="Calibri" pitchFamily="34" charset="0"/>
              </a:defRPr>
            </a:lvl5pPr>
            <a:lvl6pPr marL="457200" fontAlgn="base">
              <a:spcBef>
                <a:spcPct val="0"/>
              </a:spcBef>
              <a:spcAft>
                <a:spcPct val="0"/>
              </a:spcAft>
              <a:defRPr sz="3200">
                <a:solidFill>
                  <a:schemeClr val="tx2"/>
                </a:solidFill>
                <a:latin typeface="Calibri" pitchFamily="34" charset="0"/>
              </a:defRPr>
            </a:lvl6pPr>
            <a:lvl7pPr marL="914400" fontAlgn="base">
              <a:spcBef>
                <a:spcPct val="0"/>
              </a:spcBef>
              <a:spcAft>
                <a:spcPct val="0"/>
              </a:spcAft>
              <a:defRPr sz="3200">
                <a:solidFill>
                  <a:schemeClr val="tx2"/>
                </a:solidFill>
                <a:latin typeface="Calibri" pitchFamily="34" charset="0"/>
              </a:defRPr>
            </a:lvl7pPr>
            <a:lvl8pPr marL="1371600" fontAlgn="base">
              <a:spcBef>
                <a:spcPct val="0"/>
              </a:spcBef>
              <a:spcAft>
                <a:spcPct val="0"/>
              </a:spcAft>
              <a:defRPr sz="3200">
                <a:solidFill>
                  <a:schemeClr val="tx2"/>
                </a:solidFill>
                <a:latin typeface="Calibri" pitchFamily="34" charset="0"/>
              </a:defRPr>
            </a:lvl8pPr>
            <a:lvl9pPr marL="1828800" fontAlgn="base">
              <a:spcBef>
                <a:spcPct val="0"/>
              </a:spcBef>
              <a:spcAft>
                <a:spcPct val="0"/>
              </a:spcAft>
              <a:defRPr sz="3200">
                <a:solidFill>
                  <a:schemeClr val="tx2"/>
                </a:solidFill>
                <a:latin typeface="Calibri" pitchFamily="34" charset="0"/>
              </a:defRPr>
            </a:lvl9pPr>
          </a:lstStyle>
          <a:p>
            <a:r>
              <a:rPr lang="es-MX" dirty="0"/>
              <a:t>Ramo 28 Participaciones en Ingresos Federales</a:t>
            </a:r>
            <a:endParaRPr lang="es-ES" dirty="0"/>
          </a:p>
        </p:txBody>
      </p:sp>
    </p:spTree>
    <p:extLst>
      <p:ext uri="{BB962C8B-B14F-4D97-AF65-F5344CB8AC3E}">
        <p14:creationId xmlns:p14="http://schemas.microsoft.com/office/powerpoint/2010/main" val="683319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p:cNvSpPr>
            <a:spLocks noGrp="1" noChangeArrowheads="1"/>
          </p:cNvSpPr>
          <p:nvPr>
            <p:ph type="ctrTitle"/>
          </p:nvPr>
        </p:nvSpPr>
        <p:spPr>
          <a:xfrm>
            <a:off x="143321" y="615156"/>
            <a:ext cx="8893175" cy="5838180"/>
          </a:xfrm>
          <a:prstGeom prst="rect">
            <a:avLst/>
          </a:prstGeom>
        </p:spPr>
        <p:txBody>
          <a:bodyPr/>
          <a:lstStyle/>
          <a:p>
            <a:pPr algn="l"/>
            <a:r>
              <a:rPr lang="es-MX" sz="2000" dirty="0">
                <a:latin typeface="+mn-lt"/>
              </a:rPr>
              <a:t>De acuerdo a lo establecido en la </a:t>
            </a:r>
            <a:r>
              <a:rPr lang="es-MX" sz="2000" dirty="0" err="1">
                <a:latin typeface="+mn-lt"/>
              </a:rPr>
              <a:t>LCF</a:t>
            </a:r>
            <a:r>
              <a:rPr lang="es-MX" sz="2000" dirty="0">
                <a:latin typeface="+mn-lt"/>
              </a:rPr>
              <a:t>, los municipios tienen derecho a recibir recursos de las Participaciones Federales conforme a lo siguiente:</a:t>
            </a:r>
            <a:br>
              <a:rPr lang="es-MX" sz="2000" dirty="0">
                <a:latin typeface="+mn-lt"/>
              </a:rPr>
            </a:br>
            <a:r>
              <a:rPr lang="es-MX" sz="2000" dirty="0">
                <a:latin typeface="+mn-lt"/>
              </a:rPr>
              <a:t/>
            </a:r>
            <a:br>
              <a:rPr lang="es-MX" sz="2000" dirty="0">
                <a:latin typeface="+mn-lt"/>
              </a:rPr>
            </a:br>
            <a:r>
              <a:rPr lang="es-MX" sz="2000" dirty="0" smtClean="0">
                <a:latin typeface="+mn-lt"/>
              </a:rPr>
              <a:t>i) Los </a:t>
            </a:r>
            <a:r>
              <a:rPr lang="es-MX" sz="2000" dirty="0">
                <a:latin typeface="+mn-lt"/>
              </a:rPr>
              <a:t>fondos para el Comercio Exterior (0.136 por ciento de la </a:t>
            </a:r>
            <a:r>
              <a:rPr lang="es-MX" sz="2000" dirty="0" err="1">
                <a:latin typeface="+mn-lt"/>
              </a:rPr>
              <a:t>RFP</a:t>
            </a:r>
            <a:r>
              <a:rPr lang="es-MX" sz="2000" dirty="0">
                <a:latin typeface="+mn-lt"/>
              </a:rPr>
              <a:t>) </a:t>
            </a:r>
            <a:r>
              <a:rPr lang="es-MX" sz="2000" dirty="0" smtClean="0">
                <a:latin typeface="+mn-lt"/>
              </a:rPr>
              <a:t> </a:t>
            </a:r>
            <a:r>
              <a:rPr lang="es-MX" sz="2000" dirty="0">
                <a:latin typeface="+mn-lt"/>
              </a:rPr>
              <a:t>(artículo 2°-A frac. I de la </a:t>
            </a:r>
            <a:r>
              <a:rPr lang="es-MX" sz="2000" dirty="0" err="1">
                <a:latin typeface="+mn-lt"/>
              </a:rPr>
              <a:t>LCF</a:t>
            </a:r>
            <a:r>
              <a:rPr lang="es-MX" sz="2000" dirty="0" smtClean="0">
                <a:latin typeface="+mn-lt"/>
              </a:rPr>
              <a:t>). </a:t>
            </a:r>
            <a:r>
              <a:rPr lang="es-MX" sz="2000" dirty="0">
                <a:latin typeface="+mn-lt"/>
              </a:rPr>
              <a:t/>
            </a:r>
            <a:br>
              <a:rPr lang="es-MX" sz="2000" dirty="0">
                <a:latin typeface="+mn-lt"/>
              </a:rPr>
            </a:br>
            <a:r>
              <a:rPr lang="es-MX" sz="2000" dirty="0" smtClean="0">
                <a:latin typeface="+mn-lt"/>
              </a:rPr>
              <a:t/>
            </a:r>
            <a:br>
              <a:rPr lang="es-MX" sz="2000" dirty="0" smtClean="0">
                <a:latin typeface="+mn-lt"/>
              </a:rPr>
            </a:br>
            <a:r>
              <a:rPr lang="es-MX" sz="2000" dirty="0" smtClean="0">
                <a:latin typeface="+mn-lt"/>
              </a:rPr>
              <a:t>ii) </a:t>
            </a:r>
            <a:r>
              <a:rPr lang="es-ES" sz="2000" dirty="0">
                <a:latin typeface="+mn-lt"/>
              </a:rPr>
              <a:t>E</a:t>
            </a:r>
            <a:r>
              <a:rPr lang="es-ES" sz="2000" dirty="0" smtClean="0">
                <a:latin typeface="+mn-lt"/>
              </a:rPr>
              <a:t>l </a:t>
            </a:r>
            <a:r>
              <a:rPr lang="es-ES" sz="2000" dirty="0">
                <a:latin typeface="+mn-lt"/>
              </a:rPr>
              <a:t>0.051% de los Ingresos Petroleros del Gobierno Federal se destinaran a los Municipios litorales o fronterizos por donde se realiza materialmente la salida de </a:t>
            </a:r>
            <a:r>
              <a:rPr lang="es-ES" sz="2000" dirty="0" smtClean="0">
                <a:latin typeface="+mn-lt"/>
              </a:rPr>
              <a:t>hidrocarburos </a:t>
            </a:r>
            <a:r>
              <a:rPr lang="es-MX" sz="2000" dirty="0" smtClean="0">
                <a:latin typeface="+mn-lt"/>
              </a:rPr>
              <a:t>(artículo 2°-A frac. II de la </a:t>
            </a:r>
            <a:r>
              <a:rPr lang="es-MX" sz="2000" dirty="0" err="1" smtClean="0">
                <a:latin typeface="+mn-lt"/>
              </a:rPr>
              <a:t>LCF</a:t>
            </a:r>
            <a:r>
              <a:rPr lang="es-MX" sz="2000" dirty="0" smtClean="0">
                <a:latin typeface="+mn-lt"/>
              </a:rPr>
              <a:t>).</a:t>
            </a:r>
            <a:br>
              <a:rPr lang="es-MX" sz="2000" dirty="0" smtClean="0">
                <a:latin typeface="+mn-lt"/>
              </a:rPr>
            </a:br>
            <a:r>
              <a:rPr lang="es-MX" sz="2000" dirty="0">
                <a:latin typeface="+mn-lt"/>
              </a:rPr>
              <a:t/>
            </a:r>
            <a:br>
              <a:rPr lang="es-MX" sz="2000" dirty="0">
                <a:latin typeface="+mn-lt"/>
              </a:rPr>
            </a:br>
            <a:r>
              <a:rPr lang="es-MX" sz="2000" dirty="0" smtClean="0">
                <a:latin typeface="+mn-lt"/>
              </a:rPr>
              <a:t>iii) Cada </a:t>
            </a:r>
            <a:r>
              <a:rPr lang="es-MX" sz="2000" dirty="0">
                <a:latin typeface="+mn-lt"/>
              </a:rPr>
              <a:t>Entidad Federativa, conforme a su propia normatividad, distribuye a sus municipios el 100 por ciento del Fondo de Fomento Municipal y por lo menos el 20 por ciento de los recursos del Fondo General de Participaciones, del Fondo de Fomento Municipal, del Fondo de Fiscalización, de las Participaciones Específicas en el Impuesto Especial sobre Productos y Servicios (</a:t>
            </a:r>
            <a:r>
              <a:rPr lang="es-MX" sz="2000" dirty="0" err="1">
                <a:latin typeface="+mn-lt"/>
              </a:rPr>
              <a:t>IEPS</a:t>
            </a:r>
            <a:r>
              <a:rPr lang="es-MX" sz="2000" dirty="0">
                <a:latin typeface="+mn-lt"/>
              </a:rPr>
              <a:t>), de los Incentivos por los nueve onceavos del </a:t>
            </a:r>
            <a:r>
              <a:rPr lang="es-MX" sz="2000" dirty="0" err="1">
                <a:latin typeface="+mn-lt"/>
              </a:rPr>
              <a:t>IEPS</a:t>
            </a:r>
            <a:r>
              <a:rPr lang="es-MX" sz="2000" dirty="0">
                <a:latin typeface="+mn-lt"/>
              </a:rPr>
              <a:t> sobre ventas de </a:t>
            </a:r>
            <a:r>
              <a:rPr lang="es-MX" sz="2000" dirty="0" err="1">
                <a:latin typeface="+mn-lt"/>
              </a:rPr>
              <a:t>diesel</a:t>
            </a:r>
            <a:r>
              <a:rPr lang="es-MX" sz="2000" dirty="0">
                <a:latin typeface="+mn-lt"/>
              </a:rPr>
              <a:t> y gasolina, del Fondo de Compensación, del Fondo de Extracción de Hidrocarburos, de los Incentivos por el Impuesto sobre Tenencia y Uso de Vehículos y de los Incentivos por el Impuesto Especial sobre Automóviles Nuevos.</a:t>
            </a:r>
            <a:br>
              <a:rPr lang="es-MX" sz="2000" dirty="0">
                <a:latin typeface="+mn-lt"/>
              </a:rPr>
            </a:br>
            <a:endParaRPr lang="es-ES" sz="2000" dirty="0" smtClean="0">
              <a:solidFill>
                <a:schemeClr val="tx1"/>
              </a:solidFill>
              <a:latin typeface="+mn-lt"/>
            </a:endParaRPr>
          </a:p>
        </p:txBody>
      </p:sp>
      <p:sp>
        <p:nvSpPr>
          <p:cNvPr id="4" name="Rectangle 2"/>
          <p:cNvSpPr txBox="1">
            <a:spLocks noChangeArrowheads="1"/>
          </p:cNvSpPr>
          <p:nvPr/>
        </p:nvSpPr>
        <p:spPr bwMode="auto">
          <a:xfrm>
            <a:off x="334318" y="83892"/>
            <a:ext cx="8425060" cy="503957"/>
          </a:xfrm>
          <a:prstGeom prst="rect">
            <a:avLst/>
          </a:prstGeom>
        </p:spPr>
        <p:txBody>
          <a:bodyPr/>
          <a:lstStyle>
            <a:lvl1pPr algn="ctr" eaLnBrk="0" hangingPunct="0">
              <a:defRPr sz="3200" b="1">
                <a:latin typeface="+mj-lt"/>
                <a:ea typeface="+mj-ea"/>
                <a:cs typeface="+mj-cs"/>
              </a:defRPr>
            </a:lvl1pPr>
            <a:lvl2pPr eaLnBrk="0" hangingPunct="0">
              <a:defRPr sz="3200">
                <a:solidFill>
                  <a:schemeClr val="tx2"/>
                </a:solidFill>
                <a:latin typeface="Calibri" pitchFamily="34" charset="0"/>
              </a:defRPr>
            </a:lvl2pPr>
            <a:lvl3pPr eaLnBrk="0" hangingPunct="0">
              <a:defRPr sz="3200">
                <a:solidFill>
                  <a:schemeClr val="tx2"/>
                </a:solidFill>
                <a:latin typeface="Calibri" pitchFamily="34" charset="0"/>
              </a:defRPr>
            </a:lvl3pPr>
            <a:lvl4pPr eaLnBrk="0" hangingPunct="0">
              <a:defRPr sz="3200">
                <a:solidFill>
                  <a:schemeClr val="tx2"/>
                </a:solidFill>
                <a:latin typeface="Calibri" pitchFamily="34" charset="0"/>
              </a:defRPr>
            </a:lvl4pPr>
            <a:lvl5pPr eaLnBrk="0" hangingPunct="0">
              <a:defRPr sz="3200">
                <a:solidFill>
                  <a:schemeClr val="tx2"/>
                </a:solidFill>
                <a:latin typeface="Calibri" pitchFamily="34" charset="0"/>
              </a:defRPr>
            </a:lvl5pPr>
            <a:lvl6pPr marL="457200" fontAlgn="base">
              <a:spcBef>
                <a:spcPct val="0"/>
              </a:spcBef>
              <a:spcAft>
                <a:spcPct val="0"/>
              </a:spcAft>
              <a:defRPr sz="3200">
                <a:solidFill>
                  <a:schemeClr val="tx2"/>
                </a:solidFill>
                <a:latin typeface="Calibri" pitchFamily="34" charset="0"/>
              </a:defRPr>
            </a:lvl6pPr>
            <a:lvl7pPr marL="914400" fontAlgn="base">
              <a:spcBef>
                <a:spcPct val="0"/>
              </a:spcBef>
              <a:spcAft>
                <a:spcPct val="0"/>
              </a:spcAft>
              <a:defRPr sz="3200">
                <a:solidFill>
                  <a:schemeClr val="tx2"/>
                </a:solidFill>
                <a:latin typeface="Calibri" pitchFamily="34" charset="0"/>
              </a:defRPr>
            </a:lvl7pPr>
            <a:lvl8pPr marL="1371600" fontAlgn="base">
              <a:spcBef>
                <a:spcPct val="0"/>
              </a:spcBef>
              <a:spcAft>
                <a:spcPct val="0"/>
              </a:spcAft>
              <a:defRPr sz="3200">
                <a:solidFill>
                  <a:schemeClr val="tx2"/>
                </a:solidFill>
                <a:latin typeface="Calibri" pitchFamily="34" charset="0"/>
              </a:defRPr>
            </a:lvl8pPr>
            <a:lvl9pPr marL="1828800" fontAlgn="base">
              <a:spcBef>
                <a:spcPct val="0"/>
              </a:spcBef>
              <a:spcAft>
                <a:spcPct val="0"/>
              </a:spcAft>
              <a:defRPr sz="3200">
                <a:solidFill>
                  <a:schemeClr val="tx2"/>
                </a:solidFill>
                <a:latin typeface="Calibri" pitchFamily="34" charset="0"/>
              </a:defRPr>
            </a:lvl9pPr>
          </a:lstStyle>
          <a:p>
            <a:r>
              <a:rPr lang="es-MX" dirty="0"/>
              <a:t>Ramo 28 Participaciones en Ingresos Federales</a:t>
            </a:r>
            <a:endParaRPr lang="es-ES" dirty="0"/>
          </a:p>
        </p:txBody>
      </p:sp>
    </p:spTree>
    <p:extLst>
      <p:ext uri="{BB962C8B-B14F-4D97-AF65-F5344CB8AC3E}">
        <p14:creationId xmlns:p14="http://schemas.microsoft.com/office/powerpoint/2010/main" val="3241734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0994"/>
                                        </p:tgtEl>
                                        <p:attrNameLst>
                                          <p:attrName>style.visibility</p:attrName>
                                        </p:attrNameLst>
                                      </p:cBhvr>
                                      <p:to>
                                        <p:strVal val="visible"/>
                                      </p:to>
                                    </p:set>
                                    <p:animEffect transition="in" filter="wipe(down)">
                                      <p:cBhvr>
                                        <p:cTn id="7" dur="500"/>
                                        <p:tgtEl>
                                          <p:spTgt spid="340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323528" y="1"/>
            <a:ext cx="8425060" cy="6925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s-MX" sz="3200" b="1" dirty="0" smtClean="0">
                <a:latin typeface="+mn-lt"/>
                <a:ea typeface="+mn-ea"/>
                <a:cs typeface="+mn-cs"/>
              </a:rPr>
              <a:t>Ramo 33 Aportaciones Federales</a:t>
            </a:r>
            <a:endParaRPr lang="es-ES" sz="3200" b="1" dirty="0">
              <a:latin typeface="+mn-lt"/>
              <a:ea typeface="+mn-ea"/>
              <a:cs typeface="+mn-cs"/>
            </a:endParaRPr>
          </a:p>
        </p:txBody>
      </p:sp>
      <p:sp>
        <p:nvSpPr>
          <p:cNvPr id="4" name="Rectangle 2"/>
          <p:cNvSpPr txBox="1">
            <a:spLocks noChangeArrowheads="1"/>
          </p:cNvSpPr>
          <p:nvPr/>
        </p:nvSpPr>
        <p:spPr bwMode="auto">
          <a:xfrm>
            <a:off x="0" y="692597"/>
            <a:ext cx="9144000" cy="431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s-MX" sz="2400" b="1" i="0" u="none" strike="noStrike" kern="0" cap="none" spc="0" normalizeH="0" baseline="0" noProof="0" dirty="0" smtClean="0">
                <a:ln>
                  <a:noFill/>
                </a:ln>
                <a:solidFill>
                  <a:schemeClr val="tx1"/>
                </a:solidFill>
                <a:effectLst/>
                <a:uLnTx/>
                <a:uFillTx/>
                <a:latin typeface="+mj-lt"/>
                <a:ea typeface="+mj-ea"/>
                <a:cs typeface="+mj-cs"/>
              </a:rPr>
              <a:t>Fondos</a:t>
            </a:r>
            <a:endParaRPr kumimoji="0" lang="es-ES" sz="24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5" name="CuadroTexto 4"/>
          <p:cNvSpPr txBox="1"/>
          <p:nvPr/>
        </p:nvSpPr>
        <p:spPr>
          <a:xfrm>
            <a:off x="0" y="1223369"/>
            <a:ext cx="8244408" cy="4093428"/>
          </a:xfrm>
          <a:prstGeom prst="rect">
            <a:avLst/>
          </a:prstGeom>
          <a:noFill/>
        </p:spPr>
        <p:txBody>
          <a:bodyPr wrap="square" rtlCol="0">
            <a:spAutoFit/>
          </a:bodyPr>
          <a:lstStyle/>
          <a:p>
            <a:pPr marL="185738" indent="-185738">
              <a:spcAft>
                <a:spcPts val="1200"/>
              </a:spcAft>
              <a:buFont typeface="Arial" panose="020B0604020202020204" pitchFamily="34" charset="0"/>
              <a:buChar char="•"/>
            </a:pPr>
            <a:r>
              <a:rPr lang="es-MX" sz="2000" dirty="0">
                <a:latin typeface="+mn-lt"/>
              </a:rPr>
              <a:t>Nómina Educativa y Gasto </a:t>
            </a:r>
            <a:r>
              <a:rPr lang="es-MX" sz="2000" dirty="0" smtClean="0">
                <a:latin typeface="+mn-lt"/>
              </a:rPr>
              <a:t>Operativo </a:t>
            </a:r>
            <a:r>
              <a:rPr lang="es-MX" sz="2000" dirty="0">
                <a:latin typeface="+mn-lt"/>
              </a:rPr>
              <a:t>(</a:t>
            </a:r>
            <a:r>
              <a:rPr lang="es-MX" sz="2000" dirty="0" err="1">
                <a:latin typeface="+mn-lt"/>
              </a:rPr>
              <a:t>FONE</a:t>
            </a:r>
            <a:r>
              <a:rPr lang="es-MX" sz="2000" dirty="0" smtClean="0">
                <a:latin typeface="+mn-lt"/>
              </a:rPr>
              <a:t>)</a:t>
            </a:r>
            <a:endParaRPr lang="es-MX" sz="2000" dirty="0">
              <a:latin typeface="+mn-lt"/>
            </a:endParaRPr>
          </a:p>
          <a:p>
            <a:pPr marL="185738" indent="-185738">
              <a:spcAft>
                <a:spcPts val="1200"/>
              </a:spcAft>
              <a:buFont typeface="Arial" panose="020B0604020202020204" pitchFamily="34" charset="0"/>
              <a:buChar char="•"/>
            </a:pPr>
            <a:r>
              <a:rPr lang="es-MX" sz="2000" dirty="0">
                <a:latin typeface="+mn-lt"/>
              </a:rPr>
              <a:t>Aportaciones para los Servicios de Salud (</a:t>
            </a:r>
            <a:r>
              <a:rPr lang="es-MX" sz="2000" dirty="0" err="1">
                <a:latin typeface="+mn-lt"/>
              </a:rPr>
              <a:t>FASSA</a:t>
            </a:r>
            <a:r>
              <a:rPr lang="es-MX" sz="2000" dirty="0">
                <a:latin typeface="+mn-lt"/>
              </a:rPr>
              <a:t>)</a:t>
            </a:r>
          </a:p>
          <a:p>
            <a:pPr marL="185738" indent="-185738">
              <a:spcAft>
                <a:spcPts val="1200"/>
              </a:spcAft>
              <a:buFont typeface="Arial" panose="020B0604020202020204" pitchFamily="34" charset="0"/>
              <a:buChar char="•"/>
            </a:pPr>
            <a:r>
              <a:rPr lang="es-MX" sz="2000" dirty="0">
                <a:latin typeface="+mn-lt"/>
              </a:rPr>
              <a:t>Fortalecimiento de los Municipios (</a:t>
            </a:r>
            <a:r>
              <a:rPr lang="es-MX" sz="2000" dirty="0" err="1">
                <a:latin typeface="+mn-lt"/>
              </a:rPr>
              <a:t>FORTAMUNDF</a:t>
            </a:r>
            <a:r>
              <a:rPr lang="es-MX" sz="2000" dirty="0">
                <a:latin typeface="+mn-lt"/>
              </a:rPr>
              <a:t>)</a:t>
            </a:r>
          </a:p>
          <a:p>
            <a:pPr marL="185738" indent="-185738">
              <a:spcAft>
                <a:spcPts val="1200"/>
              </a:spcAft>
              <a:buFont typeface="Arial" panose="020B0604020202020204" pitchFamily="34" charset="0"/>
              <a:buChar char="•"/>
            </a:pPr>
            <a:r>
              <a:rPr lang="es-MX" sz="2000" dirty="0">
                <a:latin typeface="+mn-lt"/>
              </a:rPr>
              <a:t>Infraestructura Social (</a:t>
            </a:r>
            <a:r>
              <a:rPr lang="es-MX" sz="2000" dirty="0" err="1">
                <a:latin typeface="+mn-lt"/>
              </a:rPr>
              <a:t>FAIS</a:t>
            </a:r>
            <a:r>
              <a:rPr lang="es-MX" sz="2000" dirty="0">
                <a:latin typeface="+mn-lt"/>
              </a:rPr>
              <a:t>)</a:t>
            </a:r>
          </a:p>
          <a:p>
            <a:pPr marL="185738" indent="-185738">
              <a:spcAft>
                <a:spcPts val="1200"/>
              </a:spcAft>
              <a:buFont typeface="Arial" panose="020B0604020202020204" pitchFamily="34" charset="0"/>
              <a:buChar char="•"/>
            </a:pPr>
            <a:r>
              <a:rPr lang="es-MX" sz="2000" dirty="0">
                <a:latin typeface="+mn-lt"/>
              </a:rPr>
              <a:t>Seguridad Pública (</a:t>
            </a:r>
            <a:r>
              <a:rPr lang="es-MX" sz="2000" dirty="0" err="1">
                <a:latin typeface="+mn-lt"/>
              </a:rPr>
              <a:t>FASP</a:t>
            </a:r>
            <a:r>
              <a:rPr lang="es-MX" sz="2000" dirty="0">
                <a:latin typeface="+mn-lt"/>
              </a:rPr>
              <a:t>)</a:t>
            </a:r>
          </a:p>
          <a:p>
            <a:pPr marL="185738" indent="-185738">
              <a:spcAft>
                <a:spcPts val="1200"/>
              </a:spcAft>
              <a:buFont typeface="Arial" panose="020B0604020202020204" pitchFamily="34" charset="0"/>
              <a:buChar char="•"/>
            </a:pPr>
            <a:r>
              <a:rPr lang="es-MX" sz="2000" dirty="0">
                <a:latin typeface="+mn-lt"/>
              </a:rPr>
              <a:t>Fortalecimiento de las Entidades Federativas (</a:t>
            </a:r>
            <a:r>
              <a:rPr lang="es-MX" sz="2000" dirty="0" err="1">
                <a:latin typeface="+mn-lt"/>
              </a:rPr>
              <a:t>FAFEF</a:t>
            </a:r>
            <a:r>
              <a:rPr lang="es-MX" sz="2000" dirty="0">
                <a:latin typeface="+mn-lt"/>
              </a:rPr>
              <a:t>)</a:t>
            </a:r>
          </a:p>
          <a:p>
            <a:pPr marL="185738" indent="-185738">
              <a:spcAft>
                <a:spcPts val="1200"/>
              </a:spcAft>
              <a:buFont typeface="Arial" panose="020B0604020202020204" pitchFamily="34" charset="0"/>
              <a:buChar char="•"/>
            </a:pPr>
            <a:r>
              <a:rPr lang="es-MX" sz="2000" dirty="0">
                <a:latin typeface="+mn-lt"/>
              </a:rPr>
              <a:t>Educación Tecnológica y de Adultos (</a:t>
            </a:r>
            <a:r>
              <a:rPr lang="es-MX" sz="2000" dirty="0" err="1">
                <a:latin typeface="+mn-lt"/>
              </a:rPr>
              <a:t>FAETA</a:t>
            </a:r>
            <a:r>
              <a:rPr lang="es-MX" sz="2000" dirty="0">
                <a:latin typeface="+mn-lt"/>
              </a:rPr>
              <a:t>)</a:t>
            </a:r>
          </a:p>
          <a:p>
            <a:pPr marL="185738" indent="-185738">
              <a:spcAft>
                <a:spcPts val="1200"/>
              </a:spcAft>
              <a:buFont typeface="Arial" panose="020B0604020202020204" pitchFamily="34" charset="0"/>
              <a:buChar char="•"/>
            </a:pPr>
            <a:r>
              <a:rPr lang="es-MX" sz="2000" dirty="0">
                <a:latin typeface="+mn-lt"/>
              </a:rPr>
              <a:t>Aportaciones Múltiples (</a:t>
            </a:r>
            <a:r>
              <a:rPr lang="es-MX" sz="2000" dirty="0" err="1">
                <a:latin typeface="+mn-lt"/>
              </a:rPr>
              <a:t>FAM</a:t>
            </a:r>
            <a:r>
              <a:rPr lang="es-MX" sz="2000" dirty="0">
                <a:latin typeface="+mn-lt"/>
              </a:rPr>
              <a:t>)</a:t>
            </a:r>
          </a:p>
          <a:p>
            <a:endParaRPr lang="es-MX" sz="2000" dirty="0"/>
          </a:p>
        </p:txBody>
      </p:sp>
    </p:spTree>
    <p:extLst>
      <p:ext uri="{BB962C8B-B14F-4D97-AF65-F5344CB8AC3E}">
        <p14:creationId xmlns:p14="http://schemas.microsoft.com/office/powerpoint/2010/main" val="1832791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79388" y="188640"/>
            <a:ext cx="8713092" cy="503957"/>
          </a:xfrm>
          <a:prstGeom prst="rect">
            <a:avLst/>
          </a:prstGeom>
        </p:spPr>
        <p:txBody>
          <a:bodyPr/>
          <a:lstStyle/>
          <a:p>
            <a:r>
              <a:rPr lang="es-MX" sz="2800" b="1" dirty="0"/>
              <a:t>Composición del Ramo 33 Aportaciones Federales, 2016</a:t>
            </a:r>
            <a:endParaRPr lang="es-ES" sz="2800" b="1" dirty="0"/>
          </a:p>
        </p:txBody>
      </p:sp>
      <p:pic>
        <p:nvPicPr>
          <p:cNvPr id="3" name="Imagen 2"/>
          <p:cNvPicPr>
            <a:picLocks noChangeAspect="1"/>
          </p:cNvPicPr>
          <p:nvPr/>
        </p:nvPicPr>
        <p:blipFill>
          <a:blip r:embed="rId3"/>
          <a:stretch>
            <a:fillRect/>
          </a:stretch>
        </p:blipFill>
        <p:spPr>
          <a:xfrm>
            <a:off x="611498" y="764704"/>
            <a:ext cx="7848872" cy="5296928"/>
          </a:xfrm>
          <a:prstGeom prst="rect">
            <a:avLst/>
          </a:prstGeom>
        </p:spPr>
      </p:pic>
    </p:spTree>
    <p:extLst>
      <p:ext uri="{BB962C8B-B14F-4D97-AF65-F5344CB8AC3E}">
        <p14:creationId xmlns:p14="http://schemas.microsoft.com/office/powerpoint/2010/main" val="2350732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0" y="764704"/>
            <a:ext cx="9144000" cy="520006"/>
          </a:xfrm>
          <a:prstGeom prst="rect">
            <a:avLst/>
          </a:prstGeom>
        </p:spPr>
        <p:txBody>
          <a:bodyPr/>
          <a:lstStyle/>
          <a:p>
            <a:pPr algn="ctr"/>
            <a:r>
              <a:rPr lang="es-MX" sz="2000" b="1" dirty="0" smtClean="0">
                <a:solidFill>
                  <a:schemeClr val="tx1"/>
                </a:solidFill>
              </a:rPr>
              <a:t>Educación</a:t>
            </a:r>
            <a:endParaRPr lang="es-ES" sz="2000" b="1" dirty="0" smtClean="0">
              <a:solidFill>
                <a:schemeClr val="tx1"/>
              </a:solidFill>
            </a:endParaRPr>
          </a:p>
        </p:txBody>
      </p:sp>
      <p:graphicFrame>
        <p:nvGraphicFramePr>
          <p:cNvPr id="6" name="5 Diagrama"/>
          <p:cNvGraphicFramePr/>
          <p:nvPr>
            <p:extLst/>
          </p:nvPr>
        </p:nvGraphicFramePr>
        <p:xfrm>
          <a:off x="251520" y="1412776"/>
          <a:ext cx="828092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a:xfrm>
            <a:off x="323528" y="0"/>
            <a:ext cx="8425060" cy="6366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spcBef>
                <a:spcPct val="0"/>
              </a:spcBef>
              <a:buNone/>
              <a:defRPr sz="3200" b="1"/>
            </a:lvl1pPr>
          </a:lstStyle>
          <a:p>
            <a:r>
              <a:rPr lang="es-MX" dirty="0"/>
              <a:t>Ramo 33 Aportaciones Federales</a:t>
            </a:r>
            <a:endParaRPr lang="es-ES" dirty="0"/>
          </a:p>
        </p:txBody>
      </p:sp>
    </p:spTree>
    <p:extLst>
      <p:ext uri="{BB962C8B-B14F-4D97-AF65-F5344CB8AC3E}">
        <p14:creationId xmlns:p14="http://schemas.microsoft.com/office/powerpoint/2010/main" val="615226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0" y="620688"/>
            <a:ext cx="9144000" cy="520006"/>
          </a:xfrm>
          <a:prstGeom prst="rect">
            <a:avLst/>
          </a:prstGeom>
        </p:spPr>
        <p:txBody>
          <a:bodyPr/>
          <a:lstStyle/>
          <a:p>
            <a:pPr algn="ctr"/>
            <a:r>
              <a:rPr lang="es-MX" sz="2000" b="1" dirty="0" smtClean="0">
                <a:solidFill>
                  <a:schemeClr val="tx1"/>
                </a:solidFill>
              </a:rPr>
              <a:t>Salud</a:t>
            </a:r>
            <a:endParaRPr lang="es-ES" sz="2000" b="1" dirty="0" smtClean="0">
              <a:solidFill>
                <a:schemeClr val="tx1"/>
              </a:solidFill>
            </a:endParaRPr>
          </a:p>
        </p:txBody>
      </p:sp>
      <p:graphicFrame>
        <p:nvGraphicFramePr>
          <p:cNvPr id="6" name="5 Diagrama"/>
          <p:cNvGraphicFramePr/>
          <p:nvPr/>
        </p:nvGraphicFramePr>
        <p:xfrm>
          <a:off x="251520" y="1124744"/>
          <a:ext cx="8280920" cy="172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bwMode="auto">
          <a:xfrm>
            <a:off x="0" y="2420888"/>
            <a:ext cx="9144000" cy="52000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2000" b="1" i="0" u="none" strike="noStrike" kern="0" cap="none" spc="0" normalizeH="0" baseline="0" noProof="0" dirty="0" smtClean="0">
                <a:ln>
                  <a:noFill/>
                </a:ln>
                <a:solidFill>
                  <a:schemeClr val="tx1"/>
                </a:solidFill>
                <a:effectLst/>
                <a:uLnTx/>
                <a:uFillTx/>
                <a:latin typeface="+mj-lt"/>
                <a:ea typeface="+mj-ea"/>
                <a:cs typeface="+mj-cs"/>
              </a:rPr>
              <a:t>Seguridad Pública</a:t>
            </a:r>
            <a:endParaRPr kumimoji="0" lang="es-ES" sz="2000" b="1" i="0" u="none" strike="noStrike" kern="0" cap="none" spc="0" normalizeH="0" baseline="0" noProof="0" dirty="0" smtClean="0">
              <a:ln>
                <a:noFill/>
              </a:ln>
              <a:solidFill>
                <a:schemeClr val="tx1"/>
              </a:solidFill>
              <a:effectLst/>
              <a:uLnTx/>
              <a:uFillTx/>
              <a:latin typeface="+mj-lt"/>
              <a:ea typeface="+mj-ea"/>
              <a:cs typeface="+mj-cs"/>
            </a:endParaRPr>
          </a:p>
        </p:txBody>
      </p:sp>
      <p:graphicFrame>
        <p:nvGraphicFramePr>
          <p:cNvPr id="7" name="6 Diagrama"/>
          <p:cNvGraphicFramePr/>
          <p:nvPr/>
        </p:nvGraphicFramePr>
        <p:xfrm>
          <a:off x="251520" y="3068960"/>
          <a:ext cx="8280920" cy="17281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2"/>
          <p:cNvSpPr txBox="1">
            <a:spLocks noChangeArrowheads="1"/>
          </p:cNvSpPr>
          <p:nvPr/>
        </p:nvSpPr>
        <p:spPr bwMode="auto">
          <a:xfrm>
            <a:off x="0" y="4581128"/>
            <a:ext cx="9144000" cy="52000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2000" b="1" i="0" u="none" strike="noStrike" kern="0" cap="none" spc="0" normalizeH="0" baseline="0" noProof="0" dirty="0" smtClean="0">
                <a:ln>
                  <a:noFill/>
                </a:ln>
                <a:solidFill>
                  <a:schemeClr val="tx1"/>
                </a:solidFill>
                <a:effectLst/>
                <a:uLnTx/>
                <a:uFillTx/>
                <a:latin typeface="+mj-lt"/>
                <a:ea typeface="+mj-ea"/>
                <a:cs typeface="+mj-cs"/>
              </a:rPr>
              <a:t>Infraestructura (</a:t>
            </a:r>
            <a:r>
              <a:rPr kumimoji="0" lang="es-MX" sz="2000" b="1" i="0" u="none" strike="noStrike" kern="0" cap="none" spc="0" normalizeH="0" baseline="0" noProof="0" dirty="0" err="1" smtClean="0">
                <a:ln>
                  <a:noFill/>
                </a:ln>
                <a:solidFill>
                  <a:schemeClr val="tx1"/>
                </a:solidFill>
                <a:effectLst/>
                <a:uLnTx/>
                <a:uFillTx/>
                <a:latin typeface="+mj-lt"/>
                <a:ea typeface="+mj-ea"/>
                <a:cs typeface="+mj-cs"/>
              </a:rPr>
              <a:t>FISM</a:t>
            </a:r>
            <a:r>
              <a:rPr kumimoji="0" lang="es-MX" sz="2000" b="1" i="0" u="none" strike="noStrike" kern="0" cap="none" spc="0" normalizeH="0" baseline="0" noProof="0" dirty="0" smtClean="0">
                <a:ln>
                  <a:noFill/>
                </a:ln>
                <a:solidFill>
                  <a:schemeClr val="tx1"/>
                </a:solidFill>
                <a:effectLst/>
                <a:uLnTx/>
                <a:uFillTx/>
                <a:latin typeface="+mj-lt"/>
                <a:ea typeface="+mj-ea"/>
                <a:cs typeface="+mj-cs"/>
              </a:rPr>
              <a:t> y </a:t>
            </a:r>
            <a:r>
              <a:rPr kumimoji="0" lang="es-MX" sz="2000" b="1" i="0" u="none" strike="noStrike" kern="0" cap="none" spc="0" normalizeH="0" baseline="0" noProof="0" dirty="0" err="1" smtClean="0">
                <a:ln>
                  <a:noFill/>
                </a:ln>
                <a:solidFill>
                  <a:schemeClr val="tx1"/>
                </a:solidFill>
                <a:effectLst/>
                <a:uLnTx/>
                <a:uFillTx/>
                <a:latin typeface="+mj-lt"/>
                <a:ea typeface="+mj-ea"/>
                <a:cs typeface="+mj-cs"/>
              </a:rPr>
              <a:t>FISE</a:t>
            </a:r>
            <a:r>
              <a:rPr kumimoji="0" lang="es-MX" sz="2000" b="1" i="0" u="none" strike="noStrike" kern="0" cap="none" spc="0" normalizeH="0" baseline="0" noProof="0" dirty="0" smtClean="0">
                <a:ln>
                  <a:noFill/>
                </a:ln>
                <a:solidFill>
                  <a:schemeClr val="tx1"/>
                </a:solidFill>
                <a:effectLst/>
                <a:uLnTx/>
                <a:uFillTx/>
                <a:latin typeface="+mj-lt"/>
                <a:ea typeface="+mj-ea"/>
                <a:cs typeface="+mj-cs"/>
              </a:rPr>
              <a:t>)</a:t>
            </a:r>
            <a:endParaRPr kumimoji="0" lang="es-ES" sz="2000" b="1" i="0" u="none" strike="noStrike" kern="0" cap="none" spc="0" normalizeH="0" baseline="0" noProof="0" dirty="0" smtClean="0">
              <a:ln>
                <a:noFill/>
              </a:ln>
              <a:solidFill>
                <a:schemeClr val="tx1"/>
              </a:solidFill>
              <a:effectLst/>
              <a:uLnTx/>
              <a:uFillTx/>
              <a:latin typeface="+mj-lt"/>
              <a:ea typeface="+mj-ea"/>
              <a:cs typeface="+mj-cs"/>
            </a:endParaRPr>
          </a:p>
        </p:txBody>
      </p:sp>
      <p:graphicFrame>
        <p:nvGraphicFramePr>
          <p:cNvPr id="9" name="8 Diagrama"/>
          <p:cNvGraphicFramePr/>
          <p:nvPr/>
        </p:nvGraphicFramePr>
        <p:xfrm>
          <a:off x="251520" y="5129808"/>
          <a:ext cx="8280920" cy="172819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Rectangle 2"/>
          <p:cNvSpPr txBox="1">
            <a:spLocks noChangeArrowheads="1"/>
          </p:cNvSpPr>
          <p:nvPr/>
        </p:nvSpPr>
        <p:spPr>
          <a:xfrm>
            <a:off x="323528" y="1"/>
            <a:ext cx="8425060" cy="620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s-MX"/>
            </a:defPPr>
            <a:lvl1pPr algn="ctr">
              <a:spcBef>
                <a:spcPct val="0"/>
              </a:spcBef>
              <a:buNone/>
              <a:defRPr sz="3200" b="1"/>
            </a:lvl1pPr>
          </a:lstStyle>
          <a:p>
            <a:r>
              <a:rPr lang="es-MX" dirty="0"/>
              <a:t>Ramo 33 Aportaciones Federales</a:t>
            </a:r>
            <a:endParaRPr lang="es-ES" dirty="0"/>
          </a:p>
        </p:txBody>
      </p:sp>
    </p:spTree>
    <p:extLst>
      <p:ext uri="{BB962C8B-B14F-4D97-AF65-F5344CB8AC3E}">
        <p14:creationId xmlns:p14="http://schemas.microsoft.com/office/powerpoint/2010/main" val="553853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0" y="620688"/>
            <a:ext cx="9144000" cy="520006"/>
          </a:xfrm>
          <a:prstGeom prst="rect">
            <a:avLst/>
          </a:prstGeom>
        </p:spPr>
        <p:txBody>
          <a:bodyPr/>
          <a:lstStyle/>
          <a:p>
            <a:pPr algn="ctr"/>
            <a:r>
              <a:rPr lang="es-MX" sz="2000" b="1" dirty="0" smtClean="0">
                <a:solidFill>
                  <a:schemeClr val="tx1"/>
                </a:solidFill>
              </a:rPr>
              <a:t>Fondos con destinos múltiples</a:t>
            </a:r>
            <a:endParaRPr lang="es-ES" sz="2000" b="1" dirty="0" smtClean="0">
              <a:solidFill>
                <a:schemeClr val="tx1"/>
              </a:solidFill>
            </a:endParaRPr>
          </a:p>
        </p:txBody>
      </p:sp>
      <p:graphicFrame>
        <p:nvGraphicFramePr>
          <p:cNvPr id="6" name="5 Diagrama"/>
          <p:cNvGraphicFramePr/>
          <p:nvPr/>
        </p:nvGraphicFramePr>
        <p:xfrm>
          <a:off x="251520" y="1124744"/>
          <a:ext cx="8280920" cy="172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nvPr>
        </p:nvGraphicFramePr>
        <p:xfrm>
          <a:off x="251520" y="3068960"/>
          <a:ext cx="8280920" cy="17281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8 Diagrama"/>
          <p:cNvGraphicFramePr/>
          <p:nvPr/>
        </p:nvGraphicFramePr>
        <p:xfrm>
          <a:off x="272930" y="5013176"/>
          <a:ext cx="8280920" cy="172819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 name="Rectangle 2"/>
          <p:cNvSpPr txBox="1">
            <a:spLocks noChangeArrowheads="1"/>
          </p:cNvSpPr>
          <p:nvPr/>
        </p:nvSpPr>
        <p:spPr>
          <a:xfrm>
            <a:off x="323528" y="1"/>
            <a:ext cx="8425060" cy="6926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s-MX"/>
            </a:defPPr>
            <a:lvl1pPr algn="ctr">
              <a:spcBef>
                <a:spcPct val="0"/>
              </a:spcBef>
              <a:buNone/>
              <a:defRPr sz="3200" b="1"/>
            </a:lvl1pPr>
          </a:lstStyle>
          <a:p>
            <a:r>
              <a:rPr lang="es-MX" dirty="0"/>
              <a:t>Ramo 33 Aportaciones Federales</a:t>
            </a:r>
            <a:endParaRPr lang="es-ES" dirty="0"/>
          </a:p>
        </p:txBody>
      </p:sp>
    </p:spTree>
    <p:extLst>
      <p:ext uri="{BB962C8B-B14F-4D97-AF65-F5344CB8AC3E}">
        <p14:creationId xmlns:p14="http://schemas.microsoft.com/office/powerpoint/2010/main" val="302679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p:cNvSpPr>
            <a:spLocks noGrp="1" noChangeArrowheads="1"/>
          </p:cNvSpPr>
          <p:nvPr>
            <p:ph type="ctrTitle"/>
          </p:nvPr>
        </p:nvSpPr>
        <p:spPr>
          <a:xfrm>
            <a:off x="143321" y="836712"/>
            <a:ext cx="8893175" cy="5544616"/>
          </a:xfrm>
          <a:prstGeom prst="rect">
            <a:avLst/>
          </a:prstGeom>
        </p:spPr>
        <p:txBody>
          <a:bodyPr/>
          <a:lstStyle/>
          <a:p>
            <a:pPr algn="l"/>
            <a:r>
              <a:rPr lang="es-MX" sz="2200" dirty="0">
                <a:latin typeface="+mn-lt"/>
              </a:rPr>
              <a:t>De acuerdo a lo establecido en la </a:t>
            </a:r>
            <a:r>
              <a:rPr lang="es-MX" sz="2200" dirty="0" err="1">
                <a:latin typeface="+mn-lt"/>
              </a:rPr>
              <a:t>LCF</a:t>
            </a:r>
            <a:r>
              <a:rPr lang="es-MX" sz="2200" dirty="0">
                <a:latin typeface="+mn-lt"/>
              </a:rPr>
              <a:t>, los municipios tienen derecho a recibir recursos de las Aportaciones Federales conforme a lo siguiente:</a:t>
            </a:r>
            <a:br>
              <a:rPr lang="es-MX" sz="2200" dirty="0">
                <a:latin typeface="+mn-lt"/>
              </a:rPr>
            </a:br>
            <a:r>
              <a:rPr lang="es-MX" sz="2200" dirty="0">
                <a:latin typeface="+mn-lt"/>
              </a:rPr>
              <a:t/>
            </a:r>
            <a:br>
              <a:rPr lang="es-MX" sz="2200" dirty="0">
                <a:latin typeface="+mn-lt"/>
              </a:rPr>
            </a:br>
            <a:r>
              <a:rPr lang="es-MX" sz="2200" dirty="0" smtClean="0">
                <a:latin typeface="+mn-lt"/>
              </a:rPr>
              <a:t>i) 100 </a:t>
            </a:r>
            <a:r>
              <a:rPr lang="es-MX" sz="2200" dirty="0">
                <a:latin typeface="+mn-lt"/>
              </a:rPr>
              <a:t>por ciento de los recursos del Fondo para la Infraestructura Social Municipal (</a:t>
            </a:r>
            <a:r>
              <a:rPr lang="es-MX" sz="2200" dirty="0" err="1">
                <a:latin typeface="+mn-lt"/>
              </a:rPr>
              <a:t>FISM</a:t>
            </a:r>
            <a:r>
              <a:rPr lang="es-MX" sz="2200" dirty="0">
                <a:latin typeface="+mn-lt"/>
              </a:rPr>
              <a:t>), </a:t>
            </a:r>
            <a:r>
              <a:rPr lang="es-MX" sz="2200" dirty="0" smtClean="0">
                <a:latin typeface="+mn-lt"/>
              </a:rPr>
              <a:t>para </a:t>
            </a:r>
            <a:r>
              <a:rPr lang="es-MX" sz="2200" dirty="0">
                <a:latin typeface="+mn-lt"/>
              </a:rPr>
              <a:t>infraestructura social en materia de agua potable, alcantarillado, drenaje y letrinas, urbanización municipal, electrificación rural y de colonias pobres, infraestructura básica de salud, infraestructura básica educativa, mejoramiento de vivienda, caminos rurales, e infraestructura productiva rural.</a:t>
            </a:r>
            <a:br>
              <a:rPr lang="es-MX" sz="2200" dirty="0">
                <a:latin typeface="+mn-lt"/>
              </a:rPr>
            </a:br>
            <a:r>
              <a:rPr lang="es-MX" sz="2200" dirty="0">
                <a:latin typeface="+mn-lt"/>
              </a:rPr>
              <a:t/>
            </a:r>
            <a:br>
              <a:rPr lang="es-MX" sz="2200" dirty="0">
                <a:latin typeface="+mn-lt"/>
              </a:rPr>
            </a:br>
            <a:r>
              <a:rPr lang="es-MX" sz="2200" dirty="0" smtClean="0">
                <a:latin typeface="+mn-lt"/>
              </a:rPr>
              <a:t>ii) El </a:t>
            </a:r>
            <a:r>
              <a:rPr lang="es-MX" sz="2200" dirty="0">
                <a:latin typeface="+mn-lt"/>
              </a:rPr>
              <a:t>100 por ciento de los recursos del Fondo de Aportaciones para el Fortalecimiento de los Municipios y de las Demarcaciones Territoriales del Distrito Federal (FORTAMUNDF), </a:t>
            </a:r>
            <a:r>
              <a:rPr lang="es-MX" sz="2200" dirty="0" smtClean="0">
                <a:latin typeface="+mn-lt"/>
              </a:rPr>
              <a:t>para el </a:t>
            </a:r>
            <a:r>
              <a:rPr lang="es-MX" sz="2200" dirty="0">
                <a:latin typeface="+mn-lt"/>
              </a:rPr>
              <a:t>cumplimiento de sus obligaciones financieras, al pago de derechos y aprovechamientos por concepto de agua, y a la atención de las necesidades directamente vinculadas con la seguridad pública de los habitantes</a:t>
            </a:r>
            <a:r>
              <a:rPr lang="es-MX" sz="2200" dirty="0" smtClean="0">
                <a:latin typeface="+mn-lt"/>
              </a:rPr>
              <a:t>.</a:t>
            </a:r>
            <a:endParaRPr lang="es-ES" sz="2200" dirty="0" smtClean="0">
              <a:solidFill>
                <a:schemeClr val="tx1"/>
              </a:solidFill>
              <a:latin typeface="+mn-lt"/>
            </a:endParaRPr>
          </a:p>
        </p:txBody>
      </p:sp>
      <p:sp>
        <p:nvSpPr>
          <p:cNvPr id="4" name="Rectangle 2"/>
          <p:cNvSpPr txBox="1">
            <a:spLocks noChangeArrowheads="1"/>
          </p:cNvSpPr>
          <p:nvPr/>
        </p:nvSpPr>
        <p:spPr>
          <a:xfrm>
            <a:off x="143321" y="116731"/>
            <a:ext cx="8893175" cy="503957"/>
          </a:xfrm>
          <a:prstGeom prst="rect">
            <a:avLst/>
          </a:prstGeom>
        </p:spPr>
        <p:txBody>
          <a:bodyPr/>
          <a:lstStyle>
            <a:lvl1pPr algn="ctr"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3200">
                <a:solidFill>
                  <a:schemeClr val="tx2"/>
                </a:solidFill>
                <a:latin typeface="Calibri" pitchFamily="34" charset="0"/>
                <a:cs typeface="Arial" charset="0"/>
              </a:defRPr>
            </a:lvl2pPr>
            <a:lvl3pPr algn="l" rtl="0" eaLnBrk="0" fontAlgn="base" hangingPunct="0">
              <a:spcBef>
                <a:spcPct val="0"/>
              </a:spcBef>
              <a:spcAft>
                <a:spcPct val="0"/>
              </a:spcAft>
              <a:defRPr sz="3200">
                <a:solidFill>
                  <a:schemeClr val="tx2"/>
                </a:solidFill>
                <a:latin typeface="Calibri" pitchFamily="34" charset="0"/>
                <a:cs typeface="Arial" charset="0"/>
              </a:defRPr>
            </a:lvl3pPr>
            <a:lvl4pPr algn="l" rtl="0" eaLnBrk="0" fontAlgn="base" hangingPunct="0">
              <a:spcBef>
                <a:spcPct val="0"/>
              </a:spcBef>
              <a:spcAft>
                <a:spcPct val="0"/>
              </a:spcAft>
              <a:defRPr sz="3200">
                <a:solidFill>
                  <a:schemeClr val="tx2"/>
                </a:solidFill>
                <a:latin typeface="Calibri" pitchFamily="34" charset="0"/>
                <a:cs typeface="Arial" charset="0"/>
              </a:defRPr>
            </a:lvl4pPr>
            <a:lvl5pPr algn="l" rtl="0" eaLnBrk="0" fontAlgn="base" hangingPunct="0">
              <a:spcBef>
                <a:spcPct val="0"/>
              </a:spcBef>
              <a:spcAft>
                <a:spcPct val="0"/>
              </a:spcAft>
              <a:defRPr sz="3200">
                <a:solidFill>
                  <a:schemeClr val="tx2"/>
                </a:solidFill>
                <a:latin typeface="Calibri" pitchFamily="34" charset="0"/>
                <a:cs typeface="Arial" charset="0"/>
              </a:defRPr>
            </a:lvl5pPr>
            <a:lvl6pPr marL="457200" algn="l" rtl="0" fontAlgn="base">
              <a:spcBef>
                <a:spcPct val="0"/>
              </a:spcBef>
              <a:spcAft>
                <a:spcPct val="0"/>
              </a:spcAft>
              <a:defRPr sz="3200">
                <a:solidFill>
                  <a:schemeClr val="tx2"/>
                </a:solidFill>
                <a:latin typeface="Calibri" pitchFamily="34" charset="0"/>
                <a:cs typeface="Arial" charset="0"/>
              </a:defRPr>
            </a:lvl6pPr>
            <a:lvl7pPr marL="914400" algn="l" rtl="0" fontAlgn="base">
              <a:spcBef>
                <a:spcPct val="0"/>
              </a:spcBef>
              <a:spcAft>
                <a:spcPct val="0"/>
              </a:spcAft>
              <a:defRPr sz="3200">
                <a:solidFill>
                  <a:schemeClr val="tx2"/>
                </a:solidFill>
                <a:latin typeface="Calibri" pitchFamily="34" charset="0"/>
                <a:cs typeface="Arial" charset="0"/>
              </a:defRPr>
            </a:lvl7pPr>
            <a:lvl8pPr marL="1371600" algn="l" rtl="0" fontAlgn="base">
              <a:spcBef>
                <a:spcPct val="0"/>
              </a:spcBef>
              <a:spcAft>
                <a:spcPct val="0"/>
              </a:spcAft>
              <a:defRPr sz="3200">
                <a:solidFill>
                  <a:schemeClr val="tx2"/>
                </a:solidFill>
                <a:latin typeface="Calibri" pitchFamily="34" charset="0"/>
                <a:cs typeface="Arial" charset="0"/>
              </a:defRPr>
            </a:lvl8pPr>
            <a:lvl9pPr marL="1828800" algn="l" rtl="0" fontAlgn="base">
              <a:spcBef>
                <a:spcPct val="0"/>
              </a:spcBef>
              <a:spcAft>
                <a:spcPct val="0"/>
              </a:spcAft>
              <a:defRPr sz="3200">
                <a:solidFill>
                  <a:schemeClr val="tx2"/>
                </a:solidFill>
                <a:latin typeface="Calibri" pitchFamily="34" charset="0"/>
                <a:cs typeface="Arial" charset="0"/>
              </a:defRPr>
            </a:lvl9pPr>
          </a:lstStyle>
          <a:p>
            <a:r>
              <a:rPr lang="es-MX" sz="3200" b="1" kern="1200" dirty="0" smtClean="0"/>
              <a:t>Ramo 33 Aportaciones Federales para municipios</a:t>
            </a:r>
            <a:endParaRPr lang="es-ES" sz="3200" b="1" kern="1200" dirty="0"/>
          </a:p>
        </p:txBody>
      </p:sp>
    </p:spTree>
    <p:extLst>
      <p:ext uri="{BB962C8B-B14F-4D97-AF65-F5344CB8AC3E}">
        <p14:creationId xmlns:p14="http://schemas.microsoft.com/office/powerpoint/2010/main" val="2244104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71984"/>
            <a:ext cx="8232775" cy="620712"/>
          </a:xfrm>
          <a:noFill/>
          <a:ln w="9525">
            <a:noFill/>
            <a:miter lim="800000"/>
            <a:headEnd/>
            <a:tailEnd/>
          </a:ln>
        </p:spPr>
        <p:txBody>
          <a:bodyPr vert="horz" wrap="square" lIns="91440" tIns="45720" rIns="91440" bIns="45720" numCol="1" anchor="ctr" anchorCtr="0" compatLnSpc="1">
            <a:prstTxWarp prst="textNoShape">
              <a:avLst/>
            </a:prstTxWarp>
          </a:bodyPr>
          <a:lstStyle/>
          <a:p>
            <a:r>
              <a:rPr lang="es-MX" sz="3200" b="1" dirty="0" smtClean="0">
                <a:latin typeface="+mn-lt"/>
                <a:ea typeface="+mn-ea"/>
                <a:cs typeface="+mn-cs"/>
              </a:rPr>
              <a:t>Instrumentos de </a:t>
            </a:r>
            <a:r>
              <a:rPr lang="es-MX" sz="3200" b="1" dirty="0">
                <a:latin typeface="+mn-lt"/>
                <a:ea typeface="+mn-ea"/>
                <a:cs typeface="+mn-cs"/>
              </a:rPr>
              <a:t>la política económica?</a:t>
            </a:r>
          </a:p>
        </p:txBody>
      </p:sp>
      <p:grpSp>
        <p:nvGrpSpPr>
          <p:cNvPr id="40" name="Grupo 39"/>
          <p:cNvGrpSpPr/>
          <p:nvPr/>
        </p:nvGrpSpPr>
        <p:grpSpPr>
          <a:xfrm>
            <a:off x="707641" y="888040"/>
            <a:ext cx="5040560" cy="5178772"/>
            <a:chOff x="721143" y="890942"/>
            <a:chExt cx="5040560" cy="5178772"/>
          </a:xfrm>
        </p:grpSpPr>
        <p:sp>
          <p:nvSpPr>
            <p:cNvPr id="8" name="Elipse 7"/>
            <p:cNvSpPr/>
            <p:nvPr/>
          </p:nvSpPr>
          <p:spPr>
            <a:xfrm>
              <a:off x="721143" y="890942"/>
              <a:ext cx="5040560" cy="5178772"/>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p:cNvSpPr txBox="1"/>
            <p:nvPr/>
          </p:nvSpPr>
          <p:spPr>
            <a:xfrm>
              <a:off x="2214651" y="1014407"/>
              <a:ext cx="1998222" cy="954107"/>
            </a:xfrm>
            <a:prstGeom prst="rect">
              <a:avLst/>
            </a:prstGeom>
            <a:noFill/>
          </p:spPr>
          <p:txBody>
            <a:bodyPr wrap="square" rtlCol="0">
              <a:spAutoFit/>
            </a:bodyPr>
            <a:lstStyle/>
            <a:p>
              <a:pPr algn="ctr"/>
              <a:r>
                <a:rPr lang="es-MX" sz="2800" b="1" dirty="0" smtClean="0">
                  <a:latin typeface="Raavi" panose="020B0502040204020203" pitchFamily="34" charset="0"/>
                  <a:cs typeface="Raavi" panose="020B0502040204020203" pitchFamily="34" charset="0"/>
                </a:rPr>
                <a:t>Política Económica</a:t>
              </a:r>
              <a:endParaRPr lang="es-MX" sz="2800" b="1" dirty="0">
                <a:latin typeface="Raavi" panose="020B0502040204020203" pitchFamily="34" charset="0"/>
                <a:cs typeface="Raavi" panose="020B0502040204020203" pitchFamily="34" charset="0"/>
              </a:endParaRPr>
            </a:p>
          </p:txBody>
        </p:sp>
      </p:grpSp>
      <p:grpSp>
        <p:nvGrpSpPr>
          <p:cNvPr id="33" name="Grupo 32"/>
          <p:cNvGrpSpPr/>
          <p:nvPr/>
        </p:nvGrpSpPr>
        <p:grpSpPr>
          <a:xfrm>
            <a:off x="1160621" y="1980359"/>
            <a:ext cx="4104456" cy="4086453"/>
            <a:chOff x="1160621" y="1980359"/>
            <a:chExt cx="4104456" cy="4086453"/>
          </a:xfrm>
        </p:grpSpPr>
        <p:sp>
          <p:nvSpPr>
            <p:cNvPr id="6" name="Elipse 5"/>
            <p:cNvSpPr/>
            <p:nvPr/>
          </p:nvSpPr>
          <p:spPr>
            <a:xfrm>
              <a:off x="1160621" y="1980359"/>
              <a:ext cx="4104456" cy="408645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2091148" y="2634269"/>
              <a:ext cx="2232248" cy="923330"/>
            </a:xfrm>
            <a:prstGeom prst="rect">
              <a:avLst/>
            </a:prstGeom>
            <a:noFill/>
          </p:spPr>
          <p:txBody>
            <a:bodyPr wrap="square" rtlCol="0">
              <a:spAutoFit/>
            </a:bodyPr>
            <a:lstStyle/>
            <a:p>
              <a:pPr algn="ctr"/>
              <a:r>
                <a:rPr lang="es-MX" dirty="0" smtClean="0"/>
                <a:t>Intervención del Estado en la Economía</a:t>
              </a:r>
              <a:endParaRPr lang="es-MX" dirty="0"/>
            </a:p>
          </p:txBody>
        </p:sp>
      </p:grpSp>
      <p:grpSp>
        <p:nvGrpSpPr>
          <p:cNvPr id="31" name="Grupo 30"/>
          <p:cNvGrpSpPr/>
          <p:nvPr/>
        </p:nvGrpSpPr>
        <p:grpSpPr>
          <a:xfrm>
            <a:off x="3665535" y="3462102"/>
            <a:ext cx="1560582" cy="1584176"/>
            <a:chOff x="6489022" y="2996952"/>
            <a:chExt cx="1560582" cy="1584176"/>
          </a:xfrm>
        </p:grpSpPr>
        <p:sp>
          <p:nvSpPr>
            <p:cNvPr id="10" name="Elipse 9"/>
            <p:cNvSpPr/>
            <p:nvPr/>
          </p:nvSpPr>
          <p:spPr>
            <a:xfrm>
              <a:off x="6489022" y="2996952"/>
              <a:ext cx="1560582" cy="1584176"/>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p:cNvSpPr txBox="1"/>
            <p:nvPr/>
          </p:nvSpPr>
          <p:spPr>
            <a:xfrm>
              <a:off x="6609444" y="3356992"/>
              <a:ext cx="1391746" cy="923330"/>
            </a:xfrm>
            <a:prstGeom prst="rect">
              <a:avLst/>
            </a:prstGeom>
            <a:noFill/>
          </p:spPr>
          <p:txBody>
            <a:bodyPr wrap="square" rtlCol="0">
              <a:spAutoFit/>
            </a:bodyPr>
            <a:lstStyle/>
            <a:p>
              <a:pPr algn="ctr"/>
              <a:r>
                <a:rPr lang="es-MX" dirty="0" smtClean="0"/>
                <a:t>Regulación monetaria y bancaria</a:t>
              </a:r>
              <a:endParaRPr lang="es-MX" dirty="0"/>
            </a:p>
          </p:txBody>
        </p:sp>
      </p:grpSp>
      <p:cxnSp>
        <p:nvCxnSpPr>
          <p:cNvPr id="13" name="Conector recto 12"/>
          <p:cNvCxnSpPr>
            <a:stCxn id="6" idx="0"/>
            <a:endCxn id="7" idx="0"/>
          </p:cNvCxnSpPr>
          <p:nvPr/>
        </p:nvCxnSpPr>
        <p:spPr>
          <a:xfrm flipH="1">
            <a:off x="3207272" y="1980359"/>
            <a:ext cx="5577" cy="653910"/>
          </a:xfrm>
          <a:prstGeom prst="line">
            <a:avLst/>
          </a:prstGeom>
          <a:ln w="63500">
            <a:solidFill>
              <a:schemeClr val="accent3">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9" name="Grupo 28"/>
          <p:cNvGrpSpPr/>
          <p:nvPr/>
        </p:nvGrpSpPr>
        <p:grpSpPr>
          <a:xfrm>
            <a:off x="1187624" y="3501008"/>
            <a:ext cx="1560582" cy="1584176"/>
            <a:chOff x="6630127" y="3486158"/>
            <a:chExt cx="1560582" cy="1584176"/>
          </a:xfrm>
        </p:grpSpPr>
        <p:sp>
          <p:nvSpPr>
            <p:cNvPr id="4" name="Elipse 3"/>
            <p:cNvSpPr/>
            <p:nvPr/>
          </p:nvSpPr>
          <p:spPr>
            <a:xfrm>
              <a:off x="6630127" y="3486158"/>
              <a:ext cx="1560582" cy="1584176"/>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702135" y="3918206"/>
              <a:ext cx="1296144" cy="646331"/>
            </a:xfrm>
            <a:prstGeom prst="rect">
              <a:avLst/>
            </a:prstGeom>
            <a:noFill/>
          </p:spPr>
          <p:txBody>
            <a:bodyPr wrap="square" rtlCol="0">
              <a:spAutoFit/>
            </a:bodyPr>
            <a:lstStyle/>
            <a:p>
              <a:pPr algn="ctr"/>
              <a:r>
                <a:rPr lang="es-MX" dirty="0" smtClean="0"/>
                <a:t>Finanzas públicas</a:t>
              </a:r>
              <a:endParaRPr lang="es-MX" dirty="0"/>
            </a:p>
          </p:txBody>
        </p:sp>
      </p:grpSp>
      <p:sp>
        <p:nvSpPr>
          <p:cNvPr id="14" name="Rectángulo 13"/>
          <p:cNvSpPr/>
          <p:nvPr/>
        </p:nvSpPr>
        <p:spPr>
          <a:xfrm rot="18117553">
            <a:off x="583031" y="2568396"/>
            <a:ext cx="2025347" cy="732139"/>
          </a:xfrm>
          <a:prstGeom prst="rect">
            <a:avLst/>
          </a:prstGeom>
          <a:noFill/>
        </p:spPr>
        <p:txBody>
          <a:bodyPr wrap="none" lIns="91440" tIns="45720" rIns="91440" bIns="45720">
            <a:prstTxWarp prst="textArchUp">
              <a:avLst/>
            </a:prstTxWarp>
            <a:spAutoFit/>
          </a:bodyPr>
          <a:lstStyle/>
          <a:p>
            <a:pPr algn="ctr"/>
            <a:r>
              <a:rPr lang="es-ES" sz="5400" b="1" cap="none" spc="0" dirty="0" smtClean="0">
                <a:ln w="12700">
                  <a:solidFill>
                    <a:schemeClr val="accent3">
                      <a:lumMod val="50000"/>
                    </a:schemeClr>
                  </a:solidFill>
                  <a:prstDash val="solid"/>
                </a:ln>
                <a:solidFill>
                  <a:srgbClr val="FF0000"/>
                </a:solidFill>
                <a:effectLst>
                  <a:innerShdw blurRad="177800">
                    <a:schemeClr val="accent3">
                      <a:lumMod val="50000"/>
                    </a:schemeClr>
                  </a:innerShdw>
                </a:effectLst>
              </a:rPr>
              <a:t>Política Fiscal</a:t>
            </a:r>
          </a:p>
        </p:txBody>
      </p:sp>
      <p:sp>
        <p:nvSpPr>
          <p:cNvPr id="15" name="Rectángulo 14"/>
          <p:cNvSpPr/>
          <p:nvPr/>
        </p:nvSpPr>
        <p:spPr>
          <a:xfrm rot="3959625">
            <a:off x="3408243" y="2642167"/>
            <a:ext cx="2680904" cy="901207"/>
          </a:xfrm>
          <a:prstGeom prst="rect">
            <a:avLst/>
          </a:prstGeom>
          <a:noFill/>
        </p:spPr>
        <p:txBody>
          <a:bodyPr wrap="none" lIns="91440" tIns="45720" rIns="91440" bIns="45720">
            <a:prstTxWarp prst="textArchUp">
              <a:avLst/>
            </a:prstTxWarp>
            <a:spAutoFit/>
          </a:bodyPr>
          <a:lstStyle/>
          <a:p>
            <a:pPr algn="ctr"/>
            <a:r>
              <a:rPr lang="es-ES" sz="5400" b="1" dirty="0">
                <a:ln w="12700">
                  <a:solidFill>
                    <a:schemeClr val="accent3">
                      <a:lumMod val="50000"/>
                    </a:schemeClr>
                  </a:solidFill>
                  <a:prstDash val="solid"/>
                </a:ln>
                <a:solidFill>
                  <a:srgbClr val="00B0F0"/>
                </a:solidFill>
                <a:effectLst>
                  <a:innerShdw blurRad="177800">
                    <a:schemeClr val="accent3">
                      <a:lumMod val="50000"/>
                    </a:schemeClr>
                  </a:innerShdw>
                </a:effectLst>
              </a:rPr>
              <a:t>Política Monetaria</a:t>
            </a:r>
          </a:p>
        </p:txBody>
      </p:sp>
      <p:cxnSp>
        <p:nvCxnSpPr>
          <p:cNvPr id="36" name="Conector recto 35"/>
          <p:cNvCxnSpPr>
            <a:stCxn id="7" idx="2"/>
            <a:endCxn id="6" idx="4"/>
          </p:cNvCxnSpPr>
          <p:nvPr/>
        </p:nvCxnSpPr>
        <p:spPr>
          <a:xfrm>
            <a:off x="3207272" y="3557599"/>
            <a:ext cx="5577" cy="2509213"/>
          </a:xfrm>
          <a:prstGeom prst="line">
            <a:avLst/>
          </a:prstGeom>
          <a:ln w="63500">
            <a:solidFill>
              <a:schemeClr val="accent3">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6660232" y="3063443"/>
            <a:ext cx="1824063" cy="369332"/>
          </a:xfrm>
          <a:prstGeom prst="rect">
            <a:avLst/>
          </a:prstGeom>
          <a:noFill/>
        </p:spPr>
        <p:txBody>
          <a:bodyPr wrap="square" rtlCol="0" anchor="ctr">
            <a:spAutoFit/>
          </a:bodyPr>
          <a:lstStyle/>
          <a:p>
            <a:pPr algn="ctr"/>
            <a:r>
              <a:rPr lang="es-MX" b="1" dirty="0" smtClean="0"/>
              <a:t>Gobierno Federal</a:t>
            </a:r>
          </a:p>
        </p:txBody>
      </p:sp>
      <p:cxnSp>
        <p:nvCxnSpPr>
          <p:cNvPr id="16" name="Conector recto 15"/>
          <p:cNvCxnSpPr>
            <a:endCxn id="3" idx="0"/>
          </p:cNvCxnSpPr>
          <p:nvPr/>
        </p:nvCxnSpPr>
        <p:spPr>
          <a:xfrm>
            <a:off x="3332657" y="872716"/>
            <a:ext cx="4239607" cy="2190727"/>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8" name="Conector recto 17"/>
          <p:cNvCxnSpPr>
            <a:stCxn id="8" idx="4"/>
            <a:endCxn id="3" idx="2"/>
          </p:cNvCxnSpPr>
          <p:nvPr/>
        </p:nvCxnSpPr>
        <p:spPr>
          <a:xfrm flipV="1">
            <a:off x="3227921" y="3432775"/>
            <a:ext cx="4344343" cy="2634037"/>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pSp>
        <p:nvGrpSpPr>
          <p:cNvPr id="25" name="Grupo 24"/>
          <p:cNvGrpSpPr/>
          <p:nvPr/>
        </p:nvGrpSpPr>
        <p:grpSpPr>
          <a:xfrm>
            <a:off x="2119227" y="5287966"/>
            <a:ext cx="2187243" cy="576064"/>
            <a:chOff x="1160621" y="5085184"/>
            <a:chExt cx="2187243" cy="576064"/>
          </a:xfrm>
        </p:grpSpPr>
        <p:sp>
          <p:nvSpPr>
            <p:cNvPr id="22" name="Elipse 21"/>
            <p:cNvSpPr/>
            <p:nvPr/>
          </p:nvSpPr>
          <p:spPr>
            <a:xfrm>
              <a:off x="1160621" y="5085184"/>
              <a:ext cx="2187243"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p:cNvSpPr txBox="1"/>
            <p:nvPr/>
          </p:nvSpPr>
          <p:spPr>
            <a:xfrm>
              <a:off x="1472247" y="5157192"/>
              <a:ext cx="1803609" cy="369332"/>
            </a:xfrm>
            <a:prstGeom prst="rect">
              <a:avLst/>
            </a:prstGeom>
            <a:noFill/>
          </p:spPr>
          <p:txBody>
            <a:bodyPr wrap="square" rtlCol="0">
              <a:spAutoFit/>
            </a:bodyPr>
            <a:lstStyle/>
            <a:p>
              <a:r>
                <a:rPr lang="es-MX" dirty="0" smtClean="0"/>
                <a:t>Financiamiento</a:t>
              </a:r>
              <a:endParaRPr lang="es-MX" dirty="0"/>
            </a:p>
          </p:txBody>
        </p:sp>
      </p:grpSp>
    </p:spTree>
    <p:extLst>
      <p:ext uri="{BB962C8B-B14F-4D97-AF65-F5344CB8AC3E}">
        <p14:creationId xmlns:p14="http://schemas.microsoft.com/office/powerpoint/2010/main" val="32105336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79388" y="116632"/>
            <a:ext cx="8425060" cy="503957"/>
          </a:xfrm>
          <a:prstGeom prst="rect">
            <a:avLst/>
          </a:prstGeom>
        </p:spPr>
        <p:txBody>
          <a:bodyPr/>
          <a:lstStyle/>
          <a:p>
            <a:r>
              <a:rPr lang="es-MX" sz="3200" b="1" kern="1200" dirty="0"/>
              <a:t>Gasto Federalizado en el Ramo 23</a:t>
            </a:r>
            <a:endParaRPr lang="es-ES" sz="3200" b="1" kern="1200" dirty="0"/>
          </a:p>
        </p:txBody>
      </p:sp>
      <p:sp>
        <p:nvSpPr>
          <p:cNvPr id="4" name="Rectangle 2"/>
          <p:cNvSpPr txBox="1">
            <a:spLocks noChangeArrowheads="1"/>
          </p:cNvSpPr>
          <p:nvPr/>
        </p:nvSpPr>
        <p:spPr bwMode="auto">
          <a:xfrm>
            <a:off x="-36512" y="692597"/>
            <a:ext cx="8713787" cy="431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s-MX" sz="2400" b="1" i="0" u="none" strike="noStrike" kern="0" cap="none" spc="0" normalizeH="0" baseline="0" noProof="0" dirty="0" smtClean="0">
                <a:ln>
                  <a:noFill/>
                </a:ln>
                <a:solidFill>
                  <a:schemeClr val="tx1"/>
                </a:solidFill>
                <a:effectLst/>
                <a:uLnTx/>
                <a:uFillTx/>
                <a:latin typeface="+mj-lt"/>
                <a:ea typeface="+mj-ea"/>
                <a:cs typeface="+mj-cs"/>
              </a:rPr>
              <a:t>Fondos</a:t>
            </a:r>
            <a:endParaRPr kumimoji="0" lang="es-ES" sz="24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2" name="CuadroTexto 1"/>
          <p:cNvSpPr txBox="1"/>
          <p:nvPr/>
        </p:nvSpPr>
        <p:spPr>
          <a:xfrm>
            <a:off x="0" y="1124397"/>
            <a:ext cx="8244408" cy="3477875"/>
          </a:xfrm>
          <a:prstGeom prst="rect">
            <a:avLst/>
          </a:prstGeom>
          <a:noFill/>
        </p:spPr>
        <p:txBody>
          <a:bodyPr wrap="square" rtlCol="0">
            <a:spAutoFit/>
          </a:bodyPr>
          <a:lstStyle/>
          <a:p>
            <a:pPr marL="342900" indent="-342900">
              <a:buFont typeface="Arial" panose="020B0604020202020204" pitchFamily="34" charset="0"/>
              <a:buChar char="•"/>
            </a:pPr>
            <a:r>
              <a:rPr lang="es-MX" sz="2000" dirty="0">
                <a:latin typeface="+mn-lt"/>
              </a:rPr>
              <a:t>Proyectos de Desarrollo Regional</a:t>
            </a:r>
          </a:p>
          <a:p>
            <a:pPr marL="342900" indent="-342900">
              <a:buFont typeface="Arial" panose="020B0604020202020204" pitchFamily="34" charset="0"/>
              <a:buChar char="•"/>
            </a:pPr>
            <a:r>
              <a:rPr lang="es-MX" sz="2000" dirty="0">
                <a:latin typeface="+mn-lt"/>
              </a:rPr>
              <a:t>Fondo para el Fortalecimiento de la Infraestructura Estatal y Municipal</a:t>
            </a:r>
          </a:p>
          <a:p>
            <a:pPr marL="342900" indent="-342900">
              <a:buFont typeface="Arial" panose="020B0604020202020204" pitchFamily="34" charset="0"/>
              <a:buChar char="•"/>
            </a:pPr>
            <a:r>
              <a:rPr lang="es-MX" sz="2000" dirty="0" smtClean="0">
                <a:latin typeface="+mn-lt"/>
              </a:rPr>
              <a:t>Fondo de Capitalidad</a:t>
            </a:r>
          </a:p>
          <a:p>
            <a:pPr marL="342900" indent="-342900">
              <a:buFont typeface="Arial" panose="020B0604020202020204" pitchFamily="34" charset="0"/>
              <a:buChar char="•"/>
            </a:pPr>
            <a:r>
              <a:rPr lang="es-MX" sz="2000" dirty="0" smtClean="0">
                <a:latin typeface="+mn-lt"/>
              </a:rPr>
              <a:t>Fondo Sur-Sureste</a:t>
            </a:r>
          </a:p>
          <a:p>
            <a:pPr marL="342900" indent="-342900">
              <a:buFont typeface="Arial" panose="020B0604020202020204" pitchFamily="34" charset="0"/>
              <a:buChar char="•"/>
            </a:pPr>
            <a:r>
              <a:rPr lang="es-MX" sz="2000" dirty="0" smtClean="0">
                <a:latin typeface="+mn-lt"/>
              </a:rPr>
              <a:t>Fondo </a:t>
            </a:r>
            <a:r>
              <a:rPr lang="es-MX" sz="2000" dirty="0">
                <a:latin typeface="+mn-lt"/>
              </a:rPr>
              <a:t>de Apoyo a Migrantes</a:t>
            </a:r>
          </a:p>
          <a:p>
            <a:pPr marL="342900" indent="-342900">
              <a:buFont typeface="Arial" panose="020B0604020202020204" pitchFamily="34" charset="0"/>
              <a:buChar char="•"/>
            </a:pPr>
            <a:r>
              <a:rPr lang="es-MX" sz="2000" dirty="0">
                <a:latin typeface="+mn-lt"/>
              </a:rPr>
              <a:t>Fondo de Apoyo en Infraestructura y Productividad</a:t>
            </a:r>
          </a:p>
          <a:p>
            <a:pPr marL="342900" indent="-342900">
              <a:buFont typeface="Arial" panose="020B0604020202020204" pitchFamily="34" charset="0"/>
              <a:buChar char="•"/>
            </a:pPr>
            <a:r>
              <a:rPr lang="es-MX" sz="2000" dirty="0" smtClean="0">
                <a:latin typeface="+mn-lt"/>
              </a:rPr>
              <a:t>Fondo </a:t>
            </a:r>
            <a:r>
              <a:rPr lang="es-MX" sz="2000" dirty="0">
                <a:latin typeface="+mn-lt"/>
              </a:rPr>
              <a:t>para la Accesibilidad de las Personas con Discapacidad</a:t>
            </a:r>
          </a:p>
          <a:p>
            <a:pPr marL="342900" indent="-342900">
              <a:buFont typeface="Arial" panose="020B0604020202020204" pitchFamily="34" charset="0"/>
              <a:buChar char="•"/>
            </a:pPr>
            <a:r>
              <a:rPr lang="es-MX" sz="2000" dirty="0">
                <a:latin typeface="+mn-lt"/>
              </a:rPr>
              <a:t>Programas Regionales</a:t>
            </a:r>
          </a:p>
          <a:p>
            <a:pPr marL="342900" indent="-342900">
              <a:buFont typeface="Arial" panose="020B0604020202020204" pitchFamily="34" charset="0"/>
              <a:buChar char="•"/>
            </a:pPr>
            <a:r>
              <a:rPr lang="es-MX" sz="2000" dirty="0">
                <a:latin typeface="+mn-lt"/>
              </a:rPr>
              <a:t>Fondo </a:t>
            </a:r>
            <a:r>
              <a:rPr lang="es-MX" sz="2000" dirty="0" smtClean="0">
                <a:latin typeface="+mn-lt"/>
              </a:rPr>
              <a:t>Regional</a:t>
            </a:r>
            <a:endParaRPr lang="es-MX" sz="2000" dirty="0">
              <a:latin typeface="+mn-lt"/>
            </a:endParaRPr>
          </a:p>
          <a:p>
            <a:pPr marL="342900" indent="-342900">
              <a:buFont typeface="Arial" panose="020B0604020202020204" pitchFamily="34" charset="0"/>
              <a:buChar char="•"/>
            </a:pPr>
            <a:r>
              <a:rPr lang="es-MX" sz="2000" dirty="0" smtClean="0">
                <a:latin typeface="+mn-lt"/>
              </a:rPr>
              <a:t>Fondos </a:t>
            </a:r>
            <a:r>
              <a:rPr lang="es-MX" sz="2000" dirty="0">
                <a:latin typeface="+mn-lt"/>
              </a:rPr>
              <a:t>Metropolitanos</a:t>
            </a:r>
          </a:p>
          <a:p>
            <a:pPr marL="342900" indent="-342900">
              <a:buFont typeface="Arial" panose="020B0604020202020204" pitchFamily="34" charset="0"/>
              <a:buChar char="•"/>
            </a:pPr>
            <a:r>
              <a:rPr lang="es-MX" sz="2000" dirty="0" smtClean="0">
                <a:latin typeface="+mn-lt"/>
              </a:rPr>
              <a:t>Otros Fondos</a:t>
            </a:r>
            <a:endParaRPr lang="es-MX" sz="2000" dirty="0">
              <a:latin typeface="+mn-lt"/>
            </a:endParaRPr>
          </a:p>
        </p:txBody>
      </p:sp>
    </p:spTree>
    <p:extLst>
      <p:ext uri="{BB962C8B-B14F-4D97-AF65-F5344CB8AC3E}">
        <p14:creationId xmlns:p14="http://schemas.microsoft.com/office/powerpoint/2010/main" val="2851639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79388" y="188640"/>
            <a:ext cx="8641084" cy="503957"/>
          </a:xfrm>
          <a:prstGeom prst="rect">
            <a:avLst/>
          </a:prstGeom>
        </p:spPr>
        <p:txBody>
          <a:bodyPr/>
          <a:lstStyle/>
          <a:p>
            <a:r>
              <a:rPr lang="es-MX" sz="2800" b="1" dirty="0" smtClean="0"/>
              <a:t>Composición del</a:t>
            </a:r>
            <a:r>
              <a:rPr lang="es-MX" sz="2800" b="1" dirty="0" smtClean="0">
                <a:solidFill>
                  <a:schemeClr val="tx1"/>
                </a:solidFill>
              </a:rPr>
              <a:t> Gasto Federalizado en el Ramo 23, 2016</a:t>
            </a:r>
            <a:endParaRPr lang="es-ES" sz="2800" b="1" dirty="0" smtClean="0">
              <a:solidFill>
                <a:schemeClr val="tx1"/>
              </a:solidFill>
            </a:endParaRPr>
          </a:p>
        </p:txBody>
      </p:sp>
      <p:pic>
        <p:nvPicPr>
          <p:cNvPr id="3" name="Imagen 2"/>
          <p:cNvPicPr>
            <a:picLocks noChangeAspect="1"/>
          </p:cNvPicPr>
          <p:nvPr/>
        </p:nvPicPr>
        <p:blipFill>
          <a:blip r:embed="rId3"/>
          <a:stretch>
            <a:fillRect/>
          </a:stretch>
        </p:blipFill>
        <p:spPr>
          <a:xfrm>
            <a:off x="683506" y="836712"/>
            <a:ext cx="7632848" cy="5152497"/>
          </a:xfrm>
          <a:prstGeom prst="rect">
            <a:avLst/>
          </a:prstGeom>
        </p:spPr>
      </p:pic>
    </p:spTree>
    <p:extLst>
      <p:ext uri="{BB962C8B-B14F-4D97-AF65-F5344CB8AC3E}">
        <p14:creationId xmlns:p14="http://schemas.microsoft.com/office/powerpoint/2010/main" val="2989473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a:xfrm>
            <a:off x="0" y="687813"/>
            <a:ext cx="9144000" cy="432048"/>
          </a:xfrm>
          <a:prstGeom prst="rect">
            <a:avLst/>
          </a:prstGeom>
        </p:spPr>
        <p:txBody>
          <a:bodyPr/>
          <a:lstStyle/>
          <a:p>
            <a:pPr algn="ctr"/>
            <a:r>
              <a:rPr lang="es-MX" sz="2000" b="1" dirty="0" smtClean="0">
                <a:solidFill>
                  <a:schemeClr val="tx1"/>
                </a:solidFill>
              </a:rPr>
              <a:t>Principales Fondos del Ramo 23</a:t>
            </a:r>
            <a:endParaRPr lang="es-ES" sz="2000" b="1" dirty="0" smtClean="0">
              <a:solidFill>
                <a:schemeClr val="tx1"/>
              </a:solidFill>
            </a:endParaRPr>
          </a:p>
        </p:txBody>
      </p:sp>
      <p:graphicFrame>
        <p:nvGraphicFramePr>
          <p:cNvPr id="8" name="7 Diagrama"/>
          <p:cNvGraphicFramePr/>
          <p:nvPr/>
        </p:nvGraphicFramePr>
        <p:xfrm>
          <a:off x="323528" y="1052736"/>
          <a:ext cx="856895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txBox="1">
            <a:spLocks noChangeArrowheads="1"/>
          </p:cNvSpPr>
          <p:nvPr/>
        </p:nvSpPr>
        <p:spPr>
          <a:xfrm>
            <a:off x="179388" y="0"/>
            <a:ext cx="8425060"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s-MX"/>
            </a:defPPr>
            <a:lvl1pPr algn="ctr">
              <a:spcBef>
                <a:spcPct val="0"/>
              </a:spcBef>
              <a:buNone/>
              <a:defRPr sz="3200" b="1"/>
            </a:lvl1pPr>
          </a:lstStyle>
          <a:p>
            <a:r>
              <a:rPr lang="es-MX" dirty="0"/>
              <a:t>Gasto Federalizado en el Ramo 23</a:t>
            </a:r>
            <a:endParaRPr lang="es-ES" dirty="0"/>
          </a:p>
        </p:txBody>
      </p:sp>
    </p:spTree>
    <p:extLst>
      <p:ext uri="{BB962C8B-B14F-4D97-AF65-F5344CB8AC3E}">
        <p14:creationId xmlns:p14="http://schemas.microsoft.com/office/powerpoint/2010/main" val="735406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a:xfrm>
            <a:off x="0" y="692696"/>
            <a:ext cx="9144000" cy="432048"/>
          </a:xfrm>
          <a:prstGeom prst="rect">
            <a:avLst/>
          </a:prstGeom>
        </p:spPr>
        <p:txBody>
          <a:bodyPr/>
          <a:lstStyle/>
          <a:p>
            <a:pPr algn="ctr"/>
            <a:r>
              <a:rPr lang="es-MX" sz="2000" b="1" dirty="0" smtClean="0">
                <a:solidFill>
                  <a:schemeClr val="tx1"/>
                </a:solidFill>
              </a:rPr>
              <a:t>Principales Fondos del Ramo 23</a:t>
            </a:r>
            <a:endParaRPr lang="es-ES" sz="2000" b="1" dirty="0" smtClean="0">
              <a:solidFill>
                <a:schemeClr val="tx1"/>
              </a:solidFill>
            </a:endParaRPr>
          </a:p>
        </p:txBody>
      </p:sp>
      <p:graphicFrame>
        <p:nvGraphicFramePr>
          <p:cNvPr id="8" name="7 Diagrama"/>
          <p:cNvGraphicFramePr/>
          <p:nvPr/>
        </p:nvGraphicFramePr>
        <p:xfrm>
          <a:off x="323528" y="908720"/>
          <a:ext cx="856895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txBox="1">
            <a:spLocks noChangeArrowheads="1"/>
          </p:cNvSpPr>
          <p:nvPr/>
        </p:nvSpPr>
        <p:spPr>
          <a:xfrm>
            <a:off x="179388" y="0"/>
            <a:ext cx="8425060"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s-MX"/>
            </a:defPPr>
            <a:lvl1pPr algn="ctr">
              <a:spcBef>
                <a:spcPct val="0"/>
              </a:spcBef>
              <a:buNone/>
              <a:defRPr sz="3200" b="1"/>
            </a:lvl1pPr>
          </a:lstStyle>
          <a:p>
            <a:r>
              <a:rPr lang="es-MX" dirty="0"/>
              <a:t>Gasto Federalizado en el Ramo 23</a:t>
            </a:r>
            <a:endParaRPr lang="es-ES" dirty="0"/>
          </a:p>
        </p:txBody>
      </p:sp>
    </p:spTree>
    <p:extLst>
      <p:ext uri="{BB962C8B-B14F-4D97-AF65-F5344CB8AC3E}">
        <p14:creationId xmlns:p14="http://schemas.microsoft.com/office/powerpoint/2010/main" val="1643672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a:xfrm>
            <a:off x="0" y="692696"/>
            <a:ext cx="9144000" cy="432048"/>
          </a:xfrm>
          <a:prstGeom prst="rect">
            <a:avLst/>
          </a:prstGeom>
        </p:spPr>
        <p:txBody>
          <a:bodyPr/>
          <a:lstStyle/>
          <a:p>
            <a:pPr algn="ctr"/>
            <a:r>
              <a:rPr lang="es-MX" sz="2000" b="1" dirty="0" smtClean="0">
                <a:solidFill>
                  <a:schemeClr val="tx1"/>
                </a:solidFill>
              </a:rPr>
              <a:t>Principales Fondos del Ramo 23</a:t>
            </a:r>
            <a:endParaRPr lang="es-ES" sz="2000" b="1" dirty="0" smtClean="0">
              <a:solidFill>
                <a:schemeClr val="tx1"/>
              </a:solidFill>
            </a:endParaRPr>
          </a:p>
        </p:txBody>
      </p:sp>
      <p:graphicFrame>
        <p:nvGraphicFramePr>
          <p:cNvPr id="8" name="7 Diagrama"/>
          <p:cNvGraphicFramePr/>
          <p:nvPr/>
        </p:nvGraphicFramePr>
        <p:xfrm>
          <a:off x="323528" y="1052736"/>
          <a:ext cx="856895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txBox="1">
            <a:spLocks noChangeArrowheads="1"/>
          </p:cNvSpPr>
          <p:nvPr/>
        </p:nvSpPr>
        <p:spPr>
          <a:xfrm>
            <a:off x="179388" y="0"/>
            <a:ext cx="8425060"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s-MX"/>
            </a:defPPr>
            <a:lvl1pPr algn="ctr">
              <a:spcBef>
                <a:spcPct val="0"/>
              </a:spcBef>
              <a:buNone/>
              <a:defRPr sz="3200" b="1"/>
            </a:lvl1pPr>
          </a:lstStyle>
          <a:p>
            <a:r>
              <a:rPr lang="es-MX" dirty="0"/>
              <a:t>Gasto Federalizado en el Ramo 23</a:t>
            </a:r>
            <a:endParaRPr lang="es-ES" dirty="0"/>
          </a:p>
        </p:txBody>
      </p:sp>
    </p:spTree>
    <p:extLst>
      <p:ext uri="{BB962C8B-B14F-4D97-AF65-F5344CB8AC3E}">
        <p14:creationId xmlns:p14="http://schemas.microsoft.com/office/powerpoint/2010/main" val="2517164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a:xfrm>
            <a:off x="0" y="831346"/>
            <a:ext cx="9144000" cy="360040"/>
          </a:xfrm>
          <a:prstGeom prst="rect">
            <a:avLst/>
          </a:prstGeom>
        </p:spPr>
        <p:txBody>
          <a:bodyPr/>
          <a:lstStyle/>
          <a:p>
            <a:pPr algn="ctr"/>
            <a:r>
              <a:rPr lang="es-MX" sz="2000" b="1" dirty="0" smtClean="0">
                <a:solidFill>
                  <a:schemeClr val="tx1"/>
                </a:solidFill>
              </a:rPr>
              <a:t>Otros fondos </a:t>
            </a:r>
            <a:endParaRPr lang="es-ES" sz="2000" b="1" dirty="0" smtClean="0">
              <a:solidFill>
                <a:schemeClr val="tx1"/>
              </a:solidFill>
            </a:endParaRPr>
          </a:p>
        </p:txBody>
      </p:sp>
      <p:sp>
        <p:nvSpPr>
          <p:cNvPr id="121859" name="Rectangle 3"/>
          <p:cNvSpPr>
            <a:spLocks noGrp="1" noChangeArrowheads="1"/>
          </p:cNvSpPr>
          <p:nvPr>
            <p:ph type="subTitle" idx="1"/>
          </p:nvPr>
        </p:nvSpPr>
        <p:spPr>
          <a:xfrm>
            <a:off x="250825" y="1341438"/>
            <a:ext cx="8569325" cy="3311525"/>
          </a:xfrm>
          <a:prstGeom prst="rect">
            <a:avLst/>
          </a:prstGeom>
        </p:spPr>
        <p:txBody>
          <a:bodyPr/>
          <a:lstStyle/>
          <a:p>
            <a:pPr marL="0" indent="0">
              <a:lnSpc>
                <a:spcPct val="90000"/>
              </a:lnSpc>
              <a:buFont typeface="Wingdings" pitchFamily="2" charset="2"/>
              <a:buNone/>
            </a:pPr>
            <a:endParaRPr lang="es-MX" dirty="0" smtClean="0"/>
          </a:p>
          <a:p>
            <a:pPr marL="0" indent="0">
              <a:lnSpc>
                <a:spcPct val="90000"/>
              </a:lnSpc>
              <a:buFont typeface="Wingdings" pitchFamily="2" charset="2"/>
              <a:buNone/>
            </a:pPr>
            <a:endParaRPr lang="es-MX" dirty="0" smtClean="0"/>
          </a:p>
        </p:txBody>
      </p:sp>
      <p:graphicFrame>
        <p:nvGraphicFramePr>
          <p:cNvPr id="5" name="4 Diagrama"/>
          <p:cNvGraphicFramePr/>
          <p:nvPr/>
        </p:nvGraphicFramePr>
        <p:xfrm>
          <a:off x="323528" y="1052736"/>
          <a:ext cx="8496944"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txBox="1">
            <a:spLocks noChangeArrowheads="1"/>
          </p:cNvSpPr>
          <p:nvPr/>
        </p:nvSpPr>
        <p:spPr>
          <a:xfrm>
            <a:off x="179388" y="0"/>
            <a:ext cx="8425060" cy="6824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s-MX"/>
            </a:defPPr>
            <a:lvl1pPr algn="ctr">
              <a:spcBef>
                <a:spcPct val="0"/>
              </a:spcBef>
              <a:buNone/>
              <a:defRPr sz="3200" b="1"/>
            </a:lvl1pPr>
          </a:lstStyle>
          <a:p>
            <a:r>
              <a:rPr lang="es-MX" dirty="0"/>
              <a:t>Gasto Federalizado en el Ramo 23</a:t>
            </a:r>
            <a:endParaRPr lang="es-ES" dirty="0"/>
          </a:p>
        </p:txBody>
      </p:sp>
    </p:spTree>
    <p:extLst>
      <p:ext uri="{BB962C8B-B14F-4D97-AF65-F5344CB8AC3E}">
        <p14:creationId xmlns:p14="http://schemas.microsoft.com/office/powerpoint/2010/main" val="4046139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5496" y="692696"/>
            <a:ext cx="9108504" cy="431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lang="es-MX" sz="2400" b="1" kern="0" noProof="0" dirty="0" smtClean="0">
                <a:latin typeface="+mj-lt"/>
                <a:ea typeface="+mj-ea"/>
                <a:cs typeface="+mj-cs"/>
              </a:rPr>
              <a:t>Dependencias</a:t>
            </a:r>
            <a:endParaRPr kumimoji="0" lang="es-ES" sz="24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5" name="Rectangle 2"/>
          <p:cNvSpPr txBox="1">
            <a:spLocks noChangeArrowheads="1"/>
          </p:cNvSpPr>
          <p:nvPr/>
        </p:nvSpPr>
        <p:spPr bwMode="auto">
          <a:xfrm>
            <a:off x="179511" y="0"/>
            <a:ext cx="8713787"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s-MX"/>
            </a:defPPr>
            <a:lvl1pPr algn="ctr">
              <a:spcBef>
                <a:spcPct val="0"/>
              </a:spcBef>
              <a:buNone/>
              <a:defRPr sz="3200" b="1"/>
            </a:lvl1pPr>
          </a:lstStyle>
          <a:p>
            <a:r>
              <a:rPr lang="es-MX" dirty="0"/>
              <a:t>Convenios de Descentralización y Reasignación</a:t>
            </a:r>
            <a:endParaRPr lang="es-ES" dirty="0"/>
          </a:p>
        </p:txBody>
      </p:sp>
      <p:sp>
        <p:nvSpPr>
          <p:cNvPr id="2" name="CuadroTexto 1"/>
          <p:cNvSpPr txBox="1"/>
          <p:nvPr/>
        </p:nvSpPr>
        <p:spPr>
          <a:xfrm>
            <a:off x="35496" y="1268611"/>
            <a:ext cx="7632848" cy="4247317"/>
          </a:xfrm>
          <a:prstGeom prst="rect">
            <a:avLst/>
          </a:prstGeom>
          <a:noFill/>
        </p:spPr>
        <p:txBody>
          <a:bodyPr wrap="square" rtlCol="0">
            <a:spAutoFit/>
          </a:bodyPr>
          <a:lstStyle/>
          <a:p>
            <a:pPr marL="185738" indent="-185738">
              <a:spcAft>
                <a:spcPts val="600"/>
              </a:spcAft>
              <a:buFont typeface="Arial" panose="020B0604020202020204" pitchFamily="34" charset="0"/>
              <a:buChar char="•"/>
            </a:pPr>
            <a:r>
              <a:rPr lang="es-MX" sz="2000" dirty="0">
                <a:latin typeface="+mn-lt"/>
              </a:rPr>
              <a:t>Educación Pública</a:t>
            </a:r>
          </a:p>
          <a:p>
            <a:pPr marL="185738" indent="-185738">
              <a:spcAft>
                <a:spcPts val="600"/>
              </a:spcAft>
              <a:buFont typeface="Arial" panose="020B0604020202020204" pitchFamily="34" charset="0"/>
              <a:buChar char="•"/>
            </a:pPr>
            <a:r>
              <a:rPr lang="es-MX" sz="2000" dirty="0">
                <a:latin typeface="+mn-lt"/>
              </a:rPr>
              <a:t>Agricultura, Ganadería, Desarrollo Rural, Pesca y Alimentación</a:t>
            </a:r>
          </a:p>
          <a:p>
            <a:pPr marL="185738" indent="-185738">
              <a:spcAft>
                <a:spcPts val="600"/>
              </a:spcAft>
              <a:buFont typeface="Arial" panose="020B0604020202020204" pitchFamily="34" charset="0"/>
              <a:buChar char="•"/>
            </a:pPr>
            <a:r>
              <a:rPr lang="es-MX" sz="2000" dirty="0">
                <a:latin typeface="+mn-lt"/>
              </a:rPr>
              <a:t>Medio Ambiente y Recursos Naturales</a:t>
            </a:r>
          </a:p>
          <a:p>
            <a:pPr marL="185738" indent="-185738">
              <a:spcAft>
                <a:spcPts val="600"/>
              </a:spcAft>
              <a:buFont typeface="Arial" panose="020B0604020202020204" pitchFamily="34" charset="0"/>
              <a:buChar char="•"/>
            </a:pPr>
            <a:r>
              <a:rPr lang="es-MX" sz="2000" dirty="0">
                <a:latin typeface="+mn-lt"/>
              </a:rPr>
              <a:t>Gobernación</a:t>
            </a:r>
          </a:p>
          <a:p>
            <a:pPr marL="185738" indent="-185738">
              <a:spcAft>
                <a:spcPts val="600"/>
              </a:spcAft>
              <a:buFont typeface="Arial" panose="020B0604020202020204" pitchFamily="34" charset="0"/>
              <a:buChar char="•"/>
            </a:pPr>
            <a:r>
              <a:rPr lang="es-MX" sz="2000" dirty="0">
                <a:latin typeface="+mn-lt"/>
              </a:rPr>
              <a:t>Turismo</a:t>
            </a:r>
          </a:p>
          <a:p>
            <a:pPr marL="185738" indent="-185738">
              <a:spcAft>
                <a:spcPts val="600"/>
              </a:spcAft>
              <a:buFont typeface="Arial" panose="020B0604020202020204" pitchFamily="34" charset="0"/>
              <a:buChar char="•"/>
            </a:pPr>
            <a:r>
              <a:rPr lang="es-MX" sz="2000" dirty="0">
                <a:latin typeface="+mn-lt"/>
              </a:rPr>
              <a:t>Salud</a:t>
            </a:r>
          </a:p>
          <a:p>
            <a:pPr marL="185738" indent="-185738">
              <a:spcAft>
                <a:spcPts val="600"/>
              </a:spcAft>
              <a:buFont typeface="Arial" panose="020B0604020202020204" pitchFamily="34" charset="0"/>
              <a:buChar char="•"/>
            </a:pPr>
            <a:r>
              <a:rPr lang="es-MX" sz="2000" dirty="0">
                <a:latin typeface="+mn-lt"/>
              </a:rPr>
              <a:t>Hacienda y Crédito Público</a:t>
            </a:r>
          </a:p>
          <a:p>
            <a:pPr marL="185738" indent="-185738">
              <a:spcAft>
                <a:spcPts val="600"/>
              </a:spcAft>
              <a:buFont typeface="Arial" panose="020B0604020202020204" pitchFamily="34" charset="0"/>
              <a:buChar char="•"/>
            </a:pPr>
            <a:r>
              <a:rPr lang="es-MX" sz="2000" dirty="0">
                <a:latin typeface="+mn-lt"/>
              </a:rPr>
              <a:t>Desarrollo Social</a:t>
            </a:r>
          </a:p>
          <a:p>
            <a:pPr marL="185738" indent="-185738">
              <a:spcAft>
                <a:spcPts val="600"/>
              </a:spcAft>
              <a:buFont typeface="Arial" panose="020B0604020202020204" pitchFamily="34" charset="0"/>
              <a:buChar char="•"/>
            </a:pPr>
            <a:r>
              <a:rPr lang="es-MX" sz="2000" dirty="0">
                <a:latin typeface="+mn-lt"/>
              </a:rPr>
              <a:t>Desarrollo Agrario, Territorial y Urbano</a:t>
            </a:r>
          </a:p>
          <a:p>
            <a:pPr marL="185738" indent="-185738">
              <a:spcAft>
                <a:spcPts val="600"/>
              </a:spcAft>
              <a:buFont typeface="Arial" panose="020B0604020202020204" pitchFamily="34" charset="0"/>
              <a:buChar char="•"/>
            </a:pPr>
            <a:r>
              <a:rPr lang="es-MX" sz="2000" dirty="0">
                <a:latin typeface="+mn-lt"/>
              </a:rPr>
              <a:t>Función Pública</a:t>
            </a:r>
          </a:p>
          <a:p>
            <a:pPr marL="342900" indent="-342900">
              <a:buFont typeface="Arial" panose="020B0604020202020204" pitchFamily="34" charset="0"/>
              <a:buChar char="•"/>
            </a:pPr>
            <a:endParaRPr lang="es-MX" sz="2000" dirty="0">
              <a:latin typeface="+mn-lt"/>
            </a:endParaRPr>
          </a:p>
        </p:txBody>
      </p:sp>
    </p:spTree>
    <p:extLst>
      <p:ext uri="{BB962C8B-B14F-4D97-AF65-F5344CB8AC3E}">
        <p14:creationId xmlns:p14="http://schemas.microsoft.com/office/powerpoint/2010/main" val="1839618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764704"/>
            <a:ext cx="9144000" cy="44782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2000" b="1" i="0" u="none" strike="noStrike" kern="0" cap="none" spc="0" normalizeH="0" baseline="0" noProof="0" dirty="0" smtClean="0">
                <a:ln>
                  <a:noFill/>
                </a:ln>
                <a:solidFill>
                  <a:schemeClr val="tx1"/>
                </a:solidFill>
                <a:effectLst/>
                <a:uLnTx/>
                <a:uFillTx/>
                <a:latin typeface="+mj-lt"/>
                <a:ea typeface="+mj-ea"/>
                <a:cs typeface="+mj-cs"/>
              </a:rPr>
              <a:t>Convenios de Descentralización</a:t>
            </a:r>
            <a:endParaRPr kumimoji="0" lang="es-ES" sz="2000" b="1" i="0" u="none" strike="noStrike" kern="0" cap="none" spc="0" normalizeH="0" baseline="0" noProof="0" dirty="0" smtClean="0">
              <a:ln>
                <a:noFill/>
              </a:ln>
              <a:solidFill>
                <a:schemeClr val="tx1"/>
              </a:solidFill>
              <a:effectLst/>
              <a:uLnTx/>
              <a:uFillTx/>
              <a:latin typeface="+mj-lt"/>
              <a:ea typeface="+mj-ea"/>
              <a:cs typeface="+mj-cs"/>
            </a:endParaRPr>
          </a:p>
        </p:txBody>
      </p:sp>
      <p:graphicFrame>
        <p:nvGraphicFramePr>
          <p:cNvPr id="8" name="7 Diagrama"/>
          <p:cNvGraphicFramePr/>
          <p:nvPr/>
        </p:nvGraphicFramePr>
        <p:xfrm>
          <a:off x="323528" y="1196752"/>
          <a:ext cx="8496944"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txBox="1">
            <a:spLocks noChangeArrowheads="1"/>
          </p:cNvSpPr>
          <p:nvPr/>
        </p:nvSpPr>
        <p:spPr bwMode="auto">
          <a:xfrm>
            <a:off x="179511" y="0"/>
            <a:ext cx="8713787"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s-MX"/>
            </a:defPPr>
            <a:lvl1pPr algn="ctr">
              <a:spcBef>
                <a:spcPct val="0"/>
              </a:spcBef>
              <a:buNone/>
              <a:defRPr sz="3200" b="1"/>
            </a:lvl1pPr>
          </a:lstStyle>
          <a:p>
            <a:r>
              <a:rPr lang="es-MX" dirty="0"/>
              <a:t>Convenios de Descentralización y Reasignación</a:t>
            </a:r>
            <a:endParaRPr lang="es-ES" dirty="0"/>
          </a:p>
        </p:txBody>
      </p:sp>
    </p:spTree>
    <p:extLst>
      <p:ext uri="{BB962C8B-B14F-4D97-AF65-F5344CB8AC3E}">
        <p14:creationId xmlns:p14="http://schemas.microsoft.com/office/powerpoint/2010/main" val="56204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764704"/>
            <a:ext cx="9144000" cy="44782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2000" b="1" i="0" u="none" strike="noStrike" kern="0" cap="none" spc="0" normalizeH="0" baseline="0" noProof="0" dirty="0" smtClean="0">
                <a:ln>
                  <a:noFill/>
                </a:ln>
                <a:solidFill>
                  <a:schemeClr val="tx1"/>
                </a:solidFill>
                <a:effectLst/>
                <a:uLnTx/>
                <a:uFillTx/>
                <a:latin typeface="+mj-lt"/>
                <a:ea typeface="+mj-ea"/>
                <a:cs typeface="+mj-cs"/>
              </a:rPr>
              <a:t>Convenios de Descentralización</a:t>
            </a:r>
            <a:endParaRPr kumimoji="0" lang="es-ES" sz="2000" b="1" i="0" u="none" strike="noStrike" kern="0" cap="none" spc="0" normalizeH="0" baseline="0" noProof="0" dirty="0" smtClean="0">
              <a:ln>
                <a:noFill/>
              </a:ln>
              <a:solidFill>
                <a:schemeClr val="tx1"/>
              </a:solidFill>
              <a:effectLst/>
              <a:uLnTx/>
              <a:uFillTx/>
              <a:latin typeface="+mj-lt"/>
              <a:ea typeface="+mj-ea"/>
              <a:cs typeface="+mj-cs"/>
            </a:endParaRPr>
          </a:p>
        </p:txBody>
      </p:sp>
      <p:graphicFrame>
        <p:nvGraphicFramePr>
          <p:cNvPr id="8" name="7 Diagrama"/>
          <p:cNvGraphicFramePr/>
          <p:nvPr/>
        </p:nvGraphicFramePr>
        <p:xfrm>
          <a:off x="323528" y="1196752"/>
          <a:ext cx="8496944"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Diagrama"/>
          <p:cNvGraphicFramePr/>
          <p:nvPr/>
        </p:nvGraphicFramePr>
        <p:xfrm>
          <a:off x="971600" y="4797152"/>
          <a:ext cx="7272808" cy="20608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2"/>
          <p:cNvSpPr txBox="1">
            <a:spLocks noChangeArrowheads="1"/>
          </p:cNvSpPr>
          <p:nvPr/>
        </p:nvSpPr>
        <p:spPr bwMode="auto">
          <a:xfrm>
            <a:off x="179511" y="0"/>
            <a:ext cx="8713787"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s-MX"/>
            </a:defPPr>
            <a:lvl1pPr algn="ctr">
              <a:spcBef>
                <a:spcPct val="0"/>
              </a:spcBef>
              <a:buNone/>
              <a:defRPr sz="3200" b="1"/>
            </a:lvl1pPr>
          </a:lstStyle>
          <a:p>
            <a:r>
              <a:rPr lang="es-MX" dirty="0"/>
              <a:t>Convenios de Descentralización y Reasignación</a:t>
            </a:r>
            <a:endParaRPr lang="es-ES" dirty="0"/>
          </a:p>
        </p:txBody>
      </p:sp>
    </p:spTree>
    <p:extLst>
      <p:ext uri="{BB962C8B-B14F-4D97-AF65-F5344CB8AC3E}">
        <p14:creationId xmlns:p14="http://schemas.microsoft.com/office/powerpoint/2010/main" val="171194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764704"/>
            <a:ext cx="9144000" cy="44782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2000" b="1" i="0" u="none" strike="noStrike" kern="0" cap="none" spc="0" normalizeH="0" baseline="0" noProof="0" dirty="0" smtClean="0">
                <a:ln>
                  <a:noFill/>
                </a:ln>
                <a:solidFill>
                  <a:schemeClr val="tx1"/>
                </a:solidFill>
                <a:effectLst/>
                <a:uLnTx/>
                <a:uFillTx/>
                <a:latin typeface="+mj-lt"/>
                <a:ea typeface="+mj-ea"/>
                <a:cs typeface="+mj-cs"/>
              </a:rPr>
              <a:t>Convenios de Reasignación</a:t>
            </a:r>
            <a:endParaRPr kumimoji="0" lang="es-ES" sz="2000" b="1" i="0" u="none" strike="noStrike" kern="0" cap="none" spc="0" normalizeH="0" baseline="0" noProof="0" dirty="0" smtClean="0">
              <a:ln>
                <a:noFill/>
              </a:ln>
              <a:solidFill>
                <a:schemeClr val="tx1"/>
              </a:solidFill>
              <a:effectLst/>
              <a:uLnTx/>
              <a:uFillTx/>
              <a:latin typeface="+mj-lt"/>
              <a:ea typeface="+mj-ea"/>
              <a:cs typeface="+mj-cs"/>
            </a:endParaRPr>
          </a:p>
        </p:txBody>
      </p:sp>
      <p:graphicFrame>
        <p:nvGraphicFramePr>
          <p:cNvPr id="8" name="7 Diagrama"/>
          <p:cNvGraphicFramePr/>
          <p:nvPr/>
        </p:nvGraphicFramePr>
        <p:xfrm>
          <a:off x="323528" y="1196752"/>
          <a:ext cx="8496944"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txBox="1">
            <a:spLocks noChangeArrowheads="1"/>
          </p:cNvSpPr>
          <p:nvPr/>
        </p:nvSpPr>
        <p:spPr bwMode="auto">
          <a:xfrm>
            <a:off x="179511" y="0"/>
            <a:ext cx="8713787"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s-MX"/>
            </a:defPPr>
            <a:lvl1pPr algn="ctr">
              <a:spcBef>
                <a:spcPct val="0"/>
              </a:spcBef>
              <a:buNone/>
              <a:defRPr sz="3200" b="1"/>
            </a:lvl1pPr>
          </a:lstStyle>
          <a:p>
            <a:r>
              <a:rPr lang="es-MX" dirty="0"/>
              <a:t>Convenios de Descentralización y Reasignación</a:t>
            </a:r>
            <a:endParaRPr lang="es-ES" dirty="0"/>
          </a:p>
        </p:txBody>
      </p:sp>
    </p:spTree>
    <p:extLst>
      <p:ext uri="{BB962C8B-B14F-4D97-AF65-F5344CB8AC3E}">
        <p14:creationId xmlns:p14="http://schemas.microsoft.com/office/powerpoint/2010/main" val="604016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692696"/>
          </a:xfrm>
          <a:noFill/>
          <a:ln w="9525">
            <a:noFill/>
            <a:miter lim="800000"/>
            <a:headEnd/>
            <a:tailEnd/>
          </a:ln>
        </p:spPr>
        <p:txBody>
          <a:bodyPr vert="horz" wrap="square" lIns="91440" tIns="45720" rIns="91440" bIns="45720" numCol="1" anchor="ctr" anchorCtr="0" compatLnSpc="1">
            <a:prstTxWarp prst="textNoShape">
              <a:avLst/>
            </a:prstTxWarp>
          </a:bodyPr>
          <a:lstStyle/>
          <a:p>
            <a:r>
              <a:rPr lang="es-MX" sz="3200" b="1" dirty="0">
                <a:latin typeface="+mn-lt"/>
                <a:ea typeface="+mn-ea"/>
                <a:cs typeface="+mn-cs"/>
              </a:rPr>
              <a:t>El Estado en la Economía</a:t>
            </a:r>
          </a:p>
        </p:txBody>
      </p:sp>
      <p:sp>
        <p:nvSpPr>
          <p:cNvPr id="12" name="Marcador de contenido 11"/>
          <p:cNvSpPr>
            <a:spLocks noGrp="1"/>
          </p:cNvSpPr>
          <p:nvPr>
            <p:ph idx="1"/>
          </p:nvPr>
        </p:nvSpPr>
        <p:spPr>
          <a:xfrm>
            <a:off x="434975" y="1052513"/>
            <a:ext cx="8229600" cy="2016447"/>
          </a:xfrm>
        </p:spPr>
        <p:txBody>
          <a:bodyPr/>
          <a:lstStyle/>
          <a:p>
            <a:pPr algn="just"/>
            <a:r>
              <a:rPr lang="es-MX" dirty="0" smtClean="0"/>
              <a:t>La intervención del Estado en la economía persigue esencialmente los objetivos de:</a:t>
            </a:r>
            <a:endParaRPr lang="es-MX" dirty="0"/>
          </a:p>
        </p:txBody>
      </p:sp>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2420888"/>
            <a:ext cx="2757422" cy="3231204"/>
          </a:xfrm>
          <a:prstGeom prst="rect">
            <a:avLst/>
          </a:prstGeom>
        </p:spPr>
      </p:pic>
      <p:sp>
        <p:nvSpPr>
          <p:cNvPr id="3" name="CuadroTexto 2"/>
          <p:cNvSpPr txBox="1"/>
          <p:nvPr/>
        </p:nvSpPr>
        <p:spPr>
          <a:xfrm>
            <a:off x="4860032" y="3097547"/>
            <a:ext cx="3638024" cy="2554545"/>
          </a:xfrm>
          <a:prstGeom prst="rect">
            <a:avLst/>
          </a:prstGeom>
          <a:noFill/>
        </p:spPr>
        <p:txBody>
          <a:bodyPr wrap="square" rtlCol="0">
            <a:spAutoFit/>
          </a:bodyPr>
          <a:lstStyle/>
          <a:p>
            <a:pPr marL="285750" indent="-285750">
              <a:buFont typeface="Arial" panose="020B0604020202020204" pitchFamily="34" charset="0"/>
              <a:buChar char="•"/>
            </a:pPr>
            <a:r>
              <a:rPr lang="es-MX" sz="3200" dirty="0" smtClean="0">
                <a:latin typeface="Aparajita" panose="020B0604020202020204" pitchFamily="34" charset="0"/>
                <a:cs typeface="Aparajita" panose="020B0604020202020204" pitchFamily="34" charset="0"/>
              </a:rPr>
              <a:t>Crecimiento </a:t>
            </a:r>
            <a:r>
              <a:rPr lang="es-MX" sz="3200" dirty="0">
                <a:latin typeface="Aparajita" panose="020B0604020202020204" pitchFamily="34" charset="0"/>
                <a:cs typeface="Aparajita" panose="020B0604020202020204" pitchFamily="34" charset="0"/>
              </a:rPr>
              <a:t>(</a:t>
            </a:r>
            <a:r>
              <a:rPr lang="es-MX" sz="3200" dirty="0" smtClean="0">
                <a:latin typeface="Aparajita" panose="020B0604020202020204" pitchFamily="34" charset="0"/>
                <a:cs typeface="Aparajita" panose="020B0604020202020204" pitchFamily="34" charset="0"/>
              </a:rPr>
              <a:t>desarrollo económico)</a:t>
            </a:r>
          </a:p>
          <a:p>
            <a:pPr marL="285750" indent="-285750">
              <a:buFont typeface="Arial" panose="020B0604020202020204" pitchFamily="34" charset="0"/>
              <a:buChar char="•"/>
            </a:pPr>
            <a:r>
              <a:rPr lang="es-MX" sz="3200" dirty="0" smtClean="0">
                <a:latin typeface="Aparajita" panose="020B0604020202020204" pitchFamily="34" charset="0"/>
                <a:cs typeface="Aparajita" panose="020B0604020202020204" pitchFamily="34" charset="0"/>
              </a:rPr>
              <a:t>Estabilidad económica</a:t>
            </a:r>
          </a:p>
          <a:p>
            <a:pPr marL="285750" indent="-285750">
              <a:buFont typeface="Arial" panose="020B0604020202020204" pitchFamily="34" charset="0"/>
              <a:buChar char="•"/>
            </a:pPr>
            <a:r>
              <a:rPr lang="es-MX" sz="3200" dirty="0" smtClean="0">
                <a:latin typeface="Aparajita" panose="020B0604020202020204" pitchFamily="34" charset="0"/>
                <a:cs typeface="Aparajita" panose="020B0604020202020204" pitchFamily="34" charset="0"/>
              </a:rPr>
              <a:t>Gobernabilidad</a:t>
            </a:r>
          </a:p>
          <a:p>
            <a:pPr marL="285750" indent="-285750">
              <a:buFont typeface="Arial" panose="020B0604020202020204" pitchFamily="34" charset="0"/>
              <a:buChar char="•"/>
            </a:pPr>
            <a:r>
              <a:rPr lang="es-MX" sz="3200" b="1" dirty="0">
                <a:latin typeface="Aparajita" panose="020B0604020202020204" pitchFamily="34" charset="0"/>
                <a:cs typeface="Aparajita" panose="020B0604020202020204" pitchFamily="34" charset="0"/>
              </a:rPr>
              <a:t>Bienestar </a:t>
            </a:r>
            <a:r>
              <a:rPr lang="es-MX" sz="3200" b="1" dirty="0" smtClean="0">
                <a:latin typeface="Aparajita" panose="020B0604020202020204" pitchFamily="34" charset="0"/>
                <a:cs typeface="Aparajita" panose="020B0604020202020204" pitchFamily="34" charset="0"/>
              </a:rPr>
              <a:t>social</a:t>
            </a:r>
            <a:endParaRPr lang="es-MX" sz="3200" b="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5964834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23728" y="1052513"/>
            <a:ext cx="4968552" cy="4525962"/>
          </a:xfrm>
        </p:spPr>
        <p:txBody>
          <a:bodyPr anchor="ctr"/>
          <a:lstStyle/>
          <a:p>
            <a:pPr marL="0" indent="0" algn="ctr">
              <a:buNone/>
            </a:pPr>
            <a:r>
              <a:rPr lang="es-MX" sz="3600" b="1" dirty="0" smtClean="0"/>
              <a:t>6.3. El </a:t>
            </a:r>
            <a:r>
              <a:rPr lang="es-MX" sz="3600" b="1" dirty="0"/>
              <a:t>proceso de integración presupuestal y su marco jurídico-normativo</a:t>
            </a:r>
          </a:p>
        </p:txBody>
      </p:sp>
    </p:spTree>
    <p:extLst>
      <p:ext uri="{BB962C8B-B14F-4D97-AF65-F5344CB8AC3E}">
        <p14:creationId xmlns:p14="http://schemas.microsoft.com/office/powerpoint/2010/main" val="39383179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97168" y="0"/>
            <a:ext cx="8964489" cy="711699"/>
          </a:xfrm>
          <a:noFill/>
          <a:ln w="9525">
            <a:noFill/>
            <a:miter lim="800000"/>
            <a:headEnd/>
            <a:tailEnd/>
          </a:ln>
        </p:spPr>
        <p:txBody>
          <a:bodyPr vert="horz" wrap="square" lIns="91440" tIns="45720" rIns="91440" bIns="45720" numCol="1" anchor="ctr" anchorCtr="0" compatLnSpc="1">
            <a:prstTxWarp prst="textNoShape">
              <a:avLst/>
            </a:prstTxWarp>
          </a:bodyPr>
          <a:lstStyle/>
          <a:p>
            <a:r>
              <a:rPr lang="es-ES" sz="3200" b="1" dirty="0">
                <a:latin typeface="+mn-lt"/>
                <a:ea typeface="+mn-ea"/>
                <a:cs typeface="+mn-cs"/>
              </a:rPr>
              <a:t>El Proceso Presupuestario</a:t>
            </a:r>
          </a:p>
        </p:txBody>
      </p:sp>
      <p:sp>
        <p:nvSpPr>
          <p:cNvPr id="5123" name="Rectangle 6"/>
          <p:cNvSpPr>
            <a:spLocks noChangeArrowheads="1"/>
          </p:cNvSpPr>
          <p:nvPr/>
        </p:nvSpPr>
        <p:spPr bwMode="auto">
          <a:xfrm>
            <a:off x="900459" y="1339850"/>
            <a:ext cx="6119813" cy="792163"/>
          </a:xfrm>
          <a:prstGeom prst="rect">
            <a:avLst/>
          </a:prstGeom>
          <a:solidFill>
            <a:schemeClr val="accent1">
              <a:alpha val="30980"/>
            </a:schemeClr>
          </a:solidFill>
          <a:ln w="9525">
            <a:noFill/>
            <a:miter lim="800000"/>
            <a:headEnd/>
            <a:tailEnd/>
          </a:ln>
        </p:spPr>
        <p:txBody>
          <a:bodyPr wrap="none" anchor="ctr"/>
          <a:lstStyle/>
          <a:p>
            <a:endParaRPr lang="es-MX"/>
          </a:p>
        </p:txBody>
      </p:sp>
      <p:sp>
        <p:nvSpPr>
          <p:cNvPr id="5124" name="Rectangle 7"/>
          <p:cNvSpPr>
            <a:spLocks noChangeArrowheads="1"/>
          </p:cNvSpPr>
          <p:nvPr/>
        </p:nvSpPr>
        <p:spPr bwMode="auto">
          <a:xfrm>
            <a:off x="107504" y="1484784"/>
            <a:ext cx="6119813" cy="792162"/>
          </a:xfrm>
          <a:prstGeom prst="rect">
            <a:avLst/>
          </a:prstGeom>
          <a:solidFill>
            <a:srgbClr val="D9C5D2">
              <a:alpha val="23137"/>
            </a:srgbClr>
          </a:solidFill>
          <a:ln w="9525">
            <a:noFill/>
            <a:miter lim="800000"/>
            <a:headEnd/>
            <a:tailEnd/>
          </a:ln>
        </p:spPr>
        <p:txBody>
          <a:bodyPr wrap="none" anchor="ctr"/>
          <a:lstStyle/>
          <a:p>
            <a:endParaRPr lang="es-MX"/>
          </a:p>
        </p:txBody>
      </p:sp>
      <p:sp>
        <p:nvSpPr>
          <p:cNvPr id="5125" name="Rectangle 8"/>
          <p:cNvSpPr>
            <a:spLocks noChangeArrowheads="1"/>
          </p:cNvSpPr>
          <p:nvPr/>
        </p:nvSpPr>
        <p:spPr bwMode="auto">
          <a:xfrm>
            <a:off x="1835721" y="2277392"/>
            <a:ext cx="6480175" cy="720725"/>
          </a:xfrm>
          <a:prstGeom prst="rect">
            <a:avLst/>
          </a:prstGeom>
          <a:solidFill>
            <a:srgbClr val="DDDDDD">
              <a:alpha val="38039"/>
            </a:srgbClr>
          </a:solidFill>
          <a:ln w="9525">
            <a:noFill/>
            <a:miter lim="800000"/>
            <a:headEnd/>
            <a:tailEnd/>
          </a:ln>
        </p:spPr>
        <p:txBody>
          <a:bodyPr wrap="none" anchor="ctr"/>
          <a:lstStyle/>
          <a:p>
            <a:endParaRPr lang="es-MX"/>
          </a:p>
        </p:txBody>
      </p:sp>
      <p:sp>
        <p:nvSpPr>
          <p:cNvPr id="5126" name="Rectangle 9"/>
          <p:cNvSpPr>
            <a:spLocks noChangeArrowheads="1"/>
          </p:cNvSpPr>
          <p:nvPr/>
        </p:nvSpPr>
        <p:spPr bwMode="auto">
          <a:xfrm>
            <a:off x="2196083" y="2998117"/>
            <a:ext cx="6408738" cy="863600"/>
          </a:xfrm>
          <a:prstGeom prst="rect">
            <a:avLst/>
          </a:prstGeom>
          <a:solidFill>
            <a:srgbClr val="FF797C">
              <a:alpha val="12941"/>
            </a:srgbClr>
          </a:solidFill>
          <a:ln w="9525">
            <a:noFill/>
            <a:miter lim="800000"/>
            <a:headEnd/>
            <a:tailEnd/>
          </a:ln>
        </p:spPr>
        <p:txBody>
          <a:bodyPr wrap="none" anchor="ctr"/>
          <a:lstStyle/>
          <a:p>
            <a:endParaRPr lang="es-MX"/>
          </a:p>
        </p:txBody>
      </p:sp>
      <p:sp>
        <p:nvSpPr>
          <p:cNvPr id="5127" name="Rectangle 10"/>
          <p:cNvSpPr>
            <a:spLocks noChangeArrowheads="1"/>
          </p:cNvSpPr>
          <p:nvPr/>
        </p:nvSpPr>
        <p:spPr bwMode="auto">
          <a:xfrm>
            <a:off x="3923283" y="3861717"/>
            <a:ext cx="5076825" cy="1079500"/>
          </a:xfrm>
          <a:prstGeom prst="rect">
            <a:avLst/>
          </a:prstGeom>
          <a:solidFill>
            <a:srgbClr val="FFFF00">
              <a:alpha val="18823"/>
            </a:srgbClr>
          </a:solidFill>
          <a:ln w="9525">
            <a:noFill/>
            <a:miter lim="800000"/>
            <a:headEnd/>
            <a:tailEnd/>
          </a:ln>
        </p:spPr>
        <p:txBody>
          <a:bodyPr wrap="none" anchor="ctr"/>
          <a:lstStyle/>
          <a:p>
            <a:endParaRPr lang="es-MX"/>
          </a:p>
        </p:txBody>
      </p:sp>
      <p:sp>
        <p:nvSpPr>
          <p:cNvPr id="5128" name="Rectangle 11"/>
          <p:cNvSpPr>
            <a:spLocks noChangeArrowheads="1"/>
          </p:cNvSpPr>
          <p:nvPr/>
        </p:nvSpPr>
        <p:spPr bwMode="auto">
          <a:xfrm>
            <a:off x="5292080" y="4941217"/>
            <a:ext cx="3852862" cy="1152079"/>
          </a:xfrm>
          <a:prstGeom prst="rect">
            <a:avLst/>
          </a:prstGeom>
          <a:solidFill>
            <a:srgbClr val="993300">
              <a:alpha val="23137"/>
            </a:srgbClr>
          </a:solidFill>
          <a:ln w="9525">
            <a:noFill/>
            <a:miter lim="800000"/>
            <a:headEnd/>
            <a:tailEnd/>
          </a:ln>
        </p:spPr>
        <p:txBody>
          <a:bodyPr wrap="none" anchor="ctr"/>
          <a:lstStyle/>
          <a:p>
            <a:endParaRPr lang="es-MX"/>
          </a:p>
        </p:txBody>
      </p:sp>
      <p:sp>
        <p:nvSpPr>
          <p:cNvPr id="5129" name="Text Box 12"/>
          <p:cNvSpPr txBox="1">
            <a:spLocks noChangeArrowheads="1"/>
          </p:cNvSpPr>
          <p:nvPr/>
        </p:nvSpPr>
        <p:spPr bwMode="auto">
          <a:xfrm>
            <a:off x="6515671" y="4137349"/>
            <a:ext cx="2520950" cy="227755"/>
          </a:xfrm>
          <a:prstGeom prst="rect">
            <a:avLst/>
          </a:prstGeom>
          <a:noFill/>
          <a:ln w="12700" cap="sq">
            <a:noFill/>
            <a:miter lim="800000"/>
            <a:headEnd type="none" w="sm" len="sm"/>
            <a:tailEnd type="none" w="sm" len="sm"/>
          </a:ln>
        </p:spPr>
        <p:txBody>
          <a:bodyPr>
            <a:spAutoFit/>
          </a:bodyPr>
          <a:lstStyle/>
          <a:p>
            <a:pPr>
              <a:lnSpc>
                <a:spcPct val="80000"/>
              </a:lnSpc>
              <a:spcBef>
                <a:spcPct val="50000"/>
              </a:spcBef>
            </a:pPr>
            <a:r>
              <a:rPr lang="es-MX" sz="1100" b="1" dirty="0">
                <a:solidFill>
                  <a:srgbClr val="000066"/>
                </a:solidFill>
                <a:latin typeface="Tahoma" pitchFamily="34" charset="0"/>
              </a:rPr>
              <a:t>Informes de Avance y </a:t>
            </a:r>
            <a:r>
              <a:rPr lang="es-MX" sz="1100" b="1" dirty="0" smtClean="0">
                <a:solidFill>
                  <a:srgbClr val="000066"/>
                </a:solidFill>
                <a:latin typeface="Tahoma" pitchFamily="34" charset="0"/>
              </a:rPr>
              <a:t>Ejercicio</a:t>
            </a:r>
            <a:endParaRPr lang="es-MX" sz="1100" b="1" dirty="0">
              <a:solidFill>
                <a:srgbClr val="000066"/>
              </a:solidFill>
              <a:latin typeface="Tahoma" pitchFamily="34" charset="0"/>
            </a:endParaRPr>
          </a:p>
        </p:txBody>
      </p:sp>
      <p:sp>
        <p:nvSpPr>
          <p:cNvPr id="5130" name="Text Box 14"/>
          <p:cNvSpPr txBox="1">
            <a:spLocks noChangeArrowheads="1"/>
          </p:cNvSpPr>
          <p:nvPr/>
        </p:nvSpPr>
        <p:spPr bwMode="auto">
          <a:xfrm>
            <a:off x="1619821" y="837530"/>
            <a:ext cx="2232025" cy="261610"/>
          </a:xfrm>
          <a:prstGeom prst="rect">
            <a:avLst/>
          </a:prstGeom>
          <a:noFill/>
          <a:ln w="12700" cap="sq">
            <a:noFill/>
            <a:miter lim="800000"/>
            <a:headEnd type="none" w="sm" len="sm"/>
            <a:tailEnd type="none" w="sm" len="sm"/>
          </a:ln>
        </p:spPr>
        <p:txBody>
          <a:bodyPr>
            <a:spAutoFit/>
          </a:bodyPr>
          <a:lstStyle/>
          <a:p>
            <a:pPr>
              <a:spcBef>
                <a:spcPct val="50000"/>
              </a:spcBef>
            </a:pPr>
            <a:r>
              <a:rPr lang="es-MX" sz="1100" b="1" dirty="0" smtClean="0">
                <a:solidFill>
                  <a:srgbClr val="000066"/>
                </a:solidFill>
                <a:latin typeface="Tahoma" pitchFamily="34" charset="0"/>
              </a:rPr>
              <a:t>PDE </a:t>
            </a:r>
            <a:r>
              <a:rPr lang="es-MX" sz="1100" b="1" dirty="0">
                <a:solidFill>
                  <a:srgbClr val="000066"/>
                </a:solidFill>
                <a:latin typeface="Tahoma" pitchFamily="34" charset="0"/>
              </a:rPr>
              <a:t>y </a:t>
            </a:r>
            <a:r>
              <a:rPr lang="es-MX" sz="1100" b="1" dirty="0" smtClean="0">
                <a:solidFill>
                  <a:srgbClr val="000066"/>
                </a:solidFill>
                <a:latin typeface="Tahoma" pitchFamily="34" charset="0"/>
              </a:rPr>
              <a:t>Municipal</a:t>
            </a:r>
            <a:endParaRPr lang="es-ES" sz="1100" b="1" dirty="0">
              <a:solidFill>
                <a:srgbClr val="000066"/>
              </a:solidFill>
              <a:latin typeface="Tahoma" pitchFamily="34" charset="0"/>
            </a:endParaRPr>
          </a:p>
        </p:txBody>
      </p:sp>
      <p:sp>
        <p:nvSpPr>
          <p:cNvPr id="5131" name="Text Box 15"/>
          <p:cNvSpPr txBox="1">
            <a:spLocks noChangeArrowheads="1"/>
          </p:cNvSpPr>
          <p:nvPr/>
        </p:nvSpPr>
        <p:spPr bwMode="auto">
          <a:xfrm>
            <a:off x="3419995" y="1485230"/>
            <a:ext cx="5256264" cy="1268039"/>
          </a:xfrm>
          <a:prstGeom prst="rect">
            <a:avLst/>
          </a:prstGeom>
          <a:noFill/>
          <a:ln w="12700" cap="sq">
            <a:noFill/>
            <a:miter lim="800000"/>
            <a:headEnd type="none" w="sm" len="sm"/>
            <a:tailEnd type="none" w="sm" len="sm"/>
          </a:ln>
        </p:spPr>
        <p:txBody>
          <a:bodyPr wrap="square">
            <a:spAutoFit/>
          </a:bodyPr>
          <a:lstStyle/>
          <a:p>
            <a:pPr>
              <a:lnSpc>
                <a:spcPct val="80000"/>
              </a:lnSpc>
              <a:spcBef>
                <a:spcPct val="50000"/>
              </a:spcBef>
            </a:pPr>
            <a:r>
              <a:rPr lang="es-MX" sz="1100" b="1" dirty="0" smtClean="0">
                <a:solidFill>
                  <a:srgbClr val="000066"/>
                </a:solidFill>
                <a:latin typeface="Tahoma" pitchFamily="34" charset="0"/>
              </a:rPr>
              <a:t>Programas Sectoriales y/o Programas Operativos </a:t>
            </a:r>
          </a:p>
          <a:p>
            <a:pPr>
              <a:lnSpc>
                <a:spcPct val="80000"/>
              </a:lnSpc>
              <a:spcBef>
                <a:spcPct val="50000"/>
              </a:spcBef>
            </a:pPr>
            <a:r>
              <a:rPr lang="es-MX" sz="1100" b="1" dirty="0" smtClean="0">
                <a:solidFill>
                  <a:srgbClr val="000066"/>
                </a:solidFill>
                <a:latin typeface="Tahoma" pitchFamily="34" charset="0"/>
              </a:rPr>
              <a:t>Anuales</a:t>
            </a:r>
          </a:p>
          <a:p>
            <a:pPr>
              <a:lnSpc>
                <a:spcPct val="80000"/>
              </a:lnSpc>
              <a:spcBef>
                <a:spcPct val="50000"/>
              </a:spcBef>
            </a:pPr>
            <a:endParaRPr lang="es-MX" sz="800" b="1" dirty="0" smtClean="0">
              <a:solidFill>
                <a:srgbClr val="000066"/>
              </a:solidFill>
              <a:latin typeface="Tahoma" pitchFamily="34" charset="0"/>
            </a:endParaRPr>
          </a:p>
          <a:p>
            <a:pPr>
              <a:lnSpc>
                <a:spcPct val="80000"/>
              </a:lnSpc>
              <a:spcBef>
                <a:spcPct val="50000"/>
              </a:spcBef>
            </a:pPr>
            <a:r>
              <a:rPr lang="es-MX" sz="1100" b="1" dirty="0" smtClean="0">
                <a:solidFill>
                  <a:srgbClr val="000066"/>
                </a:solidFill>
                <a:latin typeface="Tahoma" pitchFamily="34" charset="0"/>
              </a:rPr>
              <a:t>	             </a:t>
            </a:r>
          </a:p>
          <a:p>
            <a:pPr>
              <a:lnSpc>
                <a:spcPct val="80000"/>
              </a:lnSpc>
              <a:spcBef>
                <a:spcPct val="50000"/>
              </a:spcBef>
            </a:pPr>
            <a:r>
              <a:rPr lang="es-MX" sz="1100" b="1" dirty="0">
                <a:solidFill>
                  <a:srgbClr val="000066"/>
                </a:solidFill>
                <a:latin typeface="Tahoma" pitchFamily="34" charset="0"/>
              </a:rPr>
              <a:t>	</a:t>
            </a:r>
            <a:r>
              <a:rPr lang="es-MX" sz="1100" b="1" dirty="0" smtClean="0">
                <a:solidFill>
                  <a:srgbClr val="000066"/>
                </a:solidFill>
                <a:latin typeface="Tahoma" pitchFamily="34" charset="0"/>
              </a:rPr>
              <a:t>	Ley de Ingresos Estatal y Municipal</a:t>
            </a:r>
          </a:p>
          <a:p>
            <a:pPr>
              <a:lnSpc>
                <a:spcPct val="80000"/>
              </a:lnSpc>
              <a:spcBef>
                <a:spcPct val="50000"/>
              </a:spcBef>
            </a:pPr>
            <a:r>
              <a:rPr lang="es-MX" sz="1100" b="1" dirty="0">
                <a:solidFill>
                  <a:srgbClr val="000066"/>
                </a:solidFill>
                <a:latin typeface="Tahoma" pitchFamily="34" charset="0"/>
              </a:rPr>
              <a:t>	</a:t>
            </a:r>
            <a:r>
              <a:rPr lang="es-MX" sz="1100" b="1" dirty="0" smtClean="0">
                <a:solidFill>
                  <a:srgbClr val="000066"/>
                </a:solidFill>
                <a:latin typeface="Tahoma" pitchFamily="34" charset="0"/>
              </a:rPr>
              <a:t>	Proyecto </a:t>
            </a:r>
            <a:r>
              <a:rPr lang="es-MX" sz="1100" b="1" dirty="0">
                <a:solidFill>
                  <a:srgbClr val="000066"/>
                </a:solidFill>
                <a:latin typeface="Tahoma" pitchFamily="34" charset="0"/>
              </a:rPr>
              <a:t>de Presupuesto </a:t>
            </a:r>
            <a:r>
              <a:rPr lang="es-MX" sz="1100" b="1" dirty="0" smtClean="0">
                <a:solidFill>
                  <a:srgbClr val="000066"/>
                </a:solidFill>
                <a:latin typeface="Tahoma" pitchFamily="34" charset="0"/>
              </a:rPr>
              <a:t>Estatal y Municipal</a:t>
            </a:r>
            <a:endParaRPr lang="es-ES" sz="1100" b="1" dirty="0">
              <a:solidFill>
                <a:srgbClr val="000066"/>
              </a:solidFill>
              <a:latin typeface="Tahoma" pitchFamily="34" charset="0"/>
            </a:endParaRPr>
          </a:p>
        </p:txBody>
      </p:sp>
      <p:sp>
        <p:nvSpPr>
          <p:cNvPr id="5132" name="Line 16"/>
          <p:cNvSpPr>
            <a:spLocks noChangeShapeType="1"/>
          </p:cNvSpPr>
          <p:nvPr/>
        </p:nvSpPr>
        <p:spPr bwMode="auto">
          <a:xfrm>
            <a:off x="6999858" y="5374605"/>
            <a:ext cx="73025" cy="0"/>
          </a:xfrm>
          <a:prstGeom prst="line">
            <a:avLst/>
          </a:prstGeom>
          <a:noFill/>
          <a:ln w="12700" cap="sq">
            <a:solidFill>
              <a:schemeClr val="tx1"/>
            </a:solidFill>
            <a:miter lim="800000"/>
            <a:headEnd type="none" w="sm" len="sm"/>
            <a:tailEnd type="none" w="sm" len="sm"/>
          </a:ln>
        </p:spPr>
        <p:txBody>
          <a:bodyPr wrap="none"/>
          <a:lstStyle/>
          <a:p>
            <a:endParaRPr lang="es-MX"/>
          </a:p>
        </p:txBody>
      </p:sp>
      <p:sp>
        <p:nvSpPr>
          <p:cNvPr id="5133" name="Text Box 17"/>
          <p:cNvSpPr txBox="1">
            <a:spLocks noChangeArrowheads="1"/>
          </p:cNvSpPr>
          <p:nvPr/>
        </p:nvSpPr>
        <p:spPr bwMode="auto">
          <a:xfrm>
            <a:off x="5724253" y="2689839"/>
            <a:ext cx="3312368" cy="261610"/>
          </a:xfrm>
          <a:prstGeom prst="rect">
            <a:avLst/>
          </a:prstGeom>
          <a:noFill/>
          <a:ln w="12700" cap="sq">
            <a:noFill/>
            <a:miter lim="800000"/>
            <a:headEnd type="none" w="sm" len="sm"/>
            <a:tailEnd type="none" w="sm" len="sm"/>
          </a:ln>
        </p:spPr>
        <p:txBody>
          <a:bodyPr wrap="square">
            <a:spAutoFit/>
          </a:bodyPr>
          <a:lstStyle/>
          <a:p>
            <a:pPr>
              <a:spcBef>
                <a:spcPct val="50000"/>
              </a:spcBef>
            </a:pPr>
            <a:r>
              <a:rPr lang="es-MX" sz="1100" b="1" dirty="0" smtClean="0">
                <a:solidFill>
                  <a:srgbClr val="000066"/>
                </a:solidFill>
                <a:latin typeface="Tahoma" pitchFamily="34" charset="0"/>
              </a:rPr>
              <a:t>	Fase </a:t>
            </a:r>
            <a:r>
              <a:rPr lang="es-MX" sz="1100" b="1" dirty="0">
                <a:solidFill>
                  <a:srgbClr val="000066"/>
                </a:solidFill>
                <a:latin typeface="Tahoma" pitchFamily="34" charset="0"/>
              </a:rPr>
              <a:t>de aprobación </a:t>
            </a:r>
            <a:r>
              <a:rPr lang="es-MX" sz="1100" b="1" dirty="0" smtClean="0">
                <a:solidFill>
                  <a:srgbClr val="000066"/>
                </a:solidFill>
                <a:latin typeface="Tahoma" pitchFamily="34" charset="0"/>
              </a:rPr>
              <a:t>Legislativa</a:t>
            </a:r>
            <a:endParaRPr lang="es-MX" sz="1100" b="1" dirty="0">
              <a:solidFill>
                <a:srgbClr val="000066"/>
              </a:solidFill>
              <a:latin typeface="Tahoma" pitchFamily="34" charset="0"/>
            </a:endParaRPr>
          </a:p>
        </p:txBody>
      </p:sp>
      <p:sp>
        <p:nvSpPr>
          <p:cNvPr id="5135" name="Text Box 19"/>
          <p:cNvSpPr txBox="1">
            <a:spLocks noChangeArrowheads="1"/>
          </p:cNvSpPr>
          <p:nvPr/>
        </p:nvSpPr>
        <p:spPr bwMode="auto">
          <a:xfrm>
            <a:off x="6801842" y="5649778"/>
            <a:ext cx="1874614" cy="515526"/>
          </a:xfrm>
          <a:prstGeom prst="rect">
            <a:avLst/>
          </a:prstGeom>
          <a:noFill/>
          <a:ln w="12700" cap="sq">
            <a:noFill/>
            <a:miter lim="800000"/>
            <a:headEnd type="none" w="sm" len="sm"/>
            <a:tailEnd type="none" w="sm" len="sm"/>
          </a:ln>
        </p:spPr>
        <p:txBody>
          <a:bodyPr wrap="square">
            <a:spAutoFit/>
          </a:bodyPr>
          <a:lstStyle/>
          <a:p>
            <a:pPr>
              <a:spcBef>
                <a:spcPct val="50000"/>
              </a:spcBef>
            </a:pPr>
            <a:r>
              <a:rPr lang="es-MX" sz="1100" b="1" dirty="0">
                <a:solidFill>
                  <a:srgbClr val="000066"/>
                </a:solidFill>
                <a:latin typeface="Tahoma" pitchFamily="34" charset="0"/>
              </a:rPr>
              <a:t>Análisis de </a:t>
            </a:r>
            <a:r>
              <a:rPr lang="es-MX" sz="1100" b="1" dirty="0" smtClean="0">
                <a:solidFill>
                  <a:srgbClr val="000066"/>
                </a:solidFill>
                <a:latin typeface="Tahoma" pitchFamily="34" charset="0"/>
              </a:rPr>
              <a:t>Resultados y</a:t>
            </a:r>
          </a:p>
          <a:p>
            <a:pPr>
              <a:spcBef>
                <a:spcPct val="50000"/>
              </a:spcBef>
            </a:pPr>
            <a:r>
              <a:rPr lang="es-MX" sz="1100" b="1" dirty="0" smtClean="0">
                <a:solidFill>
                  <a:srgbClr val="000066"/>
                </a:solidFill>
                <a:latin typeface="Tahoma" pitchFamily="34" charset="0"/>
              </a:rPr>
              <a:t>Rendición de Cuentas</a:t>
            </a:r>
            <a:endParaRPr lang="es-ES" sz="1100" b="1" dirty="0">
              <a:solidFill>
                <a:srgbClr val="000066"/>
              </a:solidFill>
              <a:latin typeface="Tahoma" pitchFamily="34" charset="0"/>
            </a:endParaRPr>
          </a:p>
        </p:txBody>
      </p:sp>
      <p:sp>
        <p:nvSpPr>
          <p:cNvPr id="5136" name="Rectangle 20"/>
          <p:cNvSpPr>
            <a:spLocks noChangeArrowheads="1"/>
          </p:cNvSpPr>
          <p:nvPr/>
        </p:nvSpPr>
        <p:spPr bwMode="auto">
          <a:xfrm>
            <a:off x="251396" y="766092"/>
            <a:ext cx="1368425" cy="576263"/>
          </a:xfrm>
          <a:prstGeom prst="rect">
            <a:avLst/>
          </a:prstGeom>
          <a:solidFill>
            <a:schemeClr val="folHlink"/>
          </a:solidFill>
          <a:ln w="12700" cap="sq">
            <a:solidFill>
              <a:schemeClr val="tx1"/>
            </a:solidFill>
            <a:miter lim="800000"/>
            <a:headEnd type="none" w="sm" len="sm"/>
            <a:tailEnd type="none" w="sm" len="sm"/>
          </a:ln>
        </p:spPr>
        <p:txBody>
          <a:bodyPr wrap="none" anchor="ctr"/>
          <a:lstStyle/>
          <a:p>
            <a:endParaRPr lang="es-MX"/>
          </a:p>
        </p:txBody>
      </p:sp>
      <p:sp>
        <p:nvSpPr>
          <p:cNvPr id="7189" name="Text Box 21"/>
          <p:cNvSpPr txBox="1">
            <a:spLocks noChangeArrowheads="1"/>
          </p:cNvSpPr>
          <p:nvPr/>
        </p:nvSpPr>
        <p:spPr bwMode="auto">
          <a:xfrm>
            <a:off x="251396" y="839117"/>
            <a:ext cx="1368425" cy="350838"/>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s-MX" sz="1700" b="1" dirty="0">
                <a:solidFill>
                  <a:schemeClr val="bg1"/>
                </a:solidFill>
                <a:effectLst>
                  <a:outerShdw blurRad="38100" dist="38100" dir="2700000" algn="tl">
                    <a:srgbClr val="C0C0C0"/>
                  </a:outerShdw>
                </a:effectLst>
                <a:latin typeface="Tahoma" pitchFamily="34" charset="0"/>
              </a:rPr>
              <a:t>Planeación</a:t>
            </a:r>
            <a:endParaRPr lang="es-ES" sz="1700" b="1" dirty="0">
              <a:solidFill>
                <a:schemeClr val="bg1"/>
              </a:solidFill>
              <a:effectLst>
                <a:outerShdw blurRad="38100" dist="38100" dir="2700000" algn="tl">
                  <a:srgbClr val="C0C0C0"/>
                </a:outerShdw>
              </a:effectLst>
              <a:latin typeface="Tahoma" pitchFamily="34" charset="0"/>
            </a:endParaRPr>
          </a:p>
        </p:txBody>
      </p:sp>
      <p:sp>
        <p:nvSpPr>
          <p:cNvPr id="5138" name="Rectangle 22"/>
          <p:cNvSpPr>
            <a:spLocks noChangeArrowheads="1"/>
          </p:cNvSpPr>
          <p:nvPr/>
        </p:nvSpPr>
        <p:spPr bwMode="auto">
          <a:xfrm>
            <a:off x="1759521" y="1556667"/>
            <a:ext cx="1589087" cy="576263"/>
          </a:xfrm>
          <a:prstGeom prst="rect">
            <a:avLst/>
          </a:prstGeom>
          <a:solidFill>
            <a:schemeClr val="folHlink"/>
          </a:solidFill>
          <a:ln w="12700" cap="sq">
            <a:solidFill>
              <a:schemeClr val="tx1"/>
            </a:solidFill>
            <a:miter lim="800000"/>
            <a:headEnd type="none" w="sm" len="sm"/>
            <a:tailEnd type="none" w="sm" len="sm"/>
          </a:ln>
        </p:spPr>
        <p:txBody>
          <a:bodyPr wrap="none" anchor="ctr"/>
          <a:lstStyle/>
          <a:p>
            <a:endParaRPr lang="es-MX"/>
          </a:p>
        </p:txBody>
      </p:sp>
      <p:sp>
        <p:nvSpPr>
          <p:cNvPr id="7191" name="Text Box 23"/>
          <p:cNvSpPr txBox="1">
            <a:spLocks noChangeArrowheads="1"/>
          </p:cNvSpPr>
          <p:nvPr/>
        </p:nvSpPr>
        <p:spPr bwMode="auto">
          <a:xfrm>
            <a:off x="1692846" y="1629692"/>
            <a:ext cx="1727200" cy="350838"/>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s-MX" sz="1700" b="1" dirty="0">
                <a:solidFill>
                  <a:schemeClr val="bg1"/>
                </a:solidFill>
                <a:effectLst>
                  <a:outerShdw blurRad="38100" dist="38100" dir="2700000" algn="tl">
                    <a:srgbClr val="C0C0C0"/>
                  </a:outerShdw>
                </a:effectLst>
                <a:latin typeface="Tahoma" pitchFamily="34" charset="0"/>
              </a:rPr>
              <a:t>Programación</a:t>
            </a:r>
            <a:endParaRPr lang="es-ES" sz="1700" b="1" dirty="0">
              <a:solidFill>
                <a:schemeClr val="bg1"/>
              </a:solidFill>
              <a:effectLst>
                <a:outerShdw blurRad="38100" dist="38100" dir="2700000" algn="tl">
                  <a:srgbClr val="C0C0C0"/>
                </a:outerShdw>
              </a:effectLst>
              <a:latin typeface="Tahoma" pitchFamily="34" charset="0"/>
            </a:endParaRPr>
          </a:p>
        </p:txBody>
      </p:sp>
      <p:sp>
        <p:nvSpPr>
          <p:cNvPr id="5140" name="Rectangle 24"/>
          <p:cNvSpPr>
            <a:spLocks noChangeArrowheads="1"/>
          </p:cNvSpPr>
          <p:nvPr/>
        </p:nvSpPr>
        <p:spPr bwMode="auto">
          <a:xfrm>
            <a:off x="2556446" y="2348830"/>
            <a:ext cx="2376487" cy="576262"/>
          </a:xfrm>
          <a:prstGeom prst="rect">
            <a:avLst/>
          </a:prstGeom>
          <a:solidFill>
            <a:schemeClr val="folHlink"/>
          </a:solidFill>
          <a:ln w="12700" cap="sq">
            <a:solidFill>
              <a:schemeClr val="tx1"/>
            </a:solidFill>
            <a:miter lim="800000"/>
            <a:headEnd type="none" w="sm" len="sm"/>
            <a:tailEnd type="none" w="sm" len="sm"/>
          </a:ln>
        </p:spPr>
        <p:txBody>
          <a:bodyPr wrap="none" anchor="ctr"/>
          <a:lstStyle/>
          <a:p>
            <a:endParaRPr lang="es-MX"/>
          </a:p>
        </p:txBody>
      </p:sp>
      <p:sp>
        <p:nvSpPr>
          <p:cNvPr id="7193" name="Text Box 25"/>
          <p:cNvSpPr txBox="1">
            <a:spLocks noChangeArrowheads="1"/>
          </p:cNvSpPr>
          <p:nvPr/>
        </p:nvSpPr>
        <p:spPr bwMode="auto">
          <a:xfrm>
            <a:off x="2556446" y="2421855"/>
            <a:ext cx="2303462" cy="396875"/>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s-MX" sz="2000" b="1" dirty="0" err="1">
                <a:solidFill>
                  <a:schemeClr val="bg1"/>
                </a:solidFill>
                <a:effectLst>
                  <a:outerShdw blurRad="38100" dist="38100" dir="2700000" algn="tl">
                    <a:srgbClr val="C0C0C0"/>
                  </a:outerShdw>
                </a:effectLst>
                <a:latin typeface="Tahoma" pitchFamily="34" charset="0"/>
              </a:rPr>
              <a:t>Presupuestación</a:t>
            </a:r>
            <a:endParaRPr lang="es-ES" sz="2000" b="1" dirty="0">
              <a:solidFill>
                <a:schemeClr val="bg1"/>
              </a:solidFill>
              <a:effectLst>
                <a:outerShdw blurRad="38100" dist="38100" dir="2700000" algn="tl">
                  <a:srgbClr val="C0C0C0"/>
                </a:outerShdw>
              </a:effectLst>
              <a:latin typeface="Tahoma" pitchFamily="34" charset="0"/>
            </a:endParaRPr>
          </a:p>
        </p:txBody>
      </p:sp>
      <p:sp>
        <p:nvSpPr>
          <p:cNvPr id="5142" name="Rectangle 26"/>
          <p:cNvSpPr>
            <a:spLocks noChangeArrowheads="1"/>
          </p:cNvSpPr>
          <p:nvPr/>
        </p:nvSpPr>
        <p:spPr bwMode="auto">
          <a:xfrm>
            <a:off x="4139183" y="3140992"/>
            <a:ext cx="1152525" cy="576263"/>
          </a:xfrm>
          <a:prstGeom prst="rect">
            <a:avLst/>
          </a:prstGeom>
          <a:solidFill>
            <a:srgbClr val="00FF00"/>
          </a:solidFill>
          <a:ln w="12700" cap="sq">
            <a:solidFill>
              <a:schemeClr val="tx1"/>
            </a:solidFill>
            <a:miter lim="800000"/>
            <a:headEnd type="none" w="sm" len="sm"/>
            <a:tailEnd type="none" w="sm" len="sm"/>
          </a:ln>
        </p:spPr>
        <p:txBody>
          <a:bodyPr wrap="none" anchor="ctr"/>
          <a:lstStyle/>
          <a:p>
            <a:pPr algn="ctr"/>
            <a:endParaRPr lang="es-MX" b="1">
              <a:latin typeface="Tahoma" pitchFamily="34" charset="0"/>
            </a:endParaRPr>
          </a:p>
        </p:txBody>
      </p:sp>
      <p:sp>
        <p:nvSpPr>
          <p:cNvPr id="7195" name="Text Box 27"/>
          <p:cNvSpPr txBox="1">
            <a:spLocks noChangeArrowheads="1"/>
          </p:cNvSpPr>
          <p:nvPr/>
        </p:nvSpPr>
        <p:spPr bwMode="auto">
          <a:xfrm>
            <a:off x="4174108" y="3206080"/>
            <a:ext cx="1333500" cy="366712"/>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s-MX" b="1">
                <a:effectLst>
                  <a:outerShdw blurRad="38100" dist="38100" dir="2700000" algn="tl">
                    <a:srgbClr val="C0C0C0"/>
                  </a:outerShdw>
                </a:effectLst>
                <a:latin typeface="Tahoma" pitchFamily="34" charset="0"/>
              </a:rPr>
              <a:t>Ejercicio</a:t>
            </a:r>
            <a:endParaRPr lang="es-ES" b="1">
              <a:effectLst>
                <a:outerShdw blurRad="38100" dist="38100" dir="2700000" algn="tl">
                  <a:srgbClr val="C0C0C0"/>
                </a:outerShdw>
              </a:effectLst>
              <a:latin typeface="Tahoma" pitchFamily="34" charset="0"/>
            </a:endParaRPr>
          </a:p>
        </p:txBody>
      </p:sp>
      <p:sp>
        <p:nvSpPr>
          <p:cNvPr id="5144" name="Rectangle 28"/>
          <p:cNvSpPr>
            <a:spLocks noChangeArrowheads="1"/>
          </p:cNvSpPr>
          <p:nvPr/>
        </p:nvSpPr>
        <p:spPr bwMode="auto">
          <a:xfrm>
            <a:off x="5075808" y="4149055"/>
            <a:ext cx="1430338" cy="576262"/>
          </a:xfrm>
          <a:prstGeom prst="rect">
            <a:avLst/>
          </a:prstGeom>
          <a:solidFill>
            <a:srgbClr val="00FF00"/>
          </a:solidFill>
          <a:ln w="12700" cap="sq">
            <a:solidFill>
              <a:schemeClr val="tx1"/>
            </a:solidFill>
            <a:miter lim="800000"/>
            <a:headEnd type="none" w="sm" len="sm"/>
            <a:tailEnd type="none" w="sm" len="sm"/>
          </a:ln>
        </p:spPr>
        <p:txBody>
          <a:bodyPr wrap="none" anchor="ctr"/>
          <a:lstStyle/>
          <a:p>
            <a:endParaRPr lang="es-MX"/>
          </a:p>
        </p:txBody>
      </p:sp>
      <p:sp>
        <p:nvSpPr>
          <p:cNvPr id="7197" name="Text Box 29"/>
          <p:cNvSpPr txBox="1">
            <a:spLocks noChangeArrowheads="1"/>
          </p:cNvSpPr>
          <p:nvPr/>
        </p:nvSpPr>
        <p:spPr bwMode="auto">
          <a:xfrm>
            <a:off x="5075808" y="4220492"/>
            <a:ext cx="1657350" cy="33655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s-MX" sz="1600" b="1">
                <a:effectLst>
                  <a:outerShdw blurRad="38100" dist="38100" dir="2700000" algn="tl">
                    <a:srgbClr val="C0C0C0"/>
                  </a:outerShdw>
                </a:effectLst>
                <a:latin typeface="Tahoma" pitchFamily="34" charset="0"/>
              </a:rPr>
              <a:t>Seguimiento</a:t>
            </a:r>
            <a:endParaRPr lang="es-ES" sz="1600" b="1">
              <a:effectLst>
                <a:outerShdw blurRad="38100" dist="38100" dir="2700000" algn="tl">
                  <a:srgbClr val="C0C0C0"/>
                </a:outerShdw>
              </a:effectLst>
              <a:latin typeface="Tahoma" pitchFamily="34" charset="0"/>
            </a:endParaRPr>
          </a:p>
        </p:txBody>
      </p:sp>
      <p:sp>
        <p:nvSpPr>
          <p:cNvPr id="5146" name="Rectangle 30"/>
          <p:cNvSpPr>
            <a:spLocks noChangeArrowheads="1"/>
          </p:cNvSpPr>
          <p:nvPr/>
        </p:nvSpPr>
        <p:spPr bwMode="auto">
          <a:xfrm>
            <a:off x="6734746" y="5085680"/>
            <a:ext cx="1654175" cy="576262"/>
          </a:xfrm>
          <a:prstGeom prst="rect">
            <a:avLst/>
          </a:prstGeom>
          <a:solidFill>
            <a:srgbClr val="00FF00"/>
          </a:solidFill>
          <a:ln w="12700" cap="sq">
            <a:solidFill>
              <a:schemeClr val="tx1"/>
            </a:solidFill>
            <a:miter lim="800000"/>
            <a:headEnd type="none" w="sm" len="sm"/>
            <a:tailEnd type="none" w="sm" len="sm"/>
          </a:ln>
        </p:spPr>
        <p:txBody>
          <a:bodyPr wrap="none" anchor="ctr"/>
          <a:lstStyle/>
          <a:p>
            <a:endParaRPr lang="es-MX"/>
          </a:p>
        </p:txBody>
      </p:sp>
      <p:sp>
        <p:nvSpPr>
          <p:cNvPr id="7199" name="Text Box 31"/>
          <p:cNvSpPr txBox="1">
            <a:spLocks noChangeArrowheads="1"/>
          </p:cNvSpPr>
          <p:nvPr/>
        </p:nvSpPr>
        <p:spPr bwMode="auto">
          <a:xfrm>
            <a:off x="6733158" y="5120605"/>
            <a:ext cx="1655763" cy="366712"/>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s-MX" b="1">
                <a:effectLst>
                  <a:outerShdw blurRad="38100" dist="38100" dir="2700000" algn="tl">
                    <a:srgbClr val="C0C0C0"/>
                  </a:outerShdw>
                </a:effectLst>
                <a:latin typeface="Tahoma" pitchFamily="34" charset="0"/>
              </a:rPr>
              <a:t>Evaluación</a:t>
            </a:r>
            <a:endParaRPr lang="es-ES" b="1">
              <a:effectLst>
                <a:outerShdw blurRad="38100" dist="38100" dir="2700000" algn="tl">
                  <a:srgbClr val="C0C0C0"/>
                </a:outerShdw>
              </a:effectLst>
              <a:latin typeface="Tahoma" pitchFamily="34" charset="0"/>
            </a:endParaRPr>
          </a:p>
        </p:txBody>
      </p:sp>
      <p:sp>
        <p:nvSpPr>
          <p:cNvPr id="5148" name="Text Box 32"/>
          <p:cNvSpPr txBox="1">
            <a:spLocks noChangeArrowheads="1"/>
          </p:cNvSpPr>
          <p:nvPr/>
        </p:nvSpPr>
        <p:spPr bwMode="auto">
          <a:xfrm>
            <a:off x="5291708" y="3212976"/>
            <a:ext cx="3095625" cy="260350"/>
          </a:xfrm>
          <a:prstGeom prst="rect">
            <a:avLst/>
          </a:prstGeom>
          <a:noFill/>
          <a:ln w="12700" cap="sq">
            <a:noFill/>
            <a:miter lim="800000"/>
            <a:headEnd type="none" w="sm" len="sm"/>
            <a:tailEnd type="none" w="sm" len="sm"/>
          </a:ln>
        </p:spPr>
        <p:txBody>
          <a:bodyPr>
            <a:spAutoFit/>
          </a:bodyPr>
          <a:lstStyle/>
          <a:p>
            <a:pPr>
              <a:spcBef>
                <a:spcPct val="50000"/>
              </a:spcBef>
            </a:pPr>
            <a:r>
              <a:rPr lang="es-MX" sz="1100" b="1" dirty="0">
                <a:solidFill>
                  <a:srgbClr val="000066"/>
                </a:solidFill>
                <a:latin typeface="Tahoma" pitchFamily="34" charset="0"/>
              </a:rPr>
              <a:t>Provisión de Bienes y Servicios Públicos</a:t>
            </a:r>
            <a:endParaRPr lang="es-ES" sz="1100" b="1" dirty="0">
              <a:solidFill>
                <a:srgbClr val="000066"/>
              </a:solidFill>
              <a:latin typeface="Tahoma" pitchFamily="34" charset="0"/>
            </a:endParaRPr>
          </a:p>
        </p:txBody>
      </p:sp>
      <p:sp>
        <p:nvSpPr>
          <p:cNvPr id="5149" name="Text Box 33"/>
          <p:cNvSpPr txBox="1">
            <a:spLocks noChangeArrowheads="1"/>
          </p:cNvSpPr>
          <p:nvPr/>
        </p:nvSpPr>
        <p:spPr bwMode="auto">
          <a:xfrm>
            <a:off x="4716141" y="766445"/>
            <a:ext cx="1944688" cy="646331"/>
          </a:xfrm>
          <a:prstGeom prst="rect">
            <a:avLst/>
          </a:prstGeom>
          <a:noFill/>
          <a:ln w="12700" cap="sq">
            <a:noFill/>
            <a:miter lim="800000"/>
            <a:headEnd type="none" w="sm" len="sm"/>
            <a:tailEnd type="none" w="sm" len="sm"/>
          </a:ln>
        </p:spPr>
        <p:txBody>
          <a:bodyPr>
            <a:spAutoFit/>
          </a:bodyPr>
          <a:lstStyle/>
          <a:p>
            <a:pPr>
              <a:spcBef>
                <a:spcPct val="50000"/>
              </a:spcBef>
            </a:pPr>
            <a:r>
              <a:rPr lang="es-MX" sz="1200" dirty="0">
                <a:solidFill>
                  <a:srgbClr val="000066"/>
                </a:solidFill>
                <a:latin typeface="Tahoma" pitchFamily="34" charset="0"/>
              </a:rPr>
              <a:t>Objetivos y Metas Políticas, Económicas y Sociales</a:t>
            </a:r>
            <a:endParaRPr lang="es-ES" sz="1200" dirty="0">
              <a:solidFill>
                <a:srgbClr val="000066"/>
              </a:solidFill>
              <a:latin typeface="Tahoma" pitchFamily="34" charset="0"/>
            </a:endParaRPr>
          </a:p>
        </p:txBody>
      </p:sp>
      <p:sp>
        <p:nvSpPr>
          <p:cNvPr id="5150" name="Text Box 34"/>
          <p:cNvSpPr txBox="1">
            <a:spLocks noChangeArrowheads="1"/>
          </p:cNvSpPr>
          <p:nvPr/>
        </p:nvSpPr>
        <p:spPr bwMode="auto">
          <a:xfrm>
            <a:off x="-36512" y="1340768"/>
            <a:ext cx="1405162" cy="954107"/>
          </a:xfrm>
          <a:prstGeom prst="rect">
            <a:avLst/>
          </a:prstGeom>
          <a:noFill/>
          <a:ln w="12700" cap="sq">
            <a:noFill/>
            <a:miter lim="800000"/>
            <a:headEnd type="none" w="sm" len="sm"/>
            <a:tailEnd type="none" w="sm" len="sm"/>
          </a:ln>
        </p:spPr>
        <p:txBody>
          <a:bodyPr wrap="square">
            <a:spAutoFit/>
          </a:bodyPr>
          <a:lstStyle/>
          <a:p>
            <a:pPr>
              <a:spcBef>
                <a:spcPct val="50000"/>
              </a:spcBef>
            </a:pPr>
            <a:r>
              <a:rPr lang="es-MX" sz="1400" dirty="0">
                <a:solidFill>
                  <a:srgbClr val="000066"/>
                </a:solidFill>
                <a:latin typeface="Tahoma" pitchFamily="34" charset="0"/>
              </a:rPr>
              <a:t>Plataforma Política y Programas de Gobierno	</a:t>
            </a:r>
            <a:endParaRPr lang="es-ES" sz="1400" dirty="0">
              <a:solidFill>
                <a:srgbClr val="000066"/>
              </a:solidFill>
              <a:latin typeface="Tahoma" pitchFamily="34" charset="0"/>
            </a:endParaRPr>
          </a:p>
        </p:txBody>
      </p:sp>
      <p:cxnSp>
        <p:nvCxnSpPr>
          <p:cNvPr id="5151" name="AutoShape 35"/>
          <p:cNvCxnSpPr>
            <a:cxnSpLocks noChangeShapeType="1"/>
            <a:stCxn id="7199" idx="3"/>
            <a:endCxn id="7189" idx="1"/>
          </p:cNvCxnSpPr>
          <p:nvPr/>
        </p:nvCxnSpPr>
        <p:spPr bwMode="auto">
          <a:xfrm flipH="1" flipV="1">
            <a:off x="251396" y="1015330"/>
            <a:ext cx="8137525" cy="4289425"/>
          </a:xfrm>
          <a:prstGeom prst="bentConnector5">
            <a:avLst>
              <a:gd name="adj1" fmla="val -2810"/>
              <a:gd name="adj2" fmla="val -18875"/>
              <a:gd name="adj3" fmla="val 102810"/>
            </a:avLst>
          </a:prstGeom>
          <a:noFill/>
          <a:ln w="19050" cap="sq">
            <a:solidFill>
              <a:schemeClr val="tx1"/>
            </a:solidFill>
            <a:miter lim="800000"/>
            <a:headEnd type="none" w="sm" len="sm"/>
            <a:tailEnd type="triangle" w="sm" len="sm"/>
          </a:ln>
        </p:spPr>
      </p:cxnSp>
      <p:cxnSp>
        <p:nvCxnSpPr>
          <p:cNvPr id="5152" name="AutoShape 36"/>
          <p:cNvCxnSpPr>
            <a:cxnSpLocks noChangeShapeType="1"/>
            <a:stCxn id="5136" idx="2"/>
            <a:endCxn id="5138" idx="1"/>
          </p:cNvCxnSpPr>
          <p:nvPr/>
        </p:nvCxnSpPr>
        <p:spPr bwMode="auto">
          <a:xfrm rot="16200000" flipH="1">
            <a:off x="1095946" y="1182017"/>
            <a:ext cx="503237" cy="823913"/>
          </a:xfrm>
          <a:prstGeom prst="bentConnector2">
            <a:avLst/>
          </a:prstGeom>
          <a:noFill/>
          <a:ln w="9525">
            <a:solidFill>
              <a:schemeClr val="tx1"/>
            </a:solidFill>
            <a:miter lim="800000"/>
            <a:headEnd/>
            <a:tailEnd type="triangle" w="med" len="med"/>
          </a:ln>
        </p:spPr>
      </p:cxnSp>
      <p:cxnSp>
        <p:nvCxnSpPr>
          <p:cNvPr id="5154" name="AutoShape 38"/>
          <p:cNvCxnSpPr>
            <a:cxnSpLocks noChangeShapeType="1"/>
            <a:stCxn id="5140" idx="2"/>
            <a:endCxn id="7195" idx="1"/>
          </p:cNvCxnSpPr>
          <p:nvPr/>
        </p:nvCxnSpPr>
        <p:spPr bwMode="auto">
          <a:xfrm rot="16200000" flipH="1">
            <a:off x="3727227" y="2943348"/>
            <a:ext cx="465138" cy="428625"/>
          </a:xfrm>
          <a:prstGeom prst="bentConnector2">
            <a:avLst/>
          </a:prstGeom>
          <a:noFill/>
          <a:ln w="9525">
            <a:solidFill>
              <a:schemeClr val="tx1"/>
            </a:solidFill>
            <a:miter lim="800000"/>
            <a:headEnd/>
            <a:tailEnd type="triangle" w="med" len="med"/>
          </a:ln>
        </p:spPr>
      </p:cxnSp>
      <p:cxnSp>
        <p:nvCxnSpPr>
          <p:cNvPr id="5155" name="AutoShape 39"/>
          <p:cNvCxnSpPr>
            <a:cxnSpLocks noChangeShapeType="1"/>
            <a:stCxn id="5142" idx="2"/>
            <a:endCxn id="7197" idx="1"/>
          </p:cNvCxnSpPr>
          <p:nvPr/>
        </p:nvCxnSpPr>
        <p:spPr bwMode="auto">
          <a:xfrm rot="16200000" flipH="1">
            <a:off x="4559871" y="3872830"/>
            <a:ext cx="671512" cy="360362"/>
          </a:xfrm>
          <a:prstGeom prst="bentConnector2">
            <a:avLst/>
          </a:prstGeom>
          <a:noFill/>
          <a:ln w="9525">
            <a:solidFill>
              <a:schemeClr val="tx1"/>
            </a:solidFill>
            <a:miter lim="800000"/>
            <a:headEnd/>
            <a:tailEnd type="triangle" w="med" len="med"/>
          </a:ln>
        </p:spPr>
      </p:cxnSp>
      <p:cxnSp>
        <p:nvCxnSpPr>
          <p:cNvPr id="5156" name="AutoShape 40"/>
          <p:cNvCxnSpPr>
            <a:cxnSpLocks noChangeShapeType="1"/>
            <a:stCxn id="5144" idx="2"/>
            <a:endCxn id="5146" idx="1"/>
          </p:cNvCxnSpPr>
          <p:nvPr/>
        </p:nvCxnSpPr>
        <p:spPr bwMode="auto">
          <a:xfrm rot="16200000" flipH="1">
            <a:off x="5938615" y="4578473"/>
            <a:ext cx="649288" cy="942975"/>
          </a:xfrm>
          <a:prstGeom prst="bentConnector2">
            <a:avLst/>
          </a:prstGeom>
          <a:noFill/>
          <a:ln w="9525">
            <a:solidFill>
              <a:schemeClr val="tx1"/>
            </a:solidFill>
            <a:miter lim="800000"/>
            <a:headEnd/>
            <a:tailEnd type="triangle" w="med" len="med"/>
          </a:ln>
        </p:spPr>
      </p:cxnSp>
      <p:cxnSp>
        <p:nvCxnSpPr>
          <p:cNvPr id="37" name="AutoShape 38"/>
          <p:cNvCxnSpPr>
            <a:cxnSpLocks noChangeShapeType="1"/>
            <a:endCxn id="7193" idx="1"/>
          </p:cNvCxnSpPr>
          <p:nvPr/>
        </p:nvCxnSpPr>
        <p:spPr bwMode="auto">
          <a:xfrm>
            <a:off x="2051845" y="2132856"/>
            <a:ext cx="504601" cy="487437"/>
          </a:xfrm>
          <a:prstGeom prst="bentConnector3">
            <a:avLst>
              <a:gd name="adj1" fmla="val 50000"/>
            </a:avLst>
          </a:prstGeom>
          <a:noFill/>
          <a:ln w="9525">
            <a:solidFill>
              <a:schemeClr val="tx1"/>
            </a:solidFill>
            <a:miter lim="800000"/>
            <a:headEnd/>
            <a:tailEnd type="triangle" w="med" len="med"/>
          </a:ln>
        </p:spPr>
      </p:cxnSp>
      <p:sp>
        <p:nvSpPr>
          <p:cNvPr id="38" name="37 CuadroTexto"/>
          <p:cNvSpPr txBox="1"/>
          <p:nvPr/>
        </p:nvSpPr>
        <p:spPr>
          <a:xfrm>
            <a:off x="7236421" y="764704"/>
            <a:ext cx="1440160"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MX" sz="1400" b="1" dirty="0" smtClean="0"/>
              <a:t>Ley de Planeación Estatal y Municipal </a:t>
            </a:r>
            <a:endParaRPr lang="es-MX" sz="1400" b="1" dirty="0"/>
          </a:p>
        </p:txBody>
      </p:sp>
      <p:cxnSp>
        <p:nvCxnSpPr>
          <p:cNvPr id="40" name="39 Conector recto"/>
          <p:cNvCxnSpPr>
            <a:endCxn id="5136" idx="0"/>
          </p:cNvCxnSpPr>
          <p:nvPr/>
        </p:nvCxnSpPr>
        <p:spPr>
          <a:xfrm flipH="1">
            <a:off x="935609" y="764704"/>
            <a:ext cx="6300812" cy="1388"/>
          </a:xfrm>
          <a:prstGeom prst="line">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rot="20394113">
            <a:off x="1565751" y="4163042"/>
            <a:ext cx="1872208" cy="646331"/>
          </a:xfrm>
          <a:prstGeom prst="rect">
            <a:avLst/>
          </a:prstGeom>
          <a:noFill/>
        </p:spPr>
        <p:txBody>
          <a:bodyPr wrap="square" rtlCol="0">
            <a:spAutoFit/>
          </a:bodyPr>
          <a:lstStyle/>
          <a:p>
            <a:pPr algn="ctr"/>
            <a:r>
              <a:rPr lang="es-MX" b="1" dirty="0" smtClean="0">
                <a:effectLst>
                  <a:outerShdw blurRad="38100" dist="38100" dir="2700000" algn="tl">
                    <a:srgbClr val="000000">
                      <a:alpha val="43137"/>
                    </a:srgbClr>
                  </a:outerShdw>
                </a:effectLst>
              </a:rPr>
              <a:t>Ciclo Presupuestario</a:t>
            </a:r>
            <a:endParaRPr lang="es-MX" b="1" dirty="0">
              <a:effectLst>
                <a:outerShdw blurRad="38100" dist="38100" dir="2700000" algn="tl">
                  <a:srgbClr val="000000">
                    <a:alpha val="43137"/>
                  </a:srgbClr>
                </a:outerShdw>
              </a:effectLst>
            </a:endParaRPr>
          </a:p>
        </p:txBody>
      </p:sp>
      <p:sp>
        <p:nvSpPr>
          <p:cNvPr id="44" name="43 Flecha curvada hacia la izquierda"/>
          <p:cNvSpPr/>
          <p:nvPr/>
        </p:nvSpPr>
        <p:spPr>
          <a:xfrm rot="19970705">
            <a:off x="2615291" y="3335059"/>
            <a:ext cx="870382" cy="198278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5" name="44 Flecha curvada hacia la izquierda"/>
          <p:cNvSpPr/>
          <p:nvPr/>
        </p:nvSpPr>
        <p:spPr>
          <a:xfrm rot="9550759">
            <a:off x="1544866" y="3796610"/>
            <a:ext cx="731520" cy="1863387"/>
          </a:xfrm>
          <a:prstGeom prst="curvedLeftArrow">
            <a:avLst>
              <a:gd name="adj1" fmla="val 35034"/>
              <a:gd name="adj2" fmla="val 53800"/>
              <a:gd name="adj3" fmla="val 207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cxnSp>
        <p:nvCxnSpPr>
          <p:cNvPr id="47" name="46 Conector recto"/>
          <p:cNvCxnSpPr>
            <a:stCxn id="45" idx="3"/>
            <a:endCxn id="7193" idx="1"/>
          </p:cNvCxnSpPr>
          <p:nvPr/>
        </p:nvCxnSpPr>
        <p:spPr>
          <a:xfrm flipV="1">
            <a:off x="1785465" y="2620293"/>
            <a:ext cx="770981" cy="1176717"/>
          </a:xfrm>
          <a:prstGeom prst="line">
            <a:avLst/>
          </a:prstGeom>
          <a:ln>
            <a:prstDash val="dash"/>
          </a:ln>
        </p:spPr>
        <p:style>
          <a:lnRef idx="3">
            <a:schemeClr val="accent4"/>
          </a:lnRef>
          <a:fillRef idx="0">
            <a:schemeClr val="accent4"/>
          </a:fillRef>
          <a:effectRef idx="2">
            <a:schemeClr val="accent4"/>
          </a:effectRef>
          <a:fontRef idx="minor">
            <a:schemeClr val="tx1"/>
          </a:fontRef>
        </p:style>
      </p:cxnSp>
      <p:cxnSp>
        <p:nvCxnSpPr>
          <p:cNvPr id="49" name="48 Conector recto"/>
          <p:cNvCxnSpPr>
            <a:stCxn id="45" idx="0"/>
            <a:endCxn id="5135" idx="1"/>
          </p:cNvCxnSpPr>
          <p:nvPr/>
        </p:nvCxnSpPr>
        <p:spPr>
          <a:xfrm>
            <a:off x="2538120" y="5349376"/>
            <a:ext cx="4263722" cy="558165"/>
          </a:xfrm>
          <a:prstGeom prst="line">
            <a:avLst/>
          </a:prstGeom>
          <a:ln>
            <a:prstDash val="dash"/>
          </a:ln>
        </p:spPr>
        <p:style>
          <a:lnRef idx="3">
            <a:schemeClr val="accent4"/>
          </a:lnRef>
          <a:fillRef idx="0">
            <a:schemeClr val="accent4"/>
          </a:fillRef>
          <a:effectRef idx="2">
            <a:schemeClr val="accent4"/>
          </a:effectRef>
          <a:fontRef idx="minor">
            <a:schemeClr val="tx1"/>
          </a:fontRef>
        </p:style>
      </p:cxnSp>
      <p:sp>
        <p:nvSpPr>
          <p:cNvPr id="52" name="Text Box 12"/>
          <p:cNvSpPr txBox="1">
            <a:spLocks noChangeArrowheads="1"/>
          </p:cNvSpPr>
          <p:nvPr/>
        </p:nvSpPr>
        <p:spPr bwMode="auto">
          <a:xfrm>
            <a:off x="6516216" y="4437112"/>
            <a:ext cx="1656854" cy="447815"/>
          </a:xfrm>
          <a:prstGeom prst="rect">
            <a:avLst/>
          </a:prstGeom>
          <a:noFill/>
          <a:ln w="12700" cap="sq">
            <a:noFill/>
            <a:miter lim="800000"/>
            <a:headEnd type="none" w="sm" len="sm"/>
            <a:tailEnd type="none" w="sm" len="sm"/>
          </a:ln>
        </p:spPr>
        <p:txBody>
          <a:bodyPr wrap="square">
            <a:spAutoFit/>
          </a:bodyPr>
          <a:lstStyle/>
          <a:p>
            <a:pPr>
              <a:lnSpc>
                <a:spcPct val="80000"/>
              </a:lnSpc>
              <a:spcBef>
                <a:spcPct val="50000"/>
              </a:spcBef>
            </a:pPr>
            <a:r>
              <a:rPr lang="es-MX" sz="1100" b="1" dirty="0" smtClean="0">
                <a:solidFill>
                  <a:srgbClr val="000066"/>
                </a:solidFill>
                <a:latin typeface="Tahoma" pitchFamily="34" charset="0"/>
              </a:rPr>
              <a:t>Informe </a:t>
            </a:r>
            <a:r>
              <a:rPr lang="es-MX" sz="1100" b="1" dirty="0">
                <a:solidFill>
                  <a:srgbClr val="000066"/>
                </a:solidFill>
                <a:latin typeface="Tahoma" pitchFamily="34" charset="0"/>
              </a:rPr>
              <a:t>de Gobierno </a:t>
            </a:r>
            <a:endParaRPr lang="es-MX" sz="1100" b="1" dirty="0" smtClean="0">
              <a:solidFill>
                <a:srgbClr val="000066"/>
              </a:solidFill>
              <a:latin typeface="Tahoma" pitchFamily="34" charset="0"/>
            </a:endParaRPr>
          </a:p>
          <a:p>
            <a:pPr>
              <a:lnSpc>
                <a:spcPct val="80000"/>
              </a:lnSpc>
              <a:spcBef>
                <a:spcPct val="50000"/>
              </a:spcBef>
            </a:pPr>
            <a:r>
              <a:rPr lang="es-MX" sz="1100" b="1" dirty="0" smtClean="0">
                <a:solidFill>
                  <a:srgbClr val="000066"/>
                </a:solidFill>
                <a:latin typeface="Tahoma" pitchFamily="34" charset="0"/>
              </a:rPr>
              <a:t>y </a:t>
            </a:r>
            <a:r>
              <a:rPr lang="es-MX" sz="1100" b="1" dirty="0">
                <a:solidFill>
                  <a:srgbClr val="000066"/>
                </a:solidFill>
                <a:latin typeface="Tahoma" pitchFamily="34" charset="0"/>
              </a:rPr>
              <a:t>Cuenta Pública</a:t>
            </a:r>
            <a:endParaRPr lang="es-ES" sz="1100" b="1" dirty="0">
              <a:solidFill>
                <a:srgbClr val="000066"/>
              </a:solidFill>
              <a:latin typeface="Tahoma" pitchFamily="34" charset="0"/>
            </a:endParaRPr>
          </a:p>
        </p:txBody>
      </p:sp>
    </p:spTree>
    <p:extLst>
      <p:ext uri="{BB962C8B-B14F-4D97-AF65-F5344CB8AC3E}">
        <p14:creationId xmlns:p14="http://schemas.microsoft.com/office/powerpoint/2010/main" val="14842389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Rectangle 2"/>
          <p:cNvSpPr>
            <a:spLocks noGrp="1" noChangeArrowheads="1"/>
          </p:cNvSpPr>
          <p:nvPr>
            <p:ph type="title"/>
          </p:nvPr>
        </p:nvSpPr>
        <p:spPr>
          <a:xfrm>
            <a:off x="250825" y="-25655"/>
            <a:ext cx="8232775" cy="696418"/>
          </a:xfrm>
          <a:noFill/>
          <a:ln w="9525">
            <a:noFill/>
            <a:miter lim="800000"/>
            <a:headEnd/>
            <a:tailEnd/>
          </a:ln>
        </p:spPr>
        <p:txBody>
          <a:bodyPr vert="horz" wrap="square" lIns="91440" tIns="45720" rIns="91440" bIns="45720" numCol="1" anchor="ctr" anchorCtr="0" compatLnSpc="1">
            <a:prstTxWarp prst="textNoShape">
              <a:avLst/>
            </a:prstTxWarp>
          </a:bodyPr>
          <a:lstStyle/>
          <a:p>
            <a:r>
              <a:rPr lang="es-MX" sz="3200" b="1" dirty="0">
                <a:latin typeface="+mn-lt"/>
                <a:ea typeface="+mn-ea"/>
                <a:cs typeface="+mn-cs"/>
              </a:rPr>
              <a:t>El ciclo presupuestario</a:t>
            </a:r>
            <a:endParaRPr lang="es-ES" sz="3200" b="1" dirty="0">
              <a:latin typeface="+mn-lt"/>
              <a:ea typeface="+mn-ea"/>
              <a:cs typeface="+mn-cs"/>
            </a:endParaRPr>
          </a:p>
        </p:txBody>
      </p:sp>
      <p:sp>
        <p:nvSpPr>
          <p:cNvPr id="2070" name="Rectangle 3"/>
          <p:cNvSpPr>
            <a:spLocks noGrp="1" noChangeArrowheads="1"/>
          </p:cNvSpPr>
          <p:nvPr>
            <p:ph type="body" sz="half" idx="1"/>
          </p:nvPr>
        </p:nvSpPr>
        <p:spPr>
          <a:xfrm>
            <a:off x="250825" y="836613"/>
            <a:ext cx="8569325" cy="1584325"/>
          </a:xfrm>
        </p:spPr>
        <p:txBody>
          <a:bodyPr/>
          <a:lstStyle/>
          <a:p>
            <a:pPr marL="0" indent="0" algn="just" eaLnBrk="1" hangingPunct="1">
              <a:buFontTx/>
              <a:buNone/>
            </a:pPr>
            <a:r>
              <a:rPr lang="es-ES" sz="2000" dirty="0" smtClean="0"/>
              <a:t>El Ciclo Presupuestario se compone de </a:t>
            </a:r>
            <a:r>
              <a:rPr lang="es-ES" sz="2000" b="1" dirty="0" smtClean="0"/>
              <a:t>6 etapas</a:t>
            </a:r>
            <a:r>
              <a:rPr lang="es-ES" sz="2000" dirty="0" smtClean="0"/>
              <a:t>:</a:t>
            </a:r>
          </a:p>
        </p:txBody>
      </p:sp>
      <p:grpSp>
        <p:nvGrpSpPr>
          <p:cNvPr id="2" name="Group 4"/>
          <p:cNvGrpSpPr>
            <a:grpSpLocks/>
          </p:cNvGrpSpPr>
          <p:nvPr/>
        </p:nvGrpSpPr>
        <p:grpSpPr bwMode="auto">
          <a:xfrm>
            <a:off x="1071563" y="1557242"/>
            <a:ext cx="6772275" cy="4247570"/>
            <a:chOff x="902" y="1581"/>
            <a:chExt cx="4266" cy="2315"/>
          </a:xfrm>
        </p:grpSpPr>
        <p:grpSp>
          <p:nvGrpSpPr>
            <p:cNvPr id="3" name="Diagram 5"/>
            <p:cNvGrpSpPr>
              <a:grpSpLocks noChangeAspect="1"/>
            </p:cNvGrpSpPr>
            <p:nvPr/>
          </p:nvGrpSpPr>
          <p:grpSpPr bwMode="auto">
            <a:xfrm>
              <a:off x="902" y="1581"/>
              <a:ext cx="4266" cy="2315"/>
              <a:chOff x="1242" y="859"/>
              <a:chExt cx="2858" cy="2595"/>
            </a:xfrm>
          </p:grpSpPr>
          <p:sp>
            <p:nvSpPr>
              <p:cNvPr id="8" name="_s2052"/>
              <p:cNvSpPr>
                <a:spLocks noChangeArrowheads="1" noTextEdit="1"/>
              </p:cNvSpPr>
              <p:nvPr/>
            </p:nvSpPr>
            <p:spPr bwMode="auto">
              <a:xfrm rot="361506">
                <a:off x="2002" y="859"/>
                <a:ext cx="1264" cy="1264"/>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600"/>
                      <a:pt x="10800" y="3600"/>
                    </a:cubicBezTo>
                    <a:cubicBezTo>
                      <a:pt x="9960" y="3599"/>
                      <a:pt x="9126" y="3746"/>
                      <a:pt x="8337" y="4034"/>
                    </a:cubicBezTo>
                    <a:lnTo>
                      <a:pt x="7106" y="651"/>
                    </a:lnTo>
                    <a:cubicBezTo>
                      <a:pt x="8290" y="220"/>
                      <a:pt x="9540" y="-1"/>
                      <a:pt x="10800" y="0"/>
                    </a:cubicBezTo>
                    <a:cubicBezTo>
                      <a:pt x="11114" y="0"/>
                      <a:pt x="11428" y="13"/>
                      <a:pt x="11741" y="41"/>
                    </a:cubicBezTo>
                    <a:lnTo>
                      <a:pt x="11976" y="-2649"/>
                    </a:lnTo>
                    <a:lnTo>
                      <a:pt x="16067" y="2226"/>
                    </a:lnTo>
                    <a:lnTo>
                      <a:pt x="11192" y="6317"/>
                    </a:lnTo>
                    <a:lnTo>
                      <a:pt x="11427" y="3627"/>
                    </a:lnTo>
                    <a:close/>
                  </a:path>
                </a:pathLst>
              </a:cu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endParaRPr lang="es-ES"/>
              </a:p>
            </p:txBody>
          </p:sp>
          <p:sp>
            <p:nvSpPr>
              <p:cNvPr id="9" name="_s2053"/>
              <p:cNvSpPr>
                <a:spLocks noChangeArrowheads="1" noTextEdit="1"/>
              </p:cNvSpPr>
              <p:nvPr/>
            </p:nvSpPr>
            <p:spPr bwMode="auto">
              <a:xfrm rot="3600000">
                <a:off x="2623" y="1271"/>
                <a:ext cx="1264" cy="1264"/>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600"/>
                      <a:pt x="10800" y="3600"/>
                    </a:cubicBezTo>
                    <a:cubicBezTo>
                      <a:pt x="9960" y="3599"/>
                      <a:pt x="9126" y="3746"/>
                      <a:pt x="8337" y="4034"/>
                    </a:cubicBezTo>
                    <a:lnTo>
                      <a:pt x="7106" y="651"/>
                    </a:lnTo>
                    <a:cubicBezTo>
                      <a:pt x="8290" y="220"/>
                      <a:pt x="9540" y="-1"/>
                      <a:pt x="10800" y="0"/>
                    </a:cubicBezTo>
                    <a:cubicBezTo>
                      <a:pt x="11114" y="0"/>
                      <a:pt x="11428" y="13"/>
                      <a:pt x="11741" y="41"/>
                    </a:cubicBezTo>
                    <a:lnTo>
                      <a:pt x="11976" y="-2649"/>
                    </a:lnTo>
                    <a:lnTo>
                      <a:pt x="16067" y="2226"/>
                    </a:lnTo>
                    <a:lnTo>
                      <a:pt x="11192" y="6317"/>
                    </a:lnTo>
                    <a:lnTo>
                      <a:pt x="11427" y="3627"/>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endParaRPr lang="es-ES"/>
              </a:p>
            </p:txBody>
          </p:sp>
          <p:sp>
            <p:nvSpPr>
              <p:cNvPr id="10" name="_s2054"/>
              <p:cNvSpPr>
                <a:spLocks noChangeArrowheads="1" noTextEdit="1"/>
              </p:cNvSpPr>
              <p:nvPr/>
            </p:nvSpPr>
            <p:spPr bwMode="auto">
              <a:xfrm rot="7200000">
                <a:off x="2689" y="1803"/>
                <a:ext cx="1264" cy="1264"/>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600"/>
                      <a:pt x="10800" y="3600"/>
                    </a:cubicBezTo>
                    <a:cubicBezTo>
                      <a:pt x="9960" y="3599"/>
                      <a:pt x="9126" y="3746"/>
                      <a:pt x="8337" y="4034"/>
                    </a:cubicBezTo>
                    <a:lnTo>
                      <a:pt x="7106" y="651"/>
                    </a:lnTo>
                    <a:cubicBezTo>
                      <a:pt x="8290" y="220"/>
                      <a:pt x="9540" y="-1"/>
                      <a:pt x="10800" y="0"/>
                    </a:cubicBezTo>
                    <a:cubicBezTo>
                      <a:pt x="11114" y="0"/>
                      <a:pt x="11428" y="13"/>
                      <a:pt x="11741" y="41"/>
                    </a:cubicBezTo>
                    <a:lnTo>
                      <a:pt x="11976" y="-2649"/>
                    </a:lnTo>
                    <a:lnTo>
                      <a:pt x="16067" y="2226"/>
                    </a:lnTo>
                    <a:lnTo>
                      <a:pt x="11192" y="6317"/>
                    </a:lnTo>
                    <a:lnTo>
                      <a:pt x="11427" y="3627"/>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endParaRPr lang="es-ES"/>
              </a:p>
            </p:txBody>
          </p:sp>
          <p:sp>
            <p:nvSpPr>
              <p:cNvPr id="11" name="_s2055"/>
              <p:cNvSpPr>
                <a:spLocks noChangeArrowheads="1" noTextEdit="1"/>
              </p:cNvSpPr>
              <p:nvPr/>
            </p:nvSpPr>
            <p:spPr bwMode="auto">
              <a:xfrm rot="10800000">
                <a:off x="2154" y="2190"/>
                <a:ext cx="1264" cy="1264"/>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600"/>
                      <a:pt x="10800" y="3600"/>
                    </a:cubicBezTo>
                    <a:cubicBezTo>
                      <a:pt x="9960" y="3599"/>
                      <a:pt x="9126" y="3746"/>
                      <a:pt x="8337" y="4034"/>
                    </a:cubicBezTo>
                    <a:lnTo>
                      <a:pt x="7106" y="651"/>
                    </a:lnTo>
                    <a:cubicBezTo>
                      <a:pt x="8290" y="220"/>
                      <a:pt x="9540" y="-1"/>
                      <a:pt x="10800" y="0"/>
                    </a:cubicBezTo>
                    <a:cubicBezTo>
                      <a:pt x="11114" y="0"/>
                      <a:pt x="11428" y="13"/>
                      <a:pt x="11741" y="41"/>
                    </a:cubicBezTo>
                    <a:lnTo>
                      <a:pt x="11976" y="-2649"/>
                    </a:lnTo>
                    <a:lnTo>
                      <a:pt x="16067" y="2226"/>
                    </a:lnTo>
                    <a:lnTo>
                      <a:pt x="11192" y="6317"/>
                    </a:lnTo>
                    <a:lnTo>
                      <a:pt x="11427" y="3627"/>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endParaRPr lang="es-ES"/>
              </a:p>
            </p:txBody>
          </p:sp>
          <p:sp>
            <p:nvSpPr>
              <p:cNvPr id="12" name="_s2056"/>
              <p:cNvSpPr>
                <a:spLocks noChangeArrowheads="1" noTextEdit="1"/>
              </p:cNvSpPr>
              <p:nvPr/>
            </p:nvSpPr>
            <p:spPr bwMode="auto">
              <a:xfrm rot="14400000">
                <a:off x="1613" y="1803"/>
                <a:ext cx="1264" cy="1264"/>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600"/>
                      <a:pt x="10800" y="3600"/>
                    </a:cubicBezTo>
                    <a:cubicBezTo>
                      <a:pt x="9960" y="3599"/>
                      <a:pt x="9126" y="3746"/>
                      <a:pt x="8337" y="4034"/>
                    </a:cubicBezTo>
                    <a:lnTo>
                      <a:pt x="7106" y="651"/>
                    </a:lnTo>
                    <a:cubicBezTo>
                      <a:pt x="8290" y="220"/>
                      <a:pt x="9540" y="-1"/>
                      <a:pt x="10800" y="0"/>
                    </a:cubicBezTo>
                    <a:cubicBezTo>
                      <a:pt x="11114" y="0"/>
                      <a:pt x="11428" y="13"/>
                      <a:pt x="11741" y="41"/>
                    </a:cubicBezTo>
                    <a:lnTo>
                      <a:pt x="11976" y="-2649"/>
                    </a:lnTo>
                    <a:lnTo>
                      <a:pt x="16067" y="2226"/>
                    </a:lnTo>
                    <a:lnTo>
                      <a:pt x="11192" y="6317"/>
                    </a:lnTo>
                    <a:lnTo>
                      <a:pt x="11427" y="3627"/>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endParaRPr lang="es-ES"/>
              </a:p>
            </p:txBody>
          </p:sp>
          <p:sp>
            <p:nvSpPr>
              <p:cNvPr id="13" name="_s2057"/>
              <p:cNvSpPr>
                <a:spLocks noChangeArrowheads="1" noTextEdit="1"/>
              </p:cNvSpPr>
              <p:nvPr/>
            </p:nvSpPr>
            <p:spPr bwMode="auto">
              <a:xfrm rot="18000000">
                <a:off x="1455" y="1320"/>
                <a:ext cx="1264" cy="1264"/>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600"/>
                      <a:pt x="10800" y="3600"/>
                    </a:cubicBezTo>
                    <a:cubicBezTo>
                      <a:pt x="9960" y="3599"/>
                      <a:pt x="9126" y="3746"/>
                      <a:pt x="8337" y="4034"/>
                    </a:cubicBezTo>
                    <a:lnTo>
                      <a:pt x="7106" y="651"/>
                    </a:lnTo>
                    <a:cubicBezTo>
                      <a:pt x="8290" y="220"/>
                      <a:pt x="9540" y="-1"/>
                      <a:pt x="10800" y="0"/>
                    </a:cubicBezTo>
                    <a:cubicBezTo>
                      <a:pt x="11114" y="0"/>
                      <a:pt x="11428" y="13"/>
                      <a:pt x="11741" y="41"/>
                    </a:cubicBezTo>
                    <a:lnTo>
                      <a:pt x="11976" y="-2649"/>
                    </a:lnTo>
                    <a:lnTo>
                      <a:pt x="16067" y="2226"/>
                    </a:lnTo>
                    <a:lnTo>
                      <a:pt x="11192" y="6317"/>
                    </a:lnTo>
                    <a:lnTo>
                      <a:pt x="11427" y="3627"/>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endParaRPr lang="es-ES"/>
              </a:p>
            </p:txBody>
          </p:sp>
          <p:sp>
            <p:nvSpPr>
              <p:cNvPr id="14" name="_s2058"/>
              <p:cNvSpPr>
                <a:spLocks noChangeArrowheads="1"/>
              </p:cNvSpPr>
              <p:nvPr/>
            </p:nvSpPr>
            <p:spPr bwMode="auto">
              <a:xfrm>
                <a:off x="3072" y="995"/>
                <a:ext cx="471" cy="47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500" b="0" i="0" u="none" strike="noStrike" cap="none" normalizeH="0" baseline="0" dirty="0" smtClean="0">
                    <a:ln>
                      <a:noFill/>
                    </a:ln>
                    <a:solidFill>
                      <a:schemeClr val="accent5">
                        <a:lumMod val="75000"/>
                      </a:schemeClr>
                    </a:solidFill>
                    <a:effectLst/>
                  </a:rPr>
                  <a:t>Proyecto de presupuesto de egresos</a:t>
                </a:r>
                <a:endParaRPr kumimoji="0" lang="es-ES" sz="1500" b="0" i="0" u="none" strike="noStrike" cap="none" normalizeH="0" baseline="0" dirty="0" smtClean="0">
                  <a:ln>
                    <a:noFill/>
                  </a:ln>
                  <a:solidFill>
                    <a:schemeClr val="accent5">
                      <a:lumMod val="75000"/>
                    </a:schemeClr>
                  </a:solidFill>
                  <a:effectLst/>
                </a:endParaRPr>
              </a:p>
            </p:txBody>
          </p:sp>
          <p:sp>
            <p:nvSpPr>
              <p:cNvPr id="15" name="_s2059"/>
              <p:cNvSpPr>
                <a:spLocks noChangeArrowheads="1"/>
              </p:cNvSpPr>
              <p:nvPr/>
            </p:nvSpPr>
            <p:spPr bwMode="auto">
              <a:xfrm>
                <a:off x="3072" y="2924"/>
                <a:ext cx="471" cy="47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7030A0"/>
                    </a:solidFill>
                    <a:effectLst/>
                  </a:rPr>
                  <a:t>Ejercicio del presupuesto aprobado</a:t>
                </a:r>
                <a:endParaRPr kumimoji="0" lang="es-ES" sz="1500" b="0" i="0" u="none" strike="noStrike" cap="none" normalizeH="0" baseline="0" dirty="0" smtClean="0">
                  <a:ln>
                    <a:noFill/>
                  </a:ln>
                  <a:solidFill>
                    <a:srgbClr val="7030A0"/>
                  </a:solidFill>
                  <a:effectLst/>
                </a:endParaRPr>
              </a:p>
            </p:txBody>
          </p:sp>
          <p:sp>
            <p:nvSpPr>
              <p:cNvPr id="16" name="_s2060"/>
              <p:cNvSpPr>
                <a:spLocks noChangeArrowheads="1"/>
              </p:cNvSpPr>
              <p:nvPr/>
            </p:nvSpPr>
            <p:spPr bwMode="auto">
              <a:xfrm>
                <a:off x="1948" y="977"/>
                <a:ext cx="471" cy="47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500" b="0" i="0" u="none" strike="noStrike" cap="none" normalizeH="0" baseline="0" dirty="0" smtClean="0">
                    <a:ln>
                      <a:noFill/>
                    </a:ln>
                    <a:solidFill>
                      <a:schemeClr val="accent3">
                        <a:lumMod val="50000"/>
                      </a:schemeClr>
                    </a:solidFill>
                    <a:effectLst/>
                  </a:rPr>
                  <a:t>Estimación del nivel de ingresos</a:t>
                </a:r>
                <a:endParaRPr kumimoji="0" lang="es-ES" sz="1500" b="0" i="0" u="none" strike="noStrike" cap="none" normalizeH="0" baseline="0" dirty="0" smtClean="0">
                  <a:ln>
                    <a:noFill/>
                  </a:ln>
                  <a:solidFill>
                    <a:schemeClr val="accent3">
                      <a:lumMod val="50000"/>
                    </a:schemeClr>
                  </a:solidFill>
                  <a:effectLst/>
                </a:endParaRPr>
              </a:p>
            </p:txBody>
          </p:sp>
          <p:sp>
            <p:nvSpPr>
              <p:cNvPr id="17" name="_s2061"/>
              <p:cNvSpPr>
                <a:spLocks noChangeArrowheads="1"/>
              </p:cNvSpPr>
              <p:nvPr/>
            </p:nvSpPr>
            <p:spPr bwMode="auto">
              <a:xfrm>
                <a:off x="3629" y="1959"/>
                <a:ext cx="471" cy="47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500" b="0" i="0" u="none" strike="noStrike" cap="none" normalizeH="0" baseline="0" dirty="0" smtClean="0">
                    <a:ln>
                      <a:noFill/>
                    </a:ln>
                    <a:solidFill>
                      <a:schemeClr val="accent6">
                        <a:lumMod val="75000"/>
                      </a:schemeClr>
                    </a:solidFill>
                    <a:effectLst/>
                  </a:rPr>
                  <a:t>Examen y aprobación del presupuesto</a:t>
                </a:r>
                <a:endParaRPr kumimoji="0" lang="es-ES" sz="1500" b="0" i="0" u="none" strike="noStrike" cap="none" normalizeH="0" baseline="0" dirty="0" smtClean="0">
                  <a:ln>
                    <a:noFill/>
                  </a:ln>
                  <a:solidFill>
                    <a:schemeClr val="accent6">
                      <a:lumMod val="75000"/>
                    </a:schemeClr>
                  </a:solidFill>
                  <a:effectLst/>
                </a:endParaRPr>
              </a:p>
            </p:txBody>
          </p:sp>
          <p:sp>
            <p:nvSpPr>
              <p:cNvPr id="18" name="_s2062"/>
              <p:cNvSpPr>
                <a:spLocks noChangeArrowheads="1"/>
              </p:cNvSpPr>
              <p:nvPr/>
            </p:nvSpPr>
            <p:spPr bwMode="auto">
              <a:xfrm>
                <a:off x="1958" y="2924"/>
                <a:ext cx="471" cy="47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500" b="0" i="0" u="none" strike="noStrike" cap="none" normalizeH="0" baseline="0" dirty="0" smtClean="0">
                    <a:ln>
                      <a:noFill/>
                    </a:ln>
                    <a:solidFill>
                      <a:schemeClr val="tx2">
                        <a:lumMod val="75000"/>
                      </a:schemeClr>
                    </a:solidFill>
                    <a:effectLst/>
                  </a:rPr>
                  <a:t>Evaluación de resultados</a:t>
                </a:r>
                <a:endParaRPr kumimoji="0" lang="es-ES" sz="1500" b="0" i="0" u="none" strike="noStrike" cap="none" normalizeH="0" baseline="0" dirty="0" smtClean="0">
                  <a:ln>
                    <a:noFill/>
                  </a:ln>
                  <a:solidFill>
                    <a:schemeClr val="tx2">
                      <a:lumMod val="75000"/>
                    </a:schemeClr>
                  </a:solidFill>
                  <a:effectLst/>
                </a:endParaRPr>
              </a:p>
            </p:txBody>
          </p:sp>
          <p:sp>
            <p:nvSpPr>
              <p:cNvPr id="19" name="_s2063"/>
              <p:cNvSpPr>
                <a:spLocks noChangeArrowheads="1"/>
              </p:cNvSpPr>
              <p:nvPr/>
            </p:nvSpPr>
            <p:spPr bwMode="auto">
              <a:xfrm>
                <a:off x="1401" y="1959"/>
                <a:ext cx="471" cy="471"/>
              </a:xfrm>
              <a:prstGeom prst="rect">
                <a:avLst/>
              </a:prstGeom>
              <a:noFill/>
              <a:ln w="9525">
                <a:no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500" b="0" i="0" u="none" strike="noStrike" cap="none" normalizeH="0" baseline="0" dirty="0" smtClean="0">
                    <a:ln>
                      <a:noFill/>
                    </a:ln>
                    <a:solidFill>
                      <a:schemeClr val="accent2">
                        <a:lumMod val="75000"/>
                      </a:schemeClr>
                    </a:solidFill>
                    <a:effectLst/>
                  </a:rPr>
                  <a:t>Rendición de Cuentas</a:t>
                </a:r>
                <a:endParaRPr kumimoji="0" lang="es-ES" sz="1500" b="0" i="0" u="none" strike="noStrike" cap="none" normalizeH="0" baseline="0" dirty="0" smtClean="0">
                  <a:ln>
                    <a:noFill/>
                  </a:ln>
                  <a:solidFill>
                    <a:schemeClr val="accent2">
                      <a:lumMod val="75000"/>
                    </a:schemeClr>
                  </a:solidFill>
                  <a:effectLst/>
                </a:endParaRPr>
              </a:p>
            </p:txBody>
          </p:sp>
          <p:sp>
            <p:nvSpPr>
              <p:cNvPr id="20" name="Text Box 19"/>
              <p:cNvSpPr txBox="1">
                <a:spLocks noChangeArrowheads="1"/>
              </p:cNvSpPr>
              <p:nvPr/>
            </p:nvSpPr>
            <p:spPr bwMode="auto">
              <a:xfrm>
                <a:off x="2932" y="1204"/>
                <a:ext cx="123" cy="2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s-MX" sz="1800" b="1" i="0" u="none" strike="noStrike" cap="none" normalizeH="0" baseline="0" dirty="0" smtClean="0">
                    <a:ln>
                      <a:noFill/>
                    </a:ln>
                    <a:solidFill>
                      <a:schemeClr val="accent5">
                        <a:lumMod val="75000"/>
                      </a:schemeClr>
                    </a:solidFill>
                    <a:effectLst/>
                  </a:rPr>
                  <a:t>2</a:t>
                </a:r>
                <a:endParaRPr kumimoji="0" lang="es-ES" sz="1800" b="1" i="0" u="none" strike="noStrike" cap="none" normalizeH="0" baseline="0" dirty="0" smtClean="0">
                  <a:ln>
                    <a:noFill/>
                  </a:ln>
                  <a:solidFill>
                    <a:schemeClr val="accent5">
                      <a:lumMod val="75000"/>
                    </a:schemeClr>
                  </a:solidFill>
                  <a:effectLst/>
                </a:endParaRPr>
              </a:p>
            </p:txBody>
          </p:sp>
          <p:sp>
            <p:nvSpPr>
              <p:cNvPr id="21" name="Text Box 20"/>
              <p:cNvSpPr txBox="1">
                <a:spLocks noChangeArrowheads="1"/>
              </p:cNvSpPr>
              <p:nvPr/>
            </p:nvSpPr>
            <p:spPr bwMode="auto">
              <a:xfrm>
                <a:off x="3509" y="2068"/>
                <a:ext cx="123" cy="2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s-MX" sz="1800" b="1" i="0" u="none" strike="noStrike" cap="none" normalizeH="0" baseline="0" dirty="0" smtClean="0">
                    <a:ln>
                      <a:noFill/>
                    </a:ln>
                    <a:solidFill>
                      <a:schemeClr val="accent6">
                        <a:lumMod val="75000"/>
                      </a:schemeClr>
                    </a:solidFill>
                    <a:effectLst/>
                  </a:rPr>
                  <a:t>3</a:t>
                </a:r>
                <a:endParaRPr kumimoji="0" lang="es-ES" sz="1800" b="1" i="0" u="none" strike="noStrike" cap="none" normalizeH="0" baseline="0" dirty="0" smtClean="0">
                  <a:ln>
                    <a:noFill/>
                  </a:ln>
                  <a:solidFill>
                    <a:schemeClr val="accent6">
                      <a:lumMod val="75000"/>
                    </a:schemeClr>
                  </a:solidFill>
                  <a:effectLst/>
                </a:endParaRPr>
              </a:p>
            </p:txBody>
          </p:sp>
          <p:sp>
            <p:nvSpPr>
              <p:cNvPr id="22" name="Text Box 21"/>
              <p:cNvSpPr txBox="1">
                <a:spLocks noChangeArrowheads="1"/>
              </p:cNvSpPr>
              <p:nvPr/>
            </p:nvSpPr>
            <p:spPr bwMode="auto">
              <a:xfrm>
                <a:off x="2932" y="2881"/>
                <a:ext cx="123" cy="2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s-MX" sz="1800" b="1" i="0" u="none" strike="noStrike" cap="none" normalizeH="0" baseline="0" dirty="0" smtClean="0">
                    <a:ln>
                      <a:noFill/>
                    </a:ln>
                    <a:solidFill>
                      <a:srgbClr val="7030A0"/>
                    </a:solidFill>
                    <a:effectLst/>
                  </a:rPr>
                  <a:t>4</a:t>
                </a:r>
                <a:endParaRPr kumimoji="0" lang="es-ES" sz="1800" b="1" i="0" u="none" strike="noStrike" cap="none" normalizeH="0" baseline="0" dirty="0" smtClean="0">
                  <a:ln>
                    <a:noFill/>
                  </a:ln>
                  <a:solidFill>
                    <a:srgbClr val="7030A0"/>
                  </a:solidFill>
                  <a:effectLst/>
                </a:endParaRPr>
              </a:p>
            </p:txBody>
          </p:sp>
          <p:sp>
            <p:nvSpPr>
              <p:cNvPr id="23" name="Text Box 22"/>
              <p:cNvSpPr txBox="1">
                <a:spLocks noChangeArrowheads="1"/>
              </p:cNvSpPr>
              <p:nvPr/>
            </p:nvSpPr>
            <p:spPr bwMode="auto">
              <a:xfrm>
                <a:off x="1838" y="3084"/>
                <a:ext cx="123" cy="2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s-MX" sz="1800" b="1" i="0" u="none" strike="noStrike" cap="none" normalizeH="0" baseline="0" dirty="0" smtClean="0">
                    <a:ln>
                      <a:noFill/>
                    </a:ln>
                    <a:solidFill>
                      <a:schemeClr val="tx2">
                        <a:lumMod val="75000"/>
                      </a:schemeClr>
                    </a:solidFill>
                    <a:effectLst/>
                  </a:rPr>
                  <a:t>5</a:t>
                </a:r>
                <a:endParaRPr kumimoji="0" lang="es-ES" sz="1800" b="1" i="0" u="none" strike="noStrike" cap="none" normalizeH="0" baseline="0" dirty="0" smtClean="0">
                  <a:ln>
                    <a:noFill/>
                  </a:ln>
                  <a:solidFill>
                    <a:schemeClr val="tx2">
                      <a:lumMod val="75000"/>
                    </a:schemeClr>
                  </a:solidFill>
                  <a:effectLst/>
                </a:endParaRPr>
              </a:p>
            </p:txBody>
          </p:sp>
          <p:sp>
            <p:nvSpPr>
              <p:cNvPr id="24" name="Text Box 23"/>
              <p:cNvSpPr txBox="1">
                <a:spLocks noChangeArrowheads="1"/>
              </p:cNvSpPr>
              <p:nvPr/>
            </p:nvSpPr>
            <p:spPr bwMode="auto">
              <a:xfrm>
                <a:off x="1242" y="2013"/>
                <a:ext cx="123" cy="2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s-MX" sz="1800" b="1" i="0" u="none" strike="noStrike" cap="none" normalizeH="0" baseline="0" dirty="0" smtClean="0">
                    <a:ln>
                      <a:noFill/>
                    </a:ln>
                    <a:solidFill>
                      <a:schemeClr val="accent2">
                        <a:lumMod val="75000"/>
                      </a:schemeClr>
                    </a:solidFill>
                    <a:effectLst/>
                  </a:rPr>
                  <a:t>6</a:t>
                </a:r>
                <a:endParaRPr kumimoji="0" lang="es-ES" sz="1800" b="1" i="0" u="none" strike="noStrike" cap="none" normalizeH="0" baseline="0" dirty="0" smtClean="0">
                  <a:ln>
                    <a:noFill/>
                  </a:ln>
                  <a:solidFill>
                    <a:schemeClr val="accent2">
                      <a:lumMod val="75000"/>
                    </a:schemeClr>
                  </a:solidFill>
                  <a:effectLst/>
                </a:endParaRPr>
              </a:p>
            </p:txBody>
          </p:sp>
        </p:grpSp>
        <p:sp>
          <p:nvSpPr>
            <p:cNvPr id="2072" name="Text Box 24"/>
            <p:cNvSpPr txBox="1">
              <a:spLocks noChangeArrowheads="1"/>
            </p:cNvSpPr>
            <p:nvPr/>
          </p:nvSpPr>
          <p:spPr bwMode="auto">
            <a:xfrm>
              <a:off x="1757" y="1620"/>
              <a:ext cx="182" cy="231"/>
            </a:xfrm>
            <a:prstGeom prst="rect">
              <a:avLst/>
            </a:prstGeom>
            <a:noFill/>
            <a:ln w="9525">
              <a:noFill/>
              <a:miter lim="800000"/>
              <a:headEnd/>
              <a:tailEnd/>
            </a:ln>
          </p:spPr>
          <p:txBody>
            <a:bodyPr>
              <a:spAutoFit/>
            </a:bodyPr>
            <a:lstStyle/>
            <a:p>
              <a:pPr>
                <a:spcBef>
                  <a:spcPct val="50000"/>
                </a:spcBef>
              </a:pPr>
              <a:r>
                <a:rPr lang="es-MX" b="1" dirty="0">
                  <a:solidFill>
                    <a:schemeClr val="accent3">
                      <a:lumMod val="50000"/>
                    </a:schemeClr>
                  </a:solidFill>
                  <a:latin typeface="Arial" pitchFamily="34" charset="0"/>
                  <a:cs typeface="Arial" pitchFamily="34" charset="0"/>
                </a:rPr>
                <a:t>1</a:t>
              </a:r>
              <a:endParaRPr lang="es-ES" b="1" dirty="0">
                <a:solidFill>
                  <a:schemeClr val="accent3">
                    <a:lumMod val="50000"/>
                  </a:schemeClr>
                </a:solidFill>
                <a:latin typeface="Arial" pitchFamily="34" charset="0"/>
                <a:cs typeface="Arial" pitchFamily="34" charset="0"/>
              </a:endParaRPr>
            </a:p>
          </p:txBody>
        </p:sp>
      </p:grpSp>
      <p:sp>
        <p:nvSpPr>
          <p:cNvPr id="25" name="24 CuadroTexto"/>
          <p:cNvSpPr txBox="1"/>
          <p:nvPr/>
        </p:nvSpPr>
        <p:spPr>
          <a:xfrm>
            <a:off x="3350217" y="3140968"/>
            <a:ext cx="2589935" cy="830997"/>
          </a:xfrm>
          <a:prstGeom prst="rect">
            <a:avLst/>
          </a:prstGeom>
          <a:noFill/>
        </p:spPr>
        <p:txBody>
          <a:bodyPr wrap="square" rtlCol="0">
            <a:spAutoFit/>
          </a:bodyPr>
          <a:lstStyle/>
          <a:p>
            <a:pPr algn="ctr"/>
            <a:r>
              <a:rPr lang="es-MX" sz="2400" b="1" dirty="0" smtClean="0">
                <a:effectLst>
                  <a:outerShdw blurRad="38100" dist="38100" dir="2700000" algn="tl">
                    <a:srgbClr val="000000">
                      <a:alpha val="43137"/>
                    </a:srgbClr>
                  </a:outerShdw>
                </a:effectLst>
              </a:rPr>
              <a:t>Ciclo Presupuestario</a:t>
            </a:r>
            <a:endParaRPr lang="es-MX"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04491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bwMode="auto">
          <a:xfrm>
            <a:off x="0" y="0"/>
            <a:ext cx="9144000"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spcBef>
                <a:spcPct val="0"/>
              </a:spcBef>
              <a:buNone/>
              <a:defRPr sz="3200" b="1"/>
            </a:lvl1pPr>
          </a:lstStyle>
          <a:p>
            <a:r>
              <a:rPr lang="es-MX" dirty="0"/>
              <a:t>Marco Jurídico Normativo</a:t>
            </a:r>
          </a:p>
        </p:txBody>
      </p:sp>
      <p:sp>
        <p:nvSpPr>
          <p:cNvPr id="7" name="4 Subtítulo"/>
          <p:cNvSpPr txBox="1">
            <a:spLocks/>
          </p:cNvSpPr>
          <p:nvPr/>
        </p:nvSpPr>
        <p:spPr bwMode="auto">
          <a:xfrm>
            <a:off x="1187624" y="692696"/>
            <a:ext cx="7128792" cy="529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a:buFont typeface="Wingdings" panose="05000000000000000000" pitchFamily="2" charset="2"/>
              <a:buChar char="q"/>
            </a:pPr>
            <a:r>
              <a:rPr lang="es-MX" sz="2000" dirty="0" smtClean="0">
                <a:solidFill>
                  <a:schemeClr val="accent3">
                    <a:lumMod val="50000"/>
                  </a:schemeClr>
                </a:solidFill>
                <a:latin typeface="+mn-lt"/>
              </a:rPr>
              <a:t>CPEUM (Artículos: 115, 116 y 134).</a:t>
            </a:r>
          </a:p>
          <a:p>
            <a:pPr marL="342900" indent="-342900" algn="just">
              <a:buFont typeface="Wingdings" panose="05000000000000000000" pitchFamily="2" charset="2"/>
              <a:buChar char="q"/>
            </a:pPr>
            <a:endParaRPr lang="es-MX" sz="2000" dirty="0" smtClean="0">
              <a:solidFill>
                <a:schemeClr val="accent3">
                  <a:lumMod val="50000"/>
                </a:schemeClr>
              </a:solidFill>
              <a:latin typeface="+mn-lt"/>
            </a:endParaRPr>
          </a:p>
          <a:p>
            <a:pPr marL="342900" indent="-342900" algn="just">
              <a:buFont typeface="Wingdings" panose="05000000000000000000" pitchFamily="2" charset="2"/>
              <a:buChar char="q"/>
            </a:pPr>
            <a:r>
              <a:rPr lang="es-MX" sz="2000" dirty="0" smtClean="0">
                <a:solidFill>
                  <a:schemeClr val="accent3">
                    <a:lumMod val="50000"/>
                  </a:schemeClr>
                </a:solidFill>
                <a:latin typeface="+mn-lt"/>
              </a:rPr>
              <a:t>Ley de Planeación.</a:t>
            </a:r>
          </a:p>
          <a:p>
            <a:pPr marL="342900" indent="-342900" algn="just">
              <a:buFont typeface="Wingdings" panose="05000000000000000000" pitchFamily="2" charset="2"/>
              <a:buChar char="q"/>
            </a:pPr>
            <a:endParaRPr lang="es-MX" sz="2000" dirty="0" smtClean="0">
              <a:solidFill>
                <a:schemeClr val="accent3">
                  <a:lumMod val="50000"/>
                </a:schemeClr>
              </a:solidFill>
              <a:latin typeface="+mn-lt"/>
            </a:endParaRPr>
          </a:p>
          <a:p>
            <a:pPr marL="342900" indent="-342900" algn="just">
              <a:buFont typeface="Wingdings" panose="05000000000000000000" pitchFamily="2" charset="2"/>
              <a:buChar char="q"/>
            </a:pPr>
            <a:r>
              <a:rPr lang="es-MX" sz="2000" dirty="0" smtClean="0">
                <a:solidFill>
                  <a:schemeClr val="accent3">
                    <a:lumMod val="50000"/>
                  </a:schemeClr>
                </a:solidFill>
                <a:latin typeface="+mn-lt"/>
              </a:rPr>
              <a:t>Leyes generales y federales que ordenen programas sectoriales.</a:t>
            </a:r>
            <a:br>
              <a:rPr lang="es-MX" sz="2000" dirty="0" smtClean="0">
                <a:solidFill>
                  <a:schemeClr val="accent3">
                    <a:lumMod val="50000"/>
                  </a:schemeClr>
                </a:solidFill>
                <a:latin typeface="+mn-lt"/>
              </a:rPr>
            </a:br>
            <a:endParaRPr lang="es-MX" sz="2000" dirty="0" smtClean="0">
              <a:solidFill>
                <a:schemeClr val="accent3">
                  <a:lumMod val="50000"/>
                </a:schemeClr>
              </a:solidFill>
              <a:latin typeface="+mn-lt"/>
            </a:endParaRPr>
          </a:p>
          <a:p>
            <a:pPr marL="342900" indent="-342900" algn="just">
              <a:buFont typeface="Wingdings" panose="05000000000000000000" pitchFamily="2" charset="2"/>
              <a:buChar char="q"/>
            </a:pPr>
            <a:r>
              <a:rPr lang="es-MX" sz="2000" dirty="0" smtClean="0">
                <a:solidFill>
                  <a:schemeClr val="accent3">
                    <a:lumMod val="50000"/>
                  </a:schemeClr>
                </a:solidFill>
                <a:latin typeface="+mn-lt"/>
              </a:rPr>
              <a:t>Ley de Coordinación Fiscal.</a:t>
            </a:r>
          </a:p>
          <a:p>
            <a:pPr marL="342900" indent="-342900" algn="just">
              <a:buFont typeface="Wingdings" panose="05000000000000000000" pitchFamily="2" charset="2"/>
              <a:buChar char="q"/>
            </a:pPr>
            <a:endParaRPr lang="es-MX" sz="2000" dirty="0" smtClean="0">
              <a:solidFill>
                <a:schemeClr val="accent3">
                  <a:lumMod val="50000"/>
                </a:schemeClr>
              </a:solidFill>
              <a:latin typeface="+mn-lt"/>
            </a:endParaRPr>
          </a:p>
          <a:p>
            <a:pPr marL="342900" indent="-342900" algn="just">
              <a:buFont typeface="Wingdings" panose="05000000000000000000" pitchFamily="2" charset="2"/>
              <a:buChar char="q"/>
            </a:pPr>
            <a:r>
              <a:rPr lang="es-MX" sz="2000" dirty="0">
                <a:solidFill>
                  <a:schemeClr val="accent3">
                    <a:lumMod val="50000"/>
                  </a:schemeClr>
                </a:solidFill>
                <a:latin typeface="+mn-lt"/>
              </a:rPr>
              <a:t>Ley General de Contabilidad </a:t>
            </a:r>
            <a:r>
              <a:rPr lang="es-MX" sz="2000" dirty="0" smtClean="0">
                <a:solidFill>
                  <a:schemeClr val="accent3">
                    <a:lumMod val="50000"/>
                  </a:schemeClr>
                </a:solidFill>
                <a:latin typeface="+mn-lt"/>
              </a:rPr>
              <a:t>Gubernamental.</a:t>
            </a:r>
          </a:p>
          <a:p>
            <a:pPr marL="342900" indent="-342900" algn="just">
              <a:buFont typeface="Wingdings" panose="05000000000000000000" pitchFamily="2" charset="2"/>
              <a:buChar char="q"/>
            </a:pPr>
            <a:endParaRPr lang="es-MX" sz="2000" dirty="0">
              <a:solidFill>
                <a:schemeClr val="accent3">
                  <a:lumMod val="50000"/>
                </a:schemeClr>
              </a:solidFill>
              <a:latin typeface="+mn-lt"/>
            </a:endParaRPr>
          </a:p>
          <a:p>
            <a:pPr marL="342900" indent="-342900" algn="just">
              <a:buFont typeface="Wingdings" panose="05000000000000000000" pitchFamily="2" charset="2"/>
              <a:buChar char="q"/>
            </a:pPr>
            <a:r>
              <a:rPr lang="es-MX" sz="2000" dirty="0" smtClean="0">
                <a:solidFill>
                  <a:schemeClr val="accent3">
                    <a:lumMod val="50000"/>
                  </a:schemeClr>
                </a:solidFill>
                <a:latin typeface="+mn-lt"/>
              </a:rPr>
              <a:t>Constitución Política Estatal.</a:t>
            </a:r>
          </a:p>
          <a:p>
            <a:pPr marL="342900" indent="-342900" algn="just">
              <a:buFont typeface="Wingdings" panose="05000000000000000000" pitchFamily="2" charset="2"/>
              <a:buChar char="q"/>
            </a:pPr>
            <a:endParaRPr lang="es-MX" sz="2000" dirty="0" smtClean="0">
              <a:solidFill>
                <a:schemeClr val="accent3">
                  <a:lumMod val="50000"/>
                </a:schemeClr>
              </a:solidFill>
              <a:latin typeface="+mn-lt"/>
            </a:endParaRPr>
          </a:p>
          <a:p>
            <a:pPr marL="342900" indent="-342900" algn="just">
              <a:buFont typeface="Wingdings" panose="05000000000000000000" pitchFamily="2" charset="2"/>
              <a:buChar char="q"/>
            </a:pPr>
            <a:r>
              <a:rPr lang="es-MX" sz="2000" dirty="0" smtClean="0">
                <a:solidFill>
                  <a:schemeClr val="accent3">
                    <a:lumMod val="50000"/>
                  </a:schemeClr>
                </a:solidFill>
                <a:latin typeface="+mn-lt"/>
              </a:rPr>
              <a:t>Ley de Planeación del Estado y sus Municipios.</a:t>
            </a:r>
          </a:p>
          <a:p>
            <a:pPr marL="342900" indent="-342900" algn="just">
              <a:buFont typeface="Wingdings" panose="05000000000000000000" pitchFamily="2" charset="2"/>
              <a:buChar char="q"/>
            </a:pPr>
            <a:endParaRPr lang="es-MX" sz="2000" dirty="0" smtClean="0">
              <a:solidFill>
                <a:schemeClr val="accent3">
                  <a:lumMod val="50000"/>
                </a:schemeClr>
              </a:solidFill>
              <a:latin typeface="+mn-lt"/>
            </a:endParaRPr>
          </a:p>
          <a:p>
            <a:pPr marL="342900" indent="-342900" algn="just">
              <a:buFont typeface="Wingdings" panose="05000000000000000000" pitchFamily="2" charset="2"/>
              <a:buChar char="q"/>
            </a:pPr>
            <a:r>
              <a:rPr lang="es-MX" sz="2000" dirty="0" smtClean="0">
                <a:solidFill>
                  <a:schemeClr val="accent3">
                    <a:lumMod val="50000"/>
                  </a:schemeClr>
                </a:solidFill>
                <a:latin typeface="+mn-lt"/>
              </a:rPr>
              <a:t>Ley Estatal de Fiscalización.</a:t>
            </a:r>
          </a:p>
          <a:p>
            <a:pPr marL="342900" indent="-342900" algn="just">
              <a:buFont typeface="Wingdings" panose="05000000000000000000" pitchFamily="2" charset="2"/>
              <a:buChar char="q"/>
            </a:pPr>
            <a:endParaRPr lang="es-MX" sz="2000" dirty="0" smtClean="0">
              <a:solidFill>
                <a:schemeClr val="accent3">
                  <a:lumMod val="50000"/>
                </a:schemeClr>
              </a:solidFill>
              <a:latin typeface="+mn-lt"/>
            </a:endParaRPr>
          </a:p>
          <a:p>
            <a:pPr marL="342900" indent="-342900" algn="just">
              <a:buFont typeface="Wingdings" panose="05000000000000000000" pitchFamily="2" charset="2"/>
              <a:buChar char="q"/>
            </a:pPr>
            <a:r>
              <a:rPr lang="es-MX" sz="2000" dirty="0" smtClean="0">
                <a:solidFill>
                  <a:schemeClr val="accent3">
                    <a:lumMod val="50000"/>
                  </a:schemeClr>
                </a:solidFill>
                <a:latin typeface="+mn-lt"/>
              </a:rPr>
              <a:t>Instrumentos locales que señalen asignaciones presupuestarias.</a:t>
            </a:r>
          </a:p>
        </p:txBody>
      </p:sp>
    </p:spTree>
    <p:extLst>
      <p:ext uri="{BB962C8B-B14F-4D97-AF65-F5344CB8AC3E}">
        <p14:creationId xmlns:p14="http://schemas.microsoft.com/office/powerpoint/2010/main" val="1177496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23728" y="836712"/>
            <a:ext cx="4968552" cy="4525962"/>
          </a:xfrm>
        </p:spPr>
        <p:txBody>
          <a:bodyPr anchor="ctr"/>
          <a:lstStyle/>
          <a:p>
            <a:pPr marL="0" indent="0" algn="ctr">
              <a:buNone/>
            </a:pPr>
            <a:r>
              <a:rPr lang="es-MX" sz="3600" b="1" dirty="0" smtClean="0"/>
              <a:t>6.4. Esbozo de Técnicas para la Formulación del Presupuesto Público</a:t>
            </a:r>
            <a:endParaRPr lang="es-MX" sz="3600" b="1" dirty="0"/>
          </a:p>
        </p:txBody>
      </p:sp>
    </p:spTree>
    <p:extLst>
      <p:ext uri="{BB962C8B-B14F-4D97-AF65-F5344CB8AC3E}">
        <p14:creationId xmlns:p14="http://schemas.microsoft.com/office/powerpoint/2010/main" val="16920829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3681" y="-25644"/>
            <a:ext cx="8232775" cy="696855"/>
          </a:xfrm>
          <a:noFill/>
          <a:ln w="9525">
            <a:noFill/>
            <a:miter lim="800000"/>
            <a:headEnd/>
            <a:tailEnd/>
          </a:ln>
        </p:spPr>
        <p:txBody>
          <a:bodyPr vert="horz" wrap="square" lIns="91440" tIns="45720" rIns="91440" bIns="45720" numCol="1" anchor="ctr" anchorCtr="0" compatLnSpc="1">
            <a:prstTxWarp prst="textNoShape">
              <a:avLst/>
            </a:prstTxWarp>
          </a:bodyPr>
          <a:lstStyle/>
          <a:p>
            <a:r>
              <a:rPr lang="es-MX" sz="3200" b="1" dirty="0">
                <a:latin typeface="+mn-lt"/>
                <a:ea typeface="+mn-ea"/>
                <a:cs typeface="+mn-cs"/>
              </a:rPr>
              <a:t>Evolución de los sistemas presupuestarios</a:t>
            </a:r>
          </a:p>
        </p:txBody>
      </p:sp>
      <p:sp>
        <p:nvSpPr>
          <p:cNvPr id="9" name="CuadroTexto 8"/>
          <p:cNvSpPr txBox="1"/>
          <p:nvPr/>
        </p:nvSpPr>
        <p:spPr>
          <a:xfrm>
            <a:off x="251520" y="3789040"/>
            <a:ext cx="1440160"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MX" dirty="0" smtClean="0"/>
              <a:t>Primer Tercio Siglo XX</a:t>
            </a:r>
          </a:p>
          <a:p>
            <a:r>
              <a:rPr lang="es-MX" dirty="0" smtClean="0"/>
              <a:t>Presupuesto de control</a:t>
            </a:r>
            <a:endParaRPr lang="es-MX" dirty="0"/>
          </a:p>
        </p:txBody>
      </p:sp>
      <p:sp>
        <p:nvSpPr>
          <p:cNvPr id="10" name="CuadroTexto 9"/>
          <p:cNvSpPr txBox="1"/>
          <p:nvPr/>
        </p:nvSpPr>
        <p:spPr>
          <a:xfrm>
            <a:off x="1829416" y="3801814"/>
            <a:ext cx="1734472"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MX" dirty="0" smtClean="0"/>
              <a:t>1946</a:t>
            </a:r>
          </a:p>
          <a:p>
            <a:r>
              <a:rPr lang="es-MX" dirty="0" smtClean="0"/>
              <a:t>Presupuesto por programas</a:t>
            </a:r>
            <a:endParaRPr lang="es-MX" dirty="0"/>
          </a:p>
        </p:txBody>
      </p:sp>
      <p:sp>
        <p:nvSpPr>
          <p:cNvPr id="11" name="CuadroTexto 10"/>
          <p:cNvSpPr txBox="1"/>
          <p:nvPr/>
        </p:nvSpPr>
        <p:spPr>
          <a:xfrm>
            <a:off x="3845640" y="3729806"/>
            <a:ext cx="1518448"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s-MX" dirty="0" smtClean="0"/>
              <a:t>1964</a:t>
            </a:r>
          </a:p>
          <a:p>
            <a:r>
              <a:rPr lang="es-MX" dirty="0" smtClean="0"/>
              <a:t>Presupuesto Base Cero</a:t>
            </a:r>
            <a:endParaRPr lang="es-MX" dirty="0"/>
          </a:p>
        </p:txBody>
      </p:sp>
      <p:sp>
        <p:nvSpPr>
          <p:cNvPr id="12" name="CuadroTexto 11"/>
          <p:cNvSpPr txBox="1"/>
          <p:nvPr/>
        </p:nvSpPr>
        <p:spPr>
          <a:xfrm>
            <a:off x="6516216" y="3679864"/>
            <a:ext cx="1944216" cy="147732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MX" dirty="0" smtClean="0"/>
              <a:t>1991 - Primer quinto Siglo XXI</a:t>
            </a:r>
          </a:p>
          <a:p>
            <a:r>
              <a:rPr lang="es-MX" dirty="0" smtClean="0"/>
              <a:t>Presupuesto Basado en Resultados</a:t>
            </a:r>
            <a:endParaRPr lang="es-MX" dirty="0"/>
          </a:p>
        </p:txBody>
      </p:sp>
      <p:cxnSp>
        <p:nvCxnSpPr>
          <p:cNvPr id="5" name="Conector angular 4"/>
          <p:cNvCxnSpPr/>
          <p:nvPr/>
        </p:nvCxnSpPr>
        <p:spPr>
          <a:xfrm>
            <a:off x="442913" y="2815768"/>
            <a:ext cx="8521575" cy="504056"/>
          </a:xfrm>
          <a:prstGeom prst="bentConnector3">
            <a:avLst>
              <a:gd name="adj1" fmla="val -180"/>
            </a:avLst>
          </a:prstGeom>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8964488" y="3284984"/>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3851920" y="3284984"/>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2195736" y="3284984"/>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6516216" y="3284984"/>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23" name="CuadroTexto 22"/>
          <p:cNvSpPr txBox="1"/>
          <p:nvPr/>
        </p:nvSpPr>
        <p:spPr>
          <a:xfrm>
            <a:off x="3131840" y="5373216"/>
            <a:ext cx="1800200" cy="584775"/>
          </a:xfrm>
          <a:prstGeom prst="rect">
            <a:avLst/>
          </a:prstGeom>
          <a:noFill/>
        </p:spPr>
        <p:txBody>
          <a:bodyPr wrap="square" rtlCol="0">
            <a:spAutoFit/>
          </a:bodyPr>
          <a:lstStyle/>
          <a:p>
            <a:pPr algn="ctr"/>
            <a:r>
              <a:rPr lang="es-MX" sz="3200" b="1" dirty="0" smtClean="0"/>
              <a:t>Mundo</a:t>
            </a:r>
            <a:endParaRPr lang="es-MX" sz="3200" b="1" dirty="0"/>
          </a:p>
        </p:txBody>
      </p:sp>
      <p:sp>
        <p:nvSpPr>
          <p:cNvPr id="24" name="CuadroTexto 23"/>
          <p:cNvSpPr txBox="1"/>
          <p:nvPr/>
        </p:nvSpPr>
        <p:spPr>
          <a:xfrm>
            <a:off x="3131840" y="683985"/>
            <a:ext cx="2304256" cy="584775"/>
          </a:xfrm>
          <a:prstGeom prst="rect">
            <a:avLst/>
          </a:prstGeom>
          <a:noFill/>
        </p:spPr>
        <p:txBody>
          <a:bodyPr wrap="square" rtlCol="0">
            <a:spAutoFit/>
          </a:bodyPr>
          <a:lstStyle/>
          <a:p>
            <a:pPr algn="ctr"/>
            <a:r>
              <a:rPr lang="es-MX" sz="3200" b="1" dirty="0" smtClean="0"/>
              <a:t>México</a:t>
            </a:r>
            <a:endParaRPr lang="es-MX" sz="3200" b="1" dirty="0"/>
          </a:p>
        </p:txBody>
      </p:sp>
      <p:cxnSp>
        <p:nvCxnSpPr>
          <p:cNvPr id="28" name="Conector recto 27"/>
          <p:cNvCxnSpPr/>
          <p:nvPr/>
        </p:nvCxnSpPr>
        <p:spPr>
          <a:xfrm>
            <a:off x="1475656" y="2239704"/>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8388424" y="2276872"/>
            <a:ext cx="0" cy="1080120"/>
          </a:xfrm>
          <a:prstGeom prst="line">
            <a:avLst/>
          </a:prstGeom>
        </p:spPr>
        <p:style>
          <a:lnRef idx="1">
            <a:schemeClr val="accent1"/>
          </a:lnRef>
          <a:fillRef idx="0">
            <a:schemeClr val="accent1"/>
          </a:fillRef>
          <a:effectRef idx="0">
            <a:schemeClr val="accent1"/>
          </a:effectRef>
          <a:fontRef idx="minor">
            <a:schemeClr val="tx1"/>
          </a:fontRef>
        </p:style>
      </p:cxnSp>
      <p:sp>
        <p:nvSpPr>
          <p:cNvPr id="31" name="CuadroTexto 30"/>
          <p:cNvSpPr txBox="1"/>
          <p:nvPr/>
        </p:nvSpPr>
        <p:spPr>
          <a:xfrm>
            <a:off x="1331640" y="1268760"/>
            <a:ext cx="4176464" cy="92333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s-MX" dirty="0" smtClean="0"/>
              <a:t>1935                                                       1976</a:t>
            </a:r>
          </a:p>
          <a:p>
            <a:r>
              <a:rPr lang="es-MX" dirty="0" smtClean="0"/>
              <a:t>Ley Orgánica del Presupuesto de Egresos de la Federación (Presupuesto de Control)</a:t>
            </a:r>
            <a:endParaRPr lang="es-MX" dirty="0"/>
          </a:p>
        </p:txBody>
      </p:sp>
      <p:cxnSp>
        <p:nvCxnSpPr>
          <p:cNvPr id="37" name="Conector recto 36"/>
          <p:cNvCxnSpPr/>
          <p:nvPr/>
        </p:nvCxnSpPr>
        <p:spPr>
          <a:xfrm>
            <a:off x="1259632" y="3284984"/>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2915816" y="3068960"/>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39" name="CuadroTexto 38"/>
          <p:cNvSpPr txBox="1"/>
          <p:nvPr/>
        </p:nvSpPr>
        <p:spPr>
          <a:xfrm>
            <a:off x="5609364" y="2422629"/>
            <a:ext cx="277906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smtClean="0"/>
              <a:t>1977  LPCGPF</a:t>
            </a:r>
          </a:p>
          <a:p>
            <a:r>
              <a:rPr lang="es-MX" dirty="0" smtClean="0"/>
              <a:t>Presupuesto por programas</a:t>
            </a:r>
            <a:endParaRPr lang="es-MX" dirty="0"/>
          </a:p>
        </p:txBody>
      </p:sp>
      <p:sp>
        <p:nvSpPr>
          <p:cNvPr id="40" name="CuadroTexto 39"/>
          <p:cNvSpPr txBox="1"/>
          <p:nvPr/>
        </p:nvSpPr>
        <p:spPr>
          <a:xfrm>
            <a:off x="7596336" y="1052736"/>
            <a:ext cx="1547664"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MX" dirty="0" smtClean="0"/>
              <a:t>2006 LFPRH</a:t>
            </a:r>
            <a:endParaRPr lang="es-MX" dirty="0"/>
          </a:p>
          <a:p>
            <a:r>
              <a:rPr lang="es-MX" dirty="0"/>
              <a:t>Presupuesto Basado en </a:t>
            </a:r>
            <a:r>
              <a:rPr lang="es-MX" dirty="0" smtClean="0"/>
              <a:t>Resultados</a:t>
            </a:r>
            <a:endParaRPr lang="es-MX" dirty="0"/>
          </a:p>
        </p:txBody>
      </p:sp>
      <p:cxnSp>
        <p:nvCxnSpPr>
          <p:cNvPr id="41" name="Conector recto 40"/>
          <p:cNvCxnSpPr/>
          <p:nvPr/>
        </p:nvCxnSpPr>
        <p:spPr>
          <a:xfrm>
            <a:off x="5652120" y="3068960"/>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44" name="CuadroTexto 43"/>
          <p:cNvSpPr txBox="1"/>
          <p:nvPr/>
        </p:nvSpPr>
        <p:spPr>
          <a:xfrm>
            <a:off x="6261048" y="1342509"/>
            <a:ext cx="119127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s-MX" dirty="0" smtClean="0"/>
              <a:t>1998</a:t>
            </a:r>
          </a:p>
          <a:p>
            <a:r>
              <a:rPr lang="es-MX" dirty="0" smtClean="0"/>
              <a:t>NGP (PBR)</a:t>
            </a:r>
            <a:endParaRPr lang="es-MX" dirty="0"/>
          </a:p>
        </p:txBody>
      </p:sp>
      <p:sp>
        <p:nvSpPr>
          <p:cNvPr id="25" name="CuadroTexto 24"/>
          <p:cNvSpPr txBox="1"/>
          <p:nvPr/>
        </p:nvSpPr>
        <p:spPr>
          <a:xfrm>
            <a:off x="2701895" y="2439184"/>
            <a:ext cx="280620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MX" dirty="0" smtClean="0">
                <a:solidFill>
                  <a:schemeClr val="bg1">
                    <a:lumMod val="50000"/>
                  </a:schemeClr>
                </a:solidFill>
              </a:rPr>
              <a:t>(1959 prueba)</a:t>
            </a:r>
            <a:endParaRPr lang="es-MX" dirty="0">
              <a:solidFill>
                <a:schemeClr val="bg1">
                  <a:lumMod val="50000"/>
                </a:schemeClr>
              </a:solidFill>
            </a:endParaRPr>
          </a:p>
          <a:p>
            <a:r>
              <a:rPr lang="es-MX" dirty="0" smtClean="0">
                <a:solidFill>
                  <a:schemeClr val="bg1">
                    <a:lumMod val="50000"/>
                  </a:schemeClr>
                </a:solidFill>
              </a:rPr>
              <a:t>Presupuesto por programas</a:t>
            </a:r>
            <a:endParaRPr lang="es-MX" dirty="0">
              <a:solidFill>
                <a:schemeClr val="bg1">
                  <a:lumMod val="50000"/>
                </a:schemeClr>
              </a:solidFill>
            </a:endParaRPr>
          </a:p>
        </p:txBody>
      </p:sp>
    </p:spTree>
    <p:extLst>
      <p:ext uri="{BB962C8B-B14F-4D97-AF65-F5344CB8AC3E}">
        <p14:creationId xmlns:p14="http://schemas.microsoft.com/office/powerpoint/2010/main" val="17565737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4867" y="1204333"/>
            <a:ext cx="8229600" cy="2224667"/>
          </a:xfrm>
        </p:spPr>
        <p:txBody>
          <a:bodyPr/>
          <a:lstStyle/>
          <a:p>
            <a:pPr marL="0" indent="0">
              <a:buNone/>
            </a:pPr>
            <a:r>
              <a:rPr lang="es-MX" sz="2400" dirty="0" smtClean="0">
                <a:solidFill>
                  <a:schemeClr val="accent6">
                    <a:lumMod val="50000"/>
                  </a:schemeClr>
                </a:solidFill>
                <a:effectLst>
                  <a:outerShdw blurRad="38100" dist="38100" dir="2700000" algn="tl">
                    <a:srgbClr val="000000">
                      <a:alpha val="43137"/>
                    </a:srgbClr>
                  </a:outerShdw>
                </a:effectLst>
              </a:rPr>
              <a:t>Presupuesto de control</a:t>
            </a:r>
          </a:p>
          <a:p>
            <a:pPr marL="0" indent="0">
              <a:buNone/>
            </a:pPr>
            <a:endParaRPr lang="es-MX" sz="2400" dirty="0" smtClean="0">
              <a:solidFill>
                <a:schemeClr val="accent6">
                  <a:lumMod val="50000"/>
                </a:schemeClr>
              </a:solidFill>
              <a:effectLst>
                <a:outerShdw blurRad="38100" dist="38100" dir="2700000" algn="tl">
                  <a:srgbClr val="000000">
                    <a:alpha val="43137"/>
                  </a:srgbClr>
                </a:outerShdw>
              </a:effectLst>
            </a:endParaRPr>
          </a:p>
          <a:p>
            <a:pPr algn="just"/>
            <a:r>
              <a:rPr lang="es-MX" sz="2400" dirty="0" smtClean="0"/>
              <a:t>Centra su objetivo en la asignación de recursos por áreas responsables y por objeto específico de gasto.</a:t>
            </a:r>
          </a:p>
          <a:p>
            <a:pPr algn="just"/>
            <a:endParaRPr lang="es-MX" sz="2400" dirty="0"/>
          </a:p>
          <a:p>
            <a:pPr algn="just"/>
            <a:r>
              <a:rPr lang="es-MX" sz="2400" dirty="0" smtClean="0"/>
              <a:t>Se conoce también como presupuesto tradicional.</a:t>
            </a:r>
          </a:p>
          <a:p>
            <a:pPr algn="just"/>
            <a:endParaRPr lang="es-MX" sz="2400" dirty="0"/>
          </a:p>
          <a:p>
            <a:pPr algn="just"/>
            <a:r>
              <a:rPr lang="es-MX" sz="2400" dirty="0" smtClean="0"/>
              <a:t>Su meta principal es contar con un control del gasto público (¡¡¡!!!).</a:t>
            </a:r>
          </a:p>
        </p:txBody>
      </p:sp>
      <p:sp>
        <p:nvSpPr>
          <p:cNvPr id="22" name="Título 1"/>
          <p:cNvSpPr txBox="1">
            <a:spLocks/>
          </p:cNvSpPr>
          <p:nvPr/>
        </p:nvSpPr>
        <p:spPr>
          <a:xfrm>
            <a:off x="251521" y="0"/>
            <a:ext cx="8640960" cy="698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spcBef>
                <a:spcPct val="0"/>
              </a:spcBef>
              <a:buNone/>
              <a:defRPr sz="3200" b="1"/>
            </a:lvl1pPr>
          </a:lstStyle>
          <a:p>
            <a:r>
              <a:rPr lang="es-MX" dirty="0"/>
              <a:t>Técnicas de formulación de presupuestos públicos</a:t>
            </a:r>
          </a:p>
        </p:txBody>
      </p:sp>
    </p:spTree>
    <p:extLst>
      <p:ext uri="{BB962C8B-B14F-4D97-AF65-F5344CB8AC3E}">
        <p14:creationId xmlns:p14="http://schemas.microsoft.com/office/powerpoint/2010/main" val="14997585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0"/>
            <a:ext cx="8640960" cy="692696"/>
          </a:xfrm>
          <a:noFill/>
          <a:ln w="9525">
            <a:noFill/>
            <a:miter lim="800000"/>
            <a:headEnd/>
            <a:tailEnd/>
          </a:ln>
        </p:spPr>
        <p:txBody>
          <a:bodyPr vert="horz" wrap="square" lIns="91440" tIns="45720" rIns="91440" bIns="45720" numCol="1" anchor="ctr" anchorCtr="0" compatLnSpc="1">
            <a:prstTxWarp prst="textNoShape">
              <a:avLst/>
            </a:prstTxWarp>
          </a:bodyPr>
          <a:lstStyle/>
          <a:p>
            <a:r>
              <a:rPr lang="es-MX" sz="3200" b="1" dirty="0">
                <a:latin typeface="+mn-lt"/>
                <a:ea typeface="+mn-ea"/>
                <a:cs typeface="+mn-cs"/>
              </a:rPr>
              <a:t>Técnicas de formulación de presupuestos públicos</a:t>
            </a:r>
          </a:p>
        </p:txBody>
      </p:sp>
      <p:sp>
        <p:nvSpPr>
          <p:cNvPr id="3" name="Marcador de contenido 2"/>
          <p:cNvSpPr>
            <a:spLocks noGrp="1"/>
          </p:cNvSpPr>
          <p:nvPr>
            <p:ph idx="1"/>
          </p:nvPr>
        </p:nvSpPr>
        <p:spPr>
          <a:xfrm>
            <a:off x="754867" y="908720"/>
            <a:ext cx="8229600" cy="2224667"/>
          </a:xfrm>
        </p:spPr>
        <p:txBody>
          <a:bodyPr/>
          <a:lstStyle/>
          <a:p>
            <a:pPr marL="0" indent="0">
              <a:buNone/>
            </a:pPr>
            <a:r>
              <a:rPr lang="es-MX" sz="2400" dirty="0" smtClean="0">
                <a:solidFill>
                  <a:schemeClr val="accent6">
                    <a:lumMod val="50000"/>
                  </a:schemeClr>
                </a:solidFill>
                <a:effectLst>
                  <a:outerShdw blurRad="38100" dist="38100" dir="2700000" algn="tl">
                    <a:srgbClr val="000000">
                      <a:alpha val="43137"/>
                    </a:srgbClr>
                  </a:outerShdw>
                </a:effectLst>
              </a:rPr>
              <a:t>Presupuesto por programas</a:t>
            </a:r>
          </a:p>
          <a:p>
            <a:pPr marL="0" indent="0">
              <a:buNone/>
            </a:pPr>
            <a:endParaRPr lang="es-MX" sz="1200" dirty="0" smtClean="0">
              <a:solidFill>
                <a:schemeClr val="accent6">
                  <a:lumMod val="50000"/>
                </a:schemeClr>
              </a:solidFill>
              <a:effectLst>
                <a:outerShdw blurRad="38100" dist="38100" dir="2700000" algn="tl">
                  <a:srgbClr val="000000">
                    <a:alpha val="43137"/>
                  </a:srgbClr>
                </a:outerShdw>
              </a:effectLst>
            </a:endParaRPr>
          </a:p>
          <a:p>
            <a:pPr algn="just"/>
            <a:r>
              <a:rPr lang="es-MX" sz="2400" dirty="0" smtClean="0"/>
              <a:t>Asignación de recursos por actividades, fundada en su costos.</a:t>
            </a:r>
          </a:p>
          <a:p>
            <a:pPr algn="just"/>
            <a:endParaRPr lang="es-MX" sz="2400" dirty="0"/>
          </a:p>
          <a:p>
            <a:pPr algn="just"/>
            <a:r>
              <a:rPr lang="es-MX" sz="2400" dirty="0" smtClean="0"/>
              <a:t>Las actividades corresponden a proyectos integrantes de un programa; formulado por sector y por la entidad responsable.</a:t>
            </a:r>
          </a:p>
          <a:p>
            <a:pPr algn="just"/>
            <a:endParaRPr lang="es-MX" sz="2400" dirty="0"/>
          </a:p>
          <a:p>
            <a:pPr algn="just"/>
            <a:r>
              <a:rPr lang="es-MX" sz="2400" dirty="0" smtClean="0"/>
              <a:t>Su meta es el logro de objetivos de los programas integrantes del plan y el control de gastos.</a:t>
            </a:r>
          </a:p>
          <a:p>
            <a:pPr algn="just"/>
            <a:endParaRPr lang="es-MX" sz="2400" dirty="0"/>
          </a:p>
          <a:p>
            <a:pPr algn="just"/>
            <a:r>
              <a:rPr lang="es-MX" sz="2400" dirty="0" smtClean="0"/>
              <a:t>La base técnica es comprender qué se requiere hacer (actividades), para lograr los objetivos del programa y cuánto cuesta hacerlo (presupuesto).</a:t>
            </a:r>
          </a:p>
        </p:txBody>
      </p:sp>
    </p:spTree>
    <p:extLst>
      <p:ext uri="{BB962C8B-B14F-4D97-AF65-F5344CB8AC3E}">
        <p14:creationId xmlns:p14="http://schemas.microsoft.com/office/powerpoint/2010/main" val="9868983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0"/>
            <a:ext cx="8640960" cy="692696"/>
          </a:xfrm>
          <a:noFill/>
          <a:ln w="9525">
            <a:noFill/>
            <a:miter lim="800000"/>
            <a:headEnd/>
            <a:tailEnd/>
          </a:ln>
        </p:spPr>
        <p:txBody>
          <a:bodyPr vert="horz" wrap="square" lIns="91440" tIns="45720" rIns="91440" bIns="45720" numCol="1" anchor="ctr" anchorCtr="0" compatLnSpc="1">
            <a:prstTxWarp prst="textNoShape">
              <a:avLst/>
            </a:prstTxWarp>
          </a:bodyPr>
          <a:lstStyle/>
          <a:p>
            <a:r>
              <a:rPr lang="es-MX" sz="3200" b="1" dirty="0">
                <a:latin typeface="+mn-lt"/>
                <a:ea typeface="+mn-ea"/>
                <a:cs typeface="+mn-cs"/>
              </a:rPr>
              <a:t>Técnicas de formulación de presupuestos públicos</a:t>
            </a:r>
          </a:p>
        </p:txBody>
      </p:sp>
      <p:sp>
        <p:nvSpPr>
          <p:cNvPr id="3" name="Marcador de contenido 2"/>
          <p:cNvSpPr>
            <a:spLocks noGrp="1"/>
          </p:cNvSpPr>
          <p:nvPr>
            <p:ph idx="1"/>
          </p:nvPr>
        </p:nvSpPr>
        <p:spPr>
          <a:xfrm>
            <a:off x="754867" y="764704"/>
            <a:ext cx="8229600" cy="2224667"/>
          </a:xfrm>
        </p:spPr>
        <p:txBody>
          <a:bodyPr/>
          <a:lstStyle/>
          <a:p>
            <a:pPr marL="0" indent="0">
              <a:buNone/>
            </a:pPr>
            <a:r>
              <a:rPr lang="es-MX" sz="2400" dirty="0" smtClean="0">
                <a:solidFill>
                  <a:schemeClr val="accent6">
                    <a:lumMod val="50000"/>
                  </a:schemeClr>
                </a:solidFill>
                <a:effectLst>
                  <a:outerShdw blurRad="38100" dist="38100" dir="2700000" algn="tl">
                    <a:srgbClr val="000000">
                      <a:alpha val="43137"/>
                    </a:srgbClr>
                  </a:outerShdw>
                </a:effectLst>
              </a:rPr>
              <a:t>Presupuesto base cero</a:t>
            </a:r>
          </a:p>
          <a:p>
            <a:pPr marL="0" indent="0">
              <a:buNone/>
            </a:pPr>
            <a:endParaRPr lang="es-MX" sz="1000" dirty="0" smtClean="0">
              <a:solidFill>
                <a:schemeClr val="accent6">
                  <a:lumMod val="50000"/>
                </a:schemeClr>
              </a:solidFill>
              <a:effectLst>
                <a:outerShdw blurRad="38100" dist="38100" dir="2700000" algn="tl">
                  <a:srgbClr val="000000">
                    <a:alpha val="43137"/>
                  </a:srgbClr>
                </a:outerShdw>
              </a:effectLst>
            </a:endParaRPr>
          </a:p>
          <a:p>
            <a:pPr algn="just"/>
            <a:r>
              <a:rPr lang="es-MX" sz="2200" dirty="0" smtClean="0"/>
              <a:t>Asignación de recursos por objetivos, definidos en un proceso de planeación, en un escenario “sin pasado” fundado sólo en las expectativas futuras.</a:t>
            </a:r>
          </a:p>
          <a:p>
            <a:pPr algn="just"/>
            <a:endParaRPr lang="es-MX" sz="1000" dirty="0"/>
          </a:p>
          <a:p>
            <a:pPr algn="just"/>
            <a:r>
              <a:rPr lang="es-MX" sz="2200" dirty="0" smtClean="0"/>
              <a:t>La asignación de recursos deriva de un proceso de toma de decisiones sobre la elección de alternativas diversas con costos diferenciados.</a:t>
            </a:r>
          </a:p>
          <a:p>
            <a:pPr algn="just"/>
            <a:endParaRPr lang="es-MX" sz="1000" dirty="0"/>
          </a:p>
          <a:p>
            <a:pPr algn="just"/>
            <a:r>
              <a:rPr lang="es-MX" sz="2200" dirty="0" smtClean="0"/>
              <a:t>Su meta es el logro de objetivos planeados mediante la mejor alternativa, con un costo-beneficio óptimo.</a:t>
            </a:r>
          </a:p>
          <a:p>
            <a:pPr algn="just"/>
            <a:endParaRPr lang="es-MX" sz="1000" dirty="0"/>
          </a:p>
          <a:p>
            <a:pPr algn="just"/>
            <a:r>
              <a:rPr lang="es-MX" sz="2200" dirty="0" smtClean="0"/>
              <a:t>La base técnica es integrar los procesos de planeación (objetivos), toma de decisiones y los análisis costo-beneficio para asignar recursos.</a:t>
            </a:r>
          </a:p>
        </p:txBody>
      </p:sp>
    </p:spTree>
    <p:extLst>
      <p:ext uri="{BB962C8B-B14F-4D97-AF65-F5344CB8AC3E}">
        <p14:creationId xmlns:p14="http://schemas.microsoft.com/office/powerpoint/2010/main" val="13866509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0"/>
            <a:ext cx="8640960" cy="692696"/>
          </a:xfrm>
          <a:noFill/>
          <a:ln w="9525">
            <a:noFill/>
            <a:miter lim="800000"/>
            <a:headEnd/>
            <a:tailEnd/>
          </a:ln>
        </p:spPr>
        <p:txBody>
          <a:bodyPr vert="horz" wrap="square" lIns="91440" tIns="45720" rIns="91440" bIns="45720" numCol="1" anchor="ctr" anchorCtr="0" compatLnSpc="1">
            <a:prstTxWarp prst="textNoShape">
              <a:avLst/>
            </a:prstTxWarp>
          </a:bodyPr>
          <a:lstStyle/>
          <a:p>
            <a:r>
              <a:rPr lang="es-MX" sz="3200" b="1" dirty="0">
                <a:latin typeface="+mn-lt"/>
                <a:ea typeface="+mn-ea"/>
                <a:cs typeface="+mn-cs"/>
              </a:rPr>
              <a:t>Técnicas de formulación de presupuestos públicos</a:t>
            </a:r>
          </a:p>
        </p:txBody>
      </p:sp>
      <p:sp>
        <p:nvSpPr>
          <p:cNvPr id="3" name="Marcador de contenido 2"/>
          <p:cNvSpPr>
            <a:spLocks noGrp="1"/>
          </p:cNvSpPr>
          <p:nvPr>
            <p:ph idx="1"/>
          </p:nvPr>
        </p:nvSpPr>
        <p:spPr>
          <a:xfrm>
            <a:off x="754867" y="916301"/>
            <a:ext cx="8229600" cy="2224667"/>
          </a:xfrm>
        </p:spPr>
        <p:txBody>
          <a:bodyPr/>
          <a:lstStyle/>
          <a:p>
            <a:pPr marL="0" indent="0">
              <a:buNone/>
            </a:pPr>
            <a:r>
              <a:rPr lang="es-MX" sz="2400" dirty="0" smtClean="0">
                <a:solidFill>
                  <a:schemeClr val="accent6">
                    <a:lumMod val="50000"/>
                  </a:schemeClr>
                </a:solidFill>
                <a:effectLst>
                  <a:outerShdw blurRad="38100" dist="38100" dir="2700000" algn="tl">
                    <a:srgbClr val="000000">
                      <a:alpha val="43137"/>
                    </a:srgbClr>
                  </a:outerShdw>
                </a:effectLst>
              </a:rPr>
              <a:t>Presupuesto Basado en Resultados</a:t>
            </a:r>
          </a:p>
          <a:p>
            <a:pPr marL="0" indent="0">
              <a:buNone/>
            </a:pPr>
            <a:endParaRPr lang="es-MX" sz="1000" dirty="0" smtClean="0">
              <a:solidFill>
                <a:schemeClr val="accent6">
                  <a:lumMod val="50000"/>
                </a:schemeClr>
              </a:solidFill>
              <a:effectLst>
                <a:outerShdw blurRad="38100" dist="38100" dir="2700000" algn="tl">
                  <a:srgbClr val="000000">
                    <a:alpha val="43137"/>
                  </a:srgbClr>
                </a:outerShdw>
              </a:effectLst>
            </a:endParaRPr>
          </a:p>
          <a:p>
            <a:pPr algn="just"/>
            <a:r>
              <a:rPr lang="es-MX" sz="2200" dirty="0" smtClean="0"/>
              <a:t>Asignación de recursos en función de los resultados esperados, asequibles y mensurables.</a:t>
            </a:r>
          </a:p>
          <a:p>
            <a:pPr algn="just"/>
            <a:endParaRPr lang="es-MX" sz="1000" dirty="0"/>
          </a:p>
          <a:p>
            <a:pPr algn="just"/>
            <a:r>
              <a:rPr lang="es-MX" sz="2200" dirty="0" smtClean="0"/>
              <a:t>La asignación de recursos persigue modificar un estado presente, alcanzar un estado futuro objetivo.</a:t>
            </a:r>
          </a:p>
          <a:p>
            <a:pPr algn="just"/>
            <a:endParaRPr lang="es-MX" sz="1000" dirty="0"/>
          </a:p>
          <a:p>
            <a:pPr algn="just"/>
            <a:r>
              <a:rPr lang="es-MX" sz="2200" dirty="0" smtClean="0"/>
              <a:t>El PBR se considera parte integral del proceso de planeación-programación-</a:t>
            </a:r>
            <a:r>
              <a:rPr lang="es-MX" sz="2200" dirty="0" err="1" smtClean="0"/>
              <a:t>presupuestación</a:t>
            </a:r>
            <a:r>
              <a:rPr lang="es-MX" sz="2200" dirty="0" smtClean="0"/>
              <a:t>, donde destaca la inclusión de un sistema de evaluación del desempeño o de resultados.</a:t>
            </a:r>
          </a:p>
          <a:p>
            <a:pPr algn="just"/>
            <a:endParaRPr lang="es-MX" sz="1000" dirty="0"/>
          </a:p>
          <a:p>
            <a:pPr algn="just"/>
            <a:r>
              <a:rPr lang="es-MX" sz="2200" dirty="0" smtClean="0"/>
              <a:t>La base técnica es asignar recursos con el fin de obtener resultados específicos (objetivos),  a partir de su </a:t>
            </a:r>
            <a:r>
              <a:rPr lang="es-MX" sz="2200" u="sng" dirty="0" smtClean="0"/>
              <a:t>ejercicio</a:t>
            </a:r>
            <a:r>
              <a:rPr lang="es-MX" sz="2200" dirty="0" smtClean="0"/>
              <a:t> de forma eficiente y eficaz, esperando generar un impacto definido.</a:t>
            </a:r>
          </a:p>
        </p:txBody>
      </p:sp>
    </p:spTree>
    <p:extLst>
      <p:ext uri="{BB962C8B-B14F-4D97-AF65-F5344CB8AC3E}">
        <p14:creationId xmlns:p14="http://schemas.microsoft.com/office/powerpoint/2010/main" val="2763731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bwMode="auto">
          <a:xfrm>
            <a:off x="395536" y="0"/>
            <a:ext cx="8568952"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spcBef>
                <a:spcPct val="0"/>
              </a:spcBef>
              <a:buNone/>
              <a:defRPr sz="3200" b="1"/>
            </a:lvl1pPr>
          </a:lstStyle>
          <a:p>
            <a:r>
              <a:rPr lang="es-MX" dirty="0"/>
              <a:t>¿Qué son las finanzas públicas?</a:t>
            </a:r>
          </a:p>
        </p:txBody>
      </p:sp>
      <p:grpSp>
        <p:nvGrpSpPr>
          <p:cNvPr id="4" name="Grupo 3"/>
          <p:cNvGrpSpPr/>
          <p:nvPr/>
        </p:nvGrpSpPr>
        <p:grpSpPr>
          <a:xfrm>
            <a:off x="2107529" y="1076543"/>
            <a:ext cx="2880320" cy="1512168"/>
            <a:chOff x="4067944" y="2060848"/>
            <a:chExt cx="2880320" cy="1512168"/>
          </a:xfrm>
        </p:grpSpPr>
        <p:sp>
          <p:nvSpPr>
            <p:cNvPr id="2" name="Elipse 1"/>
            <p:cNvSpPr/>
            <p:nvPr/>
          </p:nvSpPr>
          <p:spPr>
            <a:xfrm>
              <a:off x="4067944" y="2060848"/>
              <a:ext cx="2808312" cy="1512168"/>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Raavi" panose="020B0502040204020203" pitchFamily="34" charset="0"/>
                <a:cs typeface="Raavi" panose="020B0502040204020203" pitchFamily="34" charset="0"/>
              </a:endParaRPr>
            </a:p>
          </p:txBody>
        </p:sp>
        <p:sp>
          <p:nvSpPr>
            <p:cNvPr id="3" name="CuadroTexto 2"/>
            <p:cNvSpPr txBox="1"/>
            <p:nvPr/>
          </p:nvSpPr>
          <p:spPr>
            <a:xfrm>
              <a:off x="4103948" y="2132856"/>
              <a:ext cx="2844316" cy="1200329"/>
            </a:xfrm>
            <a:prstGeom prst="rect">
              <a:avLst/>
            </a:prstGeom>
            <a:noFill/>
          </p:spPr>
          <p:txBody>
            <a:bodyPr wrap="square" rtlCol="0">
              <a:spAutoFit/>
            </a:bodyPr>
            <a:lstStyle/>
            <a:p>
              <a:pPr algn="ctr"/>
              <a:r>
                <a:rPr lang="es-MX" dirty="0" smtClean="0">
                  <a:solidFill>
                    <a:schemeClr val="bg1"/>
                  </a:solidFill>
                  <a:latin typeface="Raavi" panose="020B0502040204020203" pitchFamily="34" charset="0"/>
                  <a:cs typeface="Raavi" panose="020B0502040204020203" pitchFamily="34" charset="0"/>
                </a:rPr>
                <a:t>Teórico</a:t>
              </a:r>
            </a:p>
            <a:p>
              <a:pPr marL="180975" indent="-180975">
                <a:buFont typeface="Arial" panose="020B0604020202020204" pitchFamily="34" charset="0"/>
                <a:buChar char="•"/>
              </a:pPr>
              <a:r>
                <a:rPr lang="es-MX" dirty="0" smtClean="0">
                  <a:solidFill>
                    <a:schemeClr val="bg1"/>
                  </a:solidFill>
                  <a:latin typeface="Raavi" panose="020B0502040204020203" pitchFamily="34" charset="0"/>
                  <a:cs typeface="Raavi" panose="020B0502040204020203" pitchFamily="34" charset="0"/>
                </a:rPr>
                <a:t>Estudio de la </a:t>
              </a:r>
              <a:r>
                <a:rPr lang="es-MX" b="1" u="sng" dirty="0" smtClean="0">
                  <a:solidFill>
                    <a:schemeClr val="bg1"/>
                  </a:solidFill>
                  <a:latin typeface="Raavi" panose="020B0502040204020203" pitchFamily="34" charset="0"/>
                  <a:cs typeface="Raavi" panose="020B0502040204020203" pitchFamily="34" charset="0"/>
                </a:rPr>
                <a:t>actividad financiera del  Estado</a:t>
              </a:r>
              <a:r>
                <a:rPr lang="es-MX" dirty="0" smtClean="0">
                  <a:solidFill>
                    <a:schemeClr val="bg1"/>
                  </a:solidFill>
                  <a:latin typeface="Raavi" panose="020B0502040204020203" pitchFamily="34" charset="0"/>
                  <a:cs typeface="Raavi" panose="020B0502040204020203" pitchFamily="34" charset="0"/>
                </a:rPr>
                <a:t>, sus causas y efectos</a:t>
              </a:r>
              <a:endParaRPr lang="es-MX" dirty="0">
                <a:solidFill>
                  <a:schemeClr val="bg1"/>
                </a:solidFill>
                <a:latin typeface="Raavi" panose="020B0502040204020203" pitchFamily="34" charset="0"/>
                <a:cs typeface="Raavi" panose="020B0502040204020203" pitchFamily="34" charset="0"/>
              </a:endParaRPr>
            </a:p>
          </p:txBody>
        </p:sp>
      </p:grpSp>
      <p:sp>
        <p:nvSpPr>
          <p:cNvPr id="9" name="Elipse 8"/>
          <p:cNvSpPr/>
          <p:nvPr/>
        </p:nvSpPr>
        <p:spPr>
          <a:xfrm>
            <a:off x="5439696" y="1436583"/>
            <a:ext cx="2948728" cy="1272337"/>
          </a:xfrm>
          <a:prstGeom prst="ellipse">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Raavi" panose="020B0502040204020203" pitchFamily="34" charset="0"/>
              <a:cs typeface="Raavi" panose="020B0502040204020203" pitchFamily="34" charset="0"/>
            </a:endParaRPr>
          </a:p>
        </p:txBody>
      </p:sp>
      <p:sp>
        <p:nvSpPr>
          <p:cNvPr id="10" name="CuadroTexto 9"/>
          <p:cNvSpPr txBox="1"/>
          <p:nvPr/>
        </p:nvSpPr>
        <p:spPr>
          <a:xfrm>
            <a:off x="5474503" y="1472879"/>
            <a:ext cx="2986532" cy="1200329"/>
          </a:xfrm>
          <a:prstGeom prst="rect">
            <a:avLst/>
          </a:prstGeom>
          <a:noFill/>
        </p:spPr>
        <p:txBody>
          <a:bodyPr wrap="square" rtlCol="0">
            <a:spAutoFit/>
          </a:bodyPr>
          <a:lstStyle/>
          <a:p>
            <a:pPr algn="ctr"/>
            <a:r>
              <a:rPr lang="es-MX" dirty="0" smtClean="0">
                <a:solidFill>
                  <a:schemeClr val="bg1"/>
                </a:solidFill>
                <a:latin typeface="Raavi" panose="020B0502040204020203" pitchFamily="34" charset="0"/>
                <a:cs typeface="Raavi" panose="020B0502040204020203" pitchFamily="34" charset="0"/>
              </a:rPr>
              <a:t>Práctico</a:t>
            </a:r>
          </a:p>
          <a:p>
            <a:pPr marL="180975" indent="-180975" algn="ctr">
              <a:buFont typeface="Arial" panose="020B0604020202020204" pitchFamily="34" charset="0"/>
              <a:buChar char="•"/>
            </a:pPr>
            <a:r>
              <a:rPr lang="es-MX" dirty="0" smtClean="0">
                <a:solidFill>
                  <a:schemeClr val="bg1"/>
                </a:solidFill>
                <a:latin typeface="Raavi" panose="020B0502040204020203" pitchFamily="34" charset="0"/>
                <a:cs typeface="Raavi" panose="020B0502040204020203" pitchFamily="34" charset="0"/>
              </a:rPr>
              <a:t>Realización y registro de los </a:t>
            </a:r>
            <a:r>
              <a:rPr lang="es-MX" b="1" u="sng" dirty="0" smtClean="0">
                <a:solidFill>
                  <a:schemeClr val="bg1"/>
                </a:solidFill>
                <a:latin typeface="Raavi" panose="020B0502040204020203" pitchFamily="34" charset="0"/>
                <a:cs typeface="Raavi" panose="020B0502040204020203" pitchFamily="34" charset="0"/>
              </a:rPr>
              <a:t>ingresos</a:t>
            </a:r>
            <a:r>
              <a:rPr lang="es-MX" dirty="0" smtClean="0">
                <a:solidFill>
                  <a:schemeClr val="bg1"/>
                </a:solidFill>
                <a:latin typeface="Raavi" panose="020B0502040204020203" pitchFamily="34" charset="0"/>
                <a:cs typeface="Raavi" panose="020B0502040204020203" pitchFamily="34" charset="0"/>
              </a:rPr>
              <a:t>, </a:t>
            </a:r>
            <a:r>
              <a:rPr lang="es-MX" b="1" u="sng" dirty="0" smtClean="0">
                <a:solidFill>
                  <a:schemeClr val="bg1"/>
                </a:solidFill>
                <a:latin typeface="Raavi" panose="020B0502040204020203" pitchFamily="34" charset="0"/>
                <a:cs typeface="Raavi" panose="020B0502040204020203" pitchFamily="34" charset="0"/>
              </a:rPr>
              <a:t>gastos</a:t>
            </a:r>
            <a:r>
              <a:rPr lang="es-MX" dirty="0" smtClean="0">
                <a:solidFill>
                  <a:schemeClr val="bg1"/>
                </a:solidFill>
                <a:latin typeface="Raavi" panose="020B0502040204020203" pitchFamily="34" charset="0"/>
                <a:cs typeface="Raavi" panose="020B0502040204020203" pitchFamily="34" charset="0"/>
              </a:rPr>
              <a:t> y </a:t>
            </a:r>
            <a:r>
              <a:rPr lang="es-MX" b="1" u="sng" dirty="0" smtClean="0">
                <a:solidFill>
                  <a:schemeClr val="bg1"/>
                </a:solidFill>
                <a:latin typeface="Raavi" panose="020B0502040204020203" pitchFamily="34" charset="0"/>
                <a:cs typeface="Raavi" panose="020B0502040204020203" pitchFamily="34" charset="0"/>
              </a:rPr>
              <a:t>deuda</a:t>
            </a:r>
            <a:r>
              <a:rPr lang="es-MX" dirty="0" smtClean="0">
                <a:solidFill>
                  <a:schemeClr val="bg1"/>
                </a:solidFill>
                <a:latin typeface="Raavi" panose="020B0502040204020203" pitchFamily="34" charset="0"/>
                <a:cs typeface="Raavi" panose="020B0502040204020203" pitchFamily="34" charset="0"/>
              </a:rPr>
              <a:t> del gobierno</a:t>
            </a:r>
            <a:endParaRPr lang="es-MX" dirty="0">
              <a:solidFill>
                <a:schemeClr val="bg1"/>
              </a:solidFill>
              <a:latin typeface="Raavi" panose="020B0502040204020203" pitchFamily="34" charset="0"/>
              <a:cs typeface="Raavi" panose="020B0502040204020203" pitchFamily="34" charset="0"/>
            </a:endParaRPr>
          </a:p>
        </p:txBody>
      </p:sp>
      <p:sp>
        <p:nvSpPr>
          <p:cNvPr id="6" name="CuadroTexto 5"/>
          <p:cNvSpPr txBox="1"/>
          <p:nvPr/>
        </p:nvSpPr>
        <p:spPr>
          <a:xfrm>
            <a:off x="1382737" y="2744819"/>
            <a:ext cx="3135948" cy="1477328"/>
          </a:xfrm>
          <a:prstGeom prst="rect">
            <a:avLst/>
          </a:prstGeom>
          <a:noFill/>
          <a:ln w="76200" cmpd="thickThin">
            <a:solidFill>
              <a:schemeClr val="accent1"/>
            </a:solidFill>
          </a:ln>
        </p:spPr>
        <p:txBody>
          <a:bodyPr wrap="square" rtlCol="0">
            <a:spAutoFit/>
          </a:bodyPr>
          <a:lstStyle/>
          <a:p>
            <a:r>
              <a:rPr lang="es-MX" dirty="0" smtClean="0">
                <a:latin typeface="Raavi" panose="020B0502040204020203" pitchFamily="34" charset="0"/>
                <a:cs typeface="Raavi" panose="020B0502040204020203" pitchFamily="34" charset="0"/>
              </a:rPr>
              <a:t>Objetivos</a:t>
            </a:r>
          </a:p>
          <a:p>
            <a:pPr marL="180975" indent="-180975">
              <a:buFont typeface="Arial" panose="020B0604020202020204" pitchFamily="34" charset="0"/>
              <a:buChar char="•"/>
            </a:pPr>
            <a:r>
              <a:rPr lang="es-MX" dirty="0" smtClean="0">
                <a:latin typeface="Raavi" panose="020B0502040204020203" pitchFamily="34" charset="0"/>
                <a:cs typeface="Raavi" panose="020B0502040204020203" pitchFamily="34" charset="0"/>
              </a:rPr>
              <a:t>Crecimiento</a:t>
            </a:r>
          </a:p>
          <a:p>
            <a:pPr marL="180975" indent="-180975">
              <a:buFont typeface="Arial" panose="020B0604020202020204" pitchFamily="34" charset="0"/>
              <a:buChar char="•"/>
            </a:pPr>
            <a:r>
              <a:rPr lang="es-MX" dirty="0" smtClean="0">
                <a:latin typeface="Raavi" panose="020B0502040204020203" pitchFamily="34" charset="0"/>
                <a:cs typeface="Raavi" panose="020B0502040204020203" pitchFamily="34" charset="0"/>
              </a:rPr>
              <a:t>Estabilidad</a:t>
            </a:r>
          </a:p>
          <a:p>
            <a:pPr marL="180975" indent="-180975">
              <a:buFont typeface="Arial" panose="020B0604020202020204" pitchFamily="34" charset="0"/>
              <a:buChar char="•"/>
            </a:pPr>
            <a:r>
              <a:rPr lang="es-MX" dirty="0" smtClean="0">
                <a:latin typeface="Raavi" panose="020B0502040204020203" pitchFamily="34" charset="0"/>
                <a:cs typeface="Raavi" panose="020B0502040204020203" pitchFamily="34" charset="0"/>
              </a:rPr>
              <a:t>Bienestar social (equidad)</a:t>
            </a:r>
          </a:p>
          <a:p>
            <a:pPr marL="180975" indent="-180975">
              <a:buFont typeface="Arial" panose="020B0604020202020204" pitchFamily="34" charset="0"/>
              <a:buChar char="•"/>
            </a:pPr>
            <a:r>
              <a:rPr lang="es-MX" dirty="0" smtClean="0">
                <a:latin typeface="Raavi" panose="020B0502040204020203" pitchFamily="34" charset="0"/>
                <a:cs typeface="Raavi" panose="020B0502040204020203" pitchFamily="34" charset="0"/>
              </a:rPr>
              <a:t>Democracia y gobernabilidad</a:t>
            </a:r>
            <a:endParaRPr lang="es-MX" dirty="0">
              <a:latin typeface="Raavi" panose="020B0502040204020203" pitchFamily="34" charset="0"/>
              <a:cs typeface="Raavi" panose="020B0502040204020203" pitchFamily="34" charset="0"/>
            </a:endParaRPr>
          </a:p>
        </p:txBody>
      </p:sp>
      <p:cxnSp>
        <p:nvCxnSpPr>
          <p:cNvPr id="12" name="Conector angular 11"/>
          <p:cNvCxnSpPr>
            <a:stCxn id="3" idx="1"/>
            <a:endCxn id="6" idx="1"/>
          </p:cNvCxnSpPr>
          <p:nvPr/>
        </p:nvCxnSpPr>
        <p:spPr>
          <a:xfrm rot="10800000" flipV="1">
            <a:off x="1382737" y="1748715"/>
            <a:ext cx="760796" cy="1734767"/>
          </a:xfrm>
          <a:prstGeom prst="bentConnector3">
            <a:avLst>
              <a:gd name="adj1" fmla="val 130047"/>
            </a:avLst>
          </a:prstGeom>
          <a:ln w="349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4196361" y="4837463"/>
            <a:ext cx="2556284" cy="1200329"/>
          </a:xfrm>
          <a:prstGeom prst="rect">
            <a:avLst/>
          </a:prstGeom>
          <a:noFill/>
          <a:ln w="76200" cmpd="thickThin">
            <a:solidFill>
              <a:schemeClr val="accent1"/>
            </a:solidFill>
          </a:ln>
        </p:spPr>
        <p:txBody>
          <a:bodyPr wrap="square" rtlCol="0">
            <a:spAutoFit/>
          </a:bodyPr>
          <a:lstStyle/>
          <a:p>
            <a:r>
              <a:rPr lang="es-MX" dirty="0" smtClean="0">
                <a:latin typeface="Raavi" panose="020B0502040204020203" pitchFamily="34" charset="0"/>
                <a:cs typeface="Raavi" panose="020B0502040204020203" pitchFamily="34" charset="0"/>
              </a:rPr>
              <a:t>Funciones</a:t>
            </a:r>
          </a:p>
          <a:p>
            <a:pPr marL="180975" indent="-180975">
              <a:buFont typeface="Arial" panose="020B0604020202020204" pitchFamily="34" charset="0"/>
              <a:buChar char="•"/>
            </a:pPr>
            <a:r>
              <a:rPr lang="es-MX" dirty="0" smtClean="0">
                <a:latin typeface="Raavi" panose="020B0502040204020203" pitchFamily="34" charset="0"/>
                <a:cs typeface="Raavi" panose="020B0502040204020203" pitchFamily="34" charset="0"/>
              </a:rPr>
              <a:t>Desarrollo Económico</a:t>
            </a:r>
          </a:p>
          <a:p>
            <a:pPr marL="180975" indent="-180975">
              <a:buFont typeface="Arial" panose="020B0604020202020204" pitchFamily="34" charset="0"/>
              <a:buChar char="•"/>
            </a:pPr>
            <a:r>
              <a:rPr lang="es-MX" dirty="0" smtClean="0">
                <a:latin typeface="Raavi" panose="020B0502040204020203" pitchFamily="34" charset="0"/>
                <a:cs typeface="Raavi" panose="020B0502040204020203" pitchFamily="34" charset="0"/>
              </a:rPr>
              <a:t>Desarrollo Social</a:t>
            </a:r>
          </a:p>
          <a:p>
            <a:pPr marL="180975" indent="-180975">
              <a:buFont typeface="Arial" panose="020B0604020202020204" pitchFamily="34" charset="0"/>
              <a:buChar char="•"/>
            </a:pPr>
            <a:r>
              <a:rPr lang="es-MX" dirty="0" smtClean="0">
                <a:latin typeface="Raavi" panose="020B0502040204020203" pitchFamily="34" charset="0"/>
                <a:cs typeface="Raavi" panose="020B0502040204020203" pitchFamily="34" charset="0"/>
              </a:rPr>
              <a:t>Gobierno</a:t>
            </a:r>
            <a:endParaRPr lang="es-MX" dirty="0">
              <a:latin typeface="Raavi" panose="020B0502040204020203" pitchFamily="34" charset="0"/>
              <a:cs typeface="Raavi" panose="020B0502040204020203" pitchFamily="34" charset="0"/>
            </a:endParaRPr>
          </a:p>
        </p:txBody>
      </p:sp>
      <p:sp>
        <p:nvSpPr>
          <p:cNvPr id="37" name="CuadroTexto 36"/>
          <p:cNvSpPr txBox="1"/>
          <p:nvPr/>
        </p:nvSpPr>
        <p:spPr>
          <a:xfrm>
            <a:off x="5085767" y="3517188"/>
            <a:ext cx="2088232" cy="769441"/>
          </a:xfrm>
          <a:prstGeom prst="rect">
            <a:avLst/>
          </a:prstGeom>
          <a:solidFill>
            <a:schemeClr val="accent3">
              <a:lumMod val="40000"/>
              <a:lumOff val="60000"/>
            </a:schemeClr>
          </a:solidFill>
        </p:spPr>
        <p:txBody>
          <a:bodyPr wrap="square" rtlCol="0">
            <a:spAutoFit/>
          </a:bodyPr>
          <a:lstStyle/>
          <a:p>
            <a:pPr algn="ctr"/>
            <a:r>
              <a:rPr lang="es-MX" sz="2200" dirty="0" smtClean="0">
                <a:latin typeface="Raavi" panose="020B0502040204020203" pitchFamily="34" charset="0"/>
                <a:cs typeface="Raavi" panose="020B0502040204020203" pitchFamily="34" charset="0"/>
              </a:rPr>
              <a:t>Tributarios</a:t>
            </a:r>
          </a:p>
          <a:p>
            <a:pPr algn="ctr"/>
            <a:r>
              <a:rPr lang="es-MX" sz="2200" dirty="0" smtClean="0">
                <a:latin typeface="Raavi" panose="020B0502040204020203" pitchFamily="34" charset="0"/>
                <a:cs typeface="Raavi" panose="020B0502040204020203" pitchFamily="34" charset="0"/>
              </a:rPr>
              <a:t>No tributarios</a:t>
            </a:r>
            <a:endParaRPr lang="es-MX" sz="2200" dirty="0">
              <a:latin typeface="Raavi" panose="020B0502040204020203" pitchFamily="34" charset="0"/>
              <a:cs typeface="Raavi" panose="020B0502040204020203" pitchFamily="34" charset="0"/>
            </a:endParaRPr>
          </a:p>
        </p:txBody>
      </p:sp>
      <p:cxnSp>
        <p:nvCxnSpPr>
          <p:cNvPr id="39" name="Conector angular 38"/>
          <p:cNvCxnSpPr>
            <a:stCxn id="10" idx="2"/>
            <a:endCxn id="37" idx="0"/>
          </p:cNvCxnSpPr>
          <p:nvPr/>
        </p:nvCxnSpPr>
        <p:spPr>
          <a:xfrm rot="5400000">
            <a:off x="6126836" y="2676255"/>
            <a:ext cx="843980" cy="837886"/>
          </a:xfrm>
          <a:prstGeom prst="bentConnector3">
            <a:avLst>
              <a:gd name="adj1" fmla="val 50000"/>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47" name="Conector angular 46"/>
          <p:cNvCxnSpPr>
            <a:stCxn id="10" idx="3"/>
            <a:endCxn id="17" idx="3"/>
          </p:cNvCxnSpPr>
          <p:nvPr/>
        </p:nvCxnSpPr>
        <p:spPr>
          <a:xfrm flipH="1">
            <a:off x="6752645" y="2073044"/>
            <a:ext cx="1708390" cy="3364584"/>
          </a:xfrm>
          <a:prstGeom prst="bentConnector3">
            <a:avLst>
              <a:gd name="adj1" fmla="val -1338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angular 51"/>
          <p:cNvCxnSpPr>
            <a:stCxn id="6" idx="2"/>
            <a:endCxn id="17" idx="1"/>
          </p:cNvCxnSpPr>
          <p:nvPr/>
        </p:nvCxnSpPr>
        <p:spPr>
          <a:xfrm rot="16200000" flipH="1">
            <a:off x="2965796" y="4207062"/>
            <a:ext cx="1215481" cy="1245650"/>
          </a:xfrm>
          <a:prstGeom prst="bentConnector2">
            <a:avLst/>
          </a:prstGeom>
          <a:ln w="41275">
            <a:solidFill>
              <a:schemeClr val="tx2"/>
            </a:solidFill>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31" name="Conector angular 30"/>
          <p:cNvCxnSpPr>
            <a:stCxn id="37" idx="2"/>
            <a:endCxn id="17" idx="0"/>
          </p:cNvCxnSpPr>
          <p:nvPr/>
        </p:nvCxnSpPr>
        <p:spPr>
          <a:xfrm rot="5400000">
            <a:off x="5526776" y="4234356"/>
            <a:ext cx="550834" cy="655380"/>
          </a:xfrm>
          <a:prstGeom prst="bentConnector3">
            <a:avLst>
              <a:gd name="adj1" fmla="val 50000"/>
            </a:avLst>
          </a:prstGeom>
          <a:ln w="349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2058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23728" y="836712"/>
            <a:ext cx="4968552" cy="4525962"/>
          </a:xfrm>
        </p:spPr>
        <p:txBody>
          <a:bodyPr anchor="ctr"/>
          <a:lstStyle/>
          <a:p>
            <a:pPr marL="0" indent="0" algn="ctr">
              <a:buNone/>
            </a:pPr>
            <a:r>
              <a:rPr lang="es-MX" sz="3600" b="1" dirty="0" smtClean="0"/>
              <a:t>6.5. Formas </a:t>
            </a:r>
            <a:r>
              <a:rPr lang="es-MX" sz="3600" b="1" dirty="0"/>
              <a:t>de Presentación del </a:t>
            </a:r>
            <a:r>
              <a:rPr lang="es-MX" sz="3600" b="1" dirty="0" smtClean="0"/>
              <a:t>Presupuesto Público</a:t>
            </a:r>
            <a:endParaRPr lang="es-MX" sz="3600" b="1" dirty="0"/>
          </a:p>
        </p:txBody>
      </p:sp>
    </p:spTree>
    <p:extLst>
      <p:ext uri="{BB962C8B-B14F-4D97-AF65-F5344CB8AC3E}">
        <p14:creationId xmlns:p14="http://schemas.microsoft.com/office/powerpoint/2010/main" val="41538188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686998"/>
          </a:xfrm>
          <a:noFill/>
          <a:ln w="9525">
            <a:noFill/>
            <a:miter lim="800000"/>
            <a:headEnd/>
            <a:tailEnd/>
          </a:ln>
        </p:spPr>
        <p:txBody>
          <a:bodyPr vert="horz" wrap="square" lIns="91440" tIns="45720" rIns="91440" bIns="45720" numCol="1" anchor="ctr" anchorCtr="0" compatLnSpc="1">
            <a:prstTxWarp prst="textNoShape">
              <a:avLst/>
            </a:prstTxWarp>
          </a:bodyPr>
          <a:lstStyle/>
          <a:p>
            <a:r>
              <a:rPr lang="es-MX" sz="3200" b="1" dirty="0">
                <a:latin typeface="+mn-lt"/>
                <a:ea typeface="+mn-ea"/>
                <a:cs typeface="+mn-cs"/>
              </a:rPr>
              <a:t>Presentación general</a:t>
            </a:r>
            <a:endParaRPr lang="es-ES" sz="3200" b="1" dirty="0">
              <a:latin typeface="+mn-lt"/>
              <a:ea typeface="+mn-ea"/>
              <a:cs typeface="+mn-cs"/>
            </a:endParaRPr>
          </a:p>
        </p:txBody>
      </p:sp>
      <p:sp>
        <p:nvSpPr>
          <p:cNvPr id="8195" name="Rectangle 3"/>
          <p:cNvSpPr>
            <a:spLocks noGrp="1" noChangeArrowheads="1"/>
          </p:cNvSpPr>
          <p:nvPr>
            <p:ph type="body" idx="1"/>
          </p:nvPr>
        </p:nvSpPr>
        <p:spPr>
          <a:xfrm>
            <a:off x="285720" y="4226787"/>
            <a:ext cx="8496300" cy="714381"/>
          </a:xfrm>
        </p:spPr>
        <p:txBody>
          <a:bodyPr/>
          <a:lstStyle/>
          <a:p>
            <a:pPr algn="just" eaLnBrk="1" hangingPunct="1">
              <a:lnSpc>
                <a:spcPct val="85000"/>
              </a:lnSpc>
            </a:pPr>
            <a:r>
              <a:rPr lang="es-ES" sz="2000" b="1" dirty="0" smtClean="0"/>
              <a:t>Gasto primario</a:t>
            </a:r>
            <a:r>
              <a:rPr lang="es-ES" sz="2000" dirty="0" smtClean="0"/>
              <a:t> corresponde a todas las erogaciones del sector público, excluyendo el costo financiero de la deuda.</a:t>
            </a:r>
          </a:p>
        </p:txBody>
      </p:sp>
      <p:sp>
        <p:nvSpPr>
          <p:cNvPr id="4" name="Rectangle 3"/>
          <p:cNvSpPr txBox="1">
            <a:spLocks noChangeArrowheads="1"/>
          </p:cNvSpPr>
          <p:nvPr/>
        </p:nvSpPr>
        <p:spPr>
          <a:xfrm>
            <a:off x="357158" y="1851095"/>
            <a:ext cx="8496300" cy="785817"/>
          </a:xfrm>
          <a:prstGeom prst="rect">
            <a:avLst/>
          </a:prstGeom>
        </p:spPr>
        <p:txBody>
          <a:bodyPr/>
          <a:lstStyle/>
          <a:p>
            <a:pPr marL="342900" marR="0" lvl="0" indent="-342900" algn="just" defTabSz="914400" rtl="0" eaLnBrk="1" fontAlgn="base" latinLnBrk="0" hangingPunct="1">
              <a:lnSpc>
                <a:spcPct val="85000"/>
              </a:lnSpc>
              <a:spcBef>
                <a:spcPct val="20000"/>
              </a:spcBef>
              <a:spcAft>
                <a:spcPct val="0"/>
              </a:spcAft>
              <a:buClrTx/>
              <a:buSzTx/>
              <a:buFontTx/>
              <a:buChar char="•"/>
              <a:tabLst/>
              <a:defRPr/>
            </a:pPr>
            <a:r>
              <a:rPr kumimoji="0" lang="es-MX" sz="2000" b="1" i="0" u="none" strike="noStrike" kern="0" cap="none" spc="0" normalizeH="0" baseline="0" noProof="0" dirty="0" smtClean="0">
                <a:ln>
                  <a:noFill/>
                </a:ln>
                <a:solidFill>
                  <a:schemeClr val="tx1"/>
                </a:solidFill>
                <a:effectLst/>
                <a:uLnTx/>
                <a:uFillTx/>
                <a:latin typeface="+mn-lt"/>
                <a:ea typeface="+mn-ea"/>
                <a:cs typeface="+mn-cs"/>
              </a:rPr>
              <a:t>Gasto programable:</a:t>
            </a:r>
            <a:r>
              <a:rPr kumimoji="0" lang="es-MX" sz="2000" b="0" i="0" u="none" strike="noStrike" kern="0" cap="none" spc="0" normalizeH="0" baseline="0" noProof="0" dirty="0" smtClean="0">
                <a:ln>
                  <a:noFill/>
                </a:ln>
                <a:solidFill>
                  <a:schemeClr val="tx1"/>
                </a:solidFill>
                <a:effectLst/>
                <a:uLnTx/>
                <a:uFillTx/>
                <a:latin typeface="+mn-lt"/>
                <a:ea typeface="+mn-ea"/>
                <a:cs typeface="+mn-cs"/>
              </a:rPr>
              <a:t> el que el Gobierno destina al cumplimiento de sus funciones, a través de </a:t>
            </a:r>
            <a:r>
              <a:rPr kumimoji="0" lang="es-MX" sz="2000" b="0" i="1" u="none" strike="noStrike" kern="0" cap="none" spc="0" normalizeH="0" baseline="0" noProof="0" dirty="0" smtClean="0">
                <a:ln>
                  <a:noFill/>
                </a:ln>
                <a:solidFill>
                  <a:schemeClr val="tx1"/>
                </a:solidFill>
                <a:effectLst/>
                <a:uLnTx/>
                <a:uFillTx/>
                <a:latin typeface="+mn-lt"/>
                <a:ea typeface="+mn-ea"/>
                <a:cs typeface="+mn-cs"/>
              </a:rPr>
              <a:t>programas para proveer bienes y servicios públicos a la población (Salud,</a:t>
            </a:r>
            <a:r>
              <a:rPr kumimoji="0" lang="es-MX" sz="2000" b="0" i="1" u="none" strike="noStrike" kern="0" cap="none" spc="0" normalizeH="0" noProof="0" dirty="0" smtClean="0">
                <a:ln>
                  <a:noFill/>
                </a:ln>
                <a:solidFill>
                  <a:schemeClr val="tx1"/>
                </a:solidFill>
                <a:effectLst/>
                <a:uLnTx/>
                <a:uFillTx/>
                <a:latin typeface="+mn-lt"/>
                <a:ea typeface="+mn-ea"/>
                <a:cs typeface="+mn-cs"/>
              </a:rPr>
              <a:t> Educación Seguridad Pública, Energía)</a:t>
            </a:r>
            <a:r>
              <a:rPr kumimoji="0" lang="es-MX" sz="2000" b="0" i="1" u="none" strike="noStrike" kern="0" cap="none" spc="0" normalizeH="0" baseline="0" noProof="0" dirty="0" smtClean="0">
                <a:ln>
                  <a:noFill/>
                </a:ln>
                <a:solidFill>
                  <a:schemeClr val="tx1"/>
                </a:solidFill>
                <a:effectLst/>
                <a:uLnTx/>
                <a:uFillTx/>
                <a:latin typeface="+mn-lt"/>
                <a:ea typeface="+mn-ea"/>
                <a:cs typeface="+mn-cs"/>
              </a:rPr>
              <a:t>. </a:t>
            </a:r>
          </a:p>
        </p:txBody>
      </p:sp>
      <p:sp>
        <p:nvSpPr>
          <p:cNvPr id="5" name="Rectangle 3"/>
          <p:cNvSpPr txBox="1">
            <a:spLocks noChangeArrowheads="1"/>
          </p:cNvSpPr>
          <p:nvPr/>
        </p:nvSpPr>
        <p:spPr>
          <a:xfrm>
            <a:off x="361980" y="2996952"/>
            <a:ext cx="8496300" cy="852696"/>
          </a:xfrm>
          <a:prstGeom prst="rect">
            <a:avLst/>
          </a:prstGeom>
        </p:spPr>
        <p:txBody>
          <a:bodyPr/>
          <a:lstStyle/>
          <a:p>
            <a:pPr marL="342900" marR="0" lvl="0" indent="-342900" algn="just" defTabSz="914400" rtl="0" eaLnBrk="1" fontAlgn="base" latinLnBrk="0" hangingPunct="1">
              <a:lnSpc>
                <a:spcPct val="85000"/>
              </a:lnSpc>
              <a:spcBef>
                <a:spcPct val="20000"/>
              </a:spcBef>
              <a:spcAft>
                <a:spcPct val="0"/>
              </a:spcAft>
              <a:buClrTx/>
              <a:buSzTx/>
              <a:buFontTx/>
              <a:buChar char="•"/>
              <a:tabLst/>
              <a:defRPr/>
            </a:pPr>
            <a:r>
              <a:rPr kumimoji="0" lang="es-MX" sz="2000" b="1" i="0" u="none" strike="noStrike" kern="0" cap="none" spc="0" normalizeH="0" baseline="0" noProof="0" dirty="0" smtClean="0">
                <a:ln>
                  <a:noFill/>
                </a:ln>
                <a:solidFill>
                  <a:schemeClr val="tx1"/>
                </a:solidFill>
                <a:effectLst/>
                <a:uLnTx/>
                <a:uFillTx/>
                <a:latin typeface="+mn-lt"/>
                <a:ea typeface="+mn-ea"/>
                <a:cs typeface="+mn-cs"/>
              </a:rPr>
              <a:t>Gasto no programable</a:t>
            </a:r>
            <a:r>
              <a:rPr kumimoji="0" lang="es-MX" sz="2000" b="0" i="0" u="none" strike="noStrike" kern="0" cap="none" spc="0" normalizeH="0" baseline="0" noProof="0" dirty="0" smtClean="0">
                <a:ln>
                  <a:noFill/>
                </a:ln>
                <a:solidFill>
                  <a:schemeClr val="tx1"/>
                </a:solidFill>
                <a:effectLst/>
                <a:uLnTx/>
                <a:uFillTx/>
                <a:latin typeface="+mn-lt"/>
                <a:ea typeface="+mn-ea"/>
                <a:cs typeface="+mn-cs"/>
              </a:rPr>
              <a:t>, corresponde al cumplimiento de obligaciones legales de</a:t>
            </a:r>
            <a:r>
              <a:rPr kumimoji="0" lang="es-MX" sz="2000" b="0" i="0" u="none" strike="noStrike" kern="0" cap="none" spc="0" normalizeH="0" noProof="0" dirty="0" smtClean="0">
                <a:ln>
                  <a:noFill/>
                </a:ln>
                <a:solidFill>
                  <a:schemeClr val="tx1"/>
                </a:solidFill>
                <a:effectLst/>
                <a:uLnTx/>
                <a:uFillTx/>
                <a:latin typeface="+mn-lt"/>
                <a:ea typeface="+mn-ea"/>
                <a:cs typeface="+mn-cs"/>
              </a:rPr>
              <a:t> carácter general no asociadas a programas específicos</a:t>
            </a:r>
            <a:r>
              <a:rPr kumimoji="0" lang="es-MX" sz="2000" b="0" i="0" u="none" strike="noStrike" kern="0" cap="none" spc="0" normalizeH="0" baseline="0" noProof="0" dirty="0" smtClean="0">
                <a:ln>
                  <a:noFill/>
                </a:ln>
                <a:solidFill>
                  <a:schemeClr val="tx1"/>
                </a:solidFill>
                <a:effectLst/>
                <a:uLnTx/>
                <a:uFillTx/>
                <a:latin typeface="+mn-lt"/>
                <a:ea typeface="+mn-ea"/>
                <a:cs typeface="+mn-cs"/>
              </a:rPr>
              <a:t>, tales como el pago de la deuda</a:t>
            </a:r>
            <a:r>
              <a:rPr kumimoji="0" lang="es-MX" sz="2000" b="0" i="0" u="none" strike="noStrike" kern="0" cap="none" spc="0" normalizeH="0" noProof="0" dirty="0" smtClean="0">
                <a:ln>
                  <a:noFill/>
                </a:ln>
                <a:solidFill>
                  <a:schemeClr val="tx1"/>
                </a:solidFill>
                <a:effectLst/>
                <a:uLnTx/>
                <a:uFillTx/>
                <a:latin typeface="+mn-lt"/>
                <a:ea typeface="+mn-ea"/>
                <a:cs typeface="+mn-cs"/>
              </a:rPr>
              <a:t> </a:t>
            </a:r>
            <a:r>
              <a:rPr kumimoji="0" lang="es-MX" sz="2000" b="0" i="0" u="none" strike="noStrike" kern="0" cap="none" spc="0" normalizeH="0" baseline="0" noProof="0" dirty="0" smtClean="0">
                <a:ln>
                  <a:noFill/>
                </a:ln>
                <a:solidFill>
                  <a:schemeClr val="tx1"/>
                </a:solidFill>
                <a:effectLst/>
                <a:uLnTx/>
                <a:uFillTx/>
                <a:latin typeface="+mn-lt"/>
                <a:ea typeface="+mn-ea"/>
                <a:cs typeface="+mn-cs"/>
              </a:rPr>
              <a:t>y las Participaciones Federales a Entidades Federativas.</a:t>
            </a:r>
          </a:p>
        </p:txBody>
      </p:sp>
      <p:sp>
        <p:nvSpPr>
          <p:cNvPr id="6" name="Rectangle 3"/>
          <p:cNvSpPr txBox="1">
            <a:spLocks noChangeArrowheads="1"/>
          </p:cNvSpPr>
          <p:nvPr/>
        </p:nvSpPr>
        <p:spPr>
          <a:xfrm>
            <a:off x="395536" y="5157192"/>
            <a:ext cx="8496300" cy="720080"/>
          </a:xfrm>
          <a:prstGeom prst="rect">
            <a:avLst/>
          </a:prstGeom>
        </p:spPr>
        <p:txBody>
          <a:bodyPr/>
          <a:lstStyle/>
          <a:p>
            <a:pPr marL="342900" marR="0" lvl="0" indent="-342900" algn="just" defTabSz="914400" rtl="0" eaLnBrk="1" fontAlgn="base" latinLnBrk="0" hangingPunct="1">
              <a:lnSpc>
                <a:spcPct val="85000"/>
              </a:lnSpc>
              <a:spcBef>
                <a:spcPct val="20000"/>
              </a:spcBef>
              <a:spcAft>
                <a:spcPct val="0"/>
              </a:spcAft>
              <a:buClrTx/>
              <a:buSzTx/>
              <a:buFontTx/>
              <a:buChar char="•"/>
              <a:tabLst/>
              <a:defRPr/>
            </a:pPr>
            <a:r>
              <a:rPr kumimoji="0" lang="es-ES" sz="2000" b="1" i="0" u="none" strike="noStrike" kern="0" cap="none" spc="0" normalizeH="0" baseline="0" noProof="0" dirty="0" smtClean="0">
                <a:ln>
                  <a:noFill/>
                </a:ln>
                <a:solidFill>
                  <a:schemeClr val="tx1"/>
                </a:solidFill>
                <a:effectLst/>
                <a:uLnTx/>
                <a:uFillTx/>
                <a:latin typeface="+mn-lt"/>
                <a:ea typeface="+mn-ea"/>
                <a:cs typeface="+mn-cs"/>
              </a:rPr>
              <a:t>Costo Financiero </a:t>
            </a:r>
            <a:r>
              <a:rPr kumimoji="0" lang="es-ES" sz="2000" b="0" i="0" u="none" strike="noStrike" kern="0" cap="none" spc="0" normalizeH="0" baseline="0" noProof="0" dirty="0" smtClean="0">
                <a:ln>
                  <a:noFill/>
                </a:ln>
                <a:solidFill>
                  <a:schemeClr val="tx1"/>
                </a:solidFill>
                <a:effectLst/>
                <a:uLnTx/>
                <a:uFillTx/>
                <a:latin typeface="+mn-lt"/>
                <a:ea typeface="+mn-ea"/>
                <a:cs typeface="+mn-cs"/>
              </a:rPr>
              <a:t>se refiere </a:t>
            </a:r>
            <a:r>
              <a:rPr lang="es-ES" sz="2000" kern="0" dirty="0" smtClean="0">
                <a:latin typeface="+mn-lt"/>
                <a:cs typeface="+mn-cs"/>
              </a:rPr>
              <a:t>a</a:t>
            </a:r>
            <a:r>
              <a:rPr kumimoji="0" lang="es-ES" sz="2000" b="0" i="0" u="none" strike="noStrike" kern="0" cap="none" spc="0" normalizeH="0" baseline="0" noProof="0" dirty="0" smtClean="0">
                <a:ln>
                  <a:noFill/>
                </a:ln>
                <a:solidFill>
                  <a:schemeClr val="tx1"/>
                </a:solidFill>
                <a:effectLst/>
                <a:uLnTx/>
                <a:uFillTx/>
                <a:latin typeface="+mn-lt"/>
                <a:ea typeface="+mn-ea"/>
                <a:cs typeface="+mn-cs"/>
              </a:rPr>
              <a:t>l pago de intereses y costos asociados a la deuda del Gobierno Federal y las entidades paraestatales.</a:t>
            </a:r>
          </a:p>
        </p:txBody>
      </p:sp>
      <p:sp>
        <p:nvSpPr>
          <p:cNvPr id="7" name="Rectangle 3"/>
          <p:cNvSpPr txBox="1">
            <a:spLocks noChangeArrowheads="1"/>
          </p:cNvSpPr>
          <p:nvPr/>
        </p:nvSpPr>
        <p:spPr>
          <a:xfrm>
            <a:off x="323528" y="908720"/>
            <a:ext cx="8496300" cy="785817"/>
          </a:xfrm>
          <a:prstGeom prst="rect">
            <a:avLst/>
          </a:prstGeom>
        </p:spPr>
        <p:txBody>
          <a:bodyPr/>
          <a:lstStyle/>
          <a:p>
            <a:pPr marR="0" lvl="0" algn="just" defTabSz="914400" rtl="0" eaLnBrk="1" fontAlgn="base" latinLnBrk="0" hangingPunct="1">
              <a:lnSpc>
                <a:spcPct val="85000"/>
              </a:lnSpc>
              <a:spcBef>
                <a:spcPct val="20000"/>
              </a:spcBef>
              <a:spcAft>
                <a:spcPct val="0"/>
              </a:spcAft>
              <a:buClrTx/>
              <a:buSzTx/>
              <a:tabLst/>
              <a:defRPr/>
            </a:pPr>
            <a:r>
              <a:rPr kumimoji="0" lang="es-MX" sz="2000" b="0" i="0" u="none" strike="noStrike" kern="0" cap="none" spc="0" normalizeH="0" baseline="0" noProof="0" dirty="0" smtClean="0">
                <a:ln>
                  <a:noFill/>
                </a:ln>
                <a:solidFill>
                  <a:schemeClr val="tx1"/>
                </a:solidFill>
                <a:effectLst/>
                <a:uLnTx/>
                <a:uFillTx/>
                <a:latin typeface="+mn-lt"/>
                <a:ea typeface="+mn-ea"/>
                <a:cs typeface="+mn-cs"/>
              </a:rPr>
              <a:t>El presupuesto</a:t>
            </a:r>
            <a:r>
              <a:rPr kumimoji="0" lang="es-MX" sz="2000" b="0" i="0" u="none" strike="noStrike" kern="0" cap="none" spc="0" normalizeH="0" noProof="0" dirty="0" smtClean="0">
                <a:ln>
                  <a:noFill/>
                </a:ln>
                <a:solidFill>
                  <a:schemeClr val="tx1"/>
                </a:solidFill>
                <a:effectLst/>
                <a:uLnTx/>
                <a:uFillTx/>
                <a:latin typeface="+mn-lt"/>
                <a:ea typeface="+mn-ea"/>
                <a:cs typeface="+mn-cs"/>
              </a:rPr>
              <a:t> público se presenta en su forma más agregada por su división en: programable y no programable. </a:t>
            </a:r>
            <a:endParaRPr kumimoji="0" lang="es-MX" sz="2000" b="0" i="1" u="none" strike="noStrike" kern="0" cap="none" spc="0" normalizeH="0" baseline="0" noProof="0" dirty="0" smtClean="0">
              <a:ln>
                <a:noFill/>
              </a:ln>
              <a:solidFill>
                <a:schemeClr val="tx1"/>
              </a:solidFill>
              <a:effectLst/>
              <a:uLnTx/>
              <a:uFillTx/>
              <a:latin typeface="+mn-lt"/>
              <a:ea typeface="+mn-ea"/>
              <a:cs typeface="+mn-cs"/>
            </a:endParaRPr>
          </a:p>
        </p:txBody>
      </p:sp>
      <p:cxnSp>
        <p:nvCxnSpPr>
          <p:cNvPr id="3" name="Conector recto 2"/>
          <p:cNvCxnSpPr/>
          <p:nvPr/>
        </p:nvCxnSpPr>
        <p:spPr>
          <a:xfrm>
            <a:off x="285720" y="4005064"/>
            <a:ext cx="8246720" cy="0"/>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3122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noGrp="1"/>
          </p:cNvSpPr>
          <p:nvPr>
            <p:ph type="title"/>
          </p:nvPr>
        </p:nvSpPr>
        <p:spPr>
          <a:xfrm>
            <a:off x="457200" y="0"/>
            <a:ext cx="8229600" cy="6688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s-MX" sz="3200" b="1" dirty="0">
                <a:latin typeface="+mn-lt"/>
                <a:ea typeface="+mn-ea"/>
                <a:cs typeface="+mn-cs"/>
              </a:rPr>
              <a:t>Formas de presentación</a:t>
            </a:r>
          </a:p>
        </p:txBody>
      </p:sp>
      <p:sp>
        <p:nvSpPr>
          <p:cNvPr id="4" name="3 CuadroTexto"/>
          <p:cNvSpPr txBox="1"/>
          <p:nvPr/>
        </p:nvSpPr>
        <p:spPr>
          <a:xfrm>
            <a:off x="611560" y="2636912"/>
            <a:ext cx="2520280" cy="1200329"/>
          </a:xfrm>
          <a:prstGeom prst="rect">
            <a:avLst/>
          </a:prstGeom>
          <a:noFill/>
        </p:spPr>
        <p:txBody>
          <a:bodyPr wrap="square" rtlCol="0">
            <a:spAutoFit/>
          </a:bodyPr>
          <a:lstStyle/>
          <a:p>
            <a:pPr algn="ctr"/>
            <a:r>
              <a:rPr lang="es-MX" sz="2400" b="1" dirty="0" smtClean="0"/>
              <a:t>Clasificaciones de Gasto Programable</a:t>
            </a:r>
            <a:endParaRPr lang="es-MX" sz="2400" b="1" dirty="0"/>
          </a:p>
        </p:txBody>
      </p:sp>
      <p:sp>
        <p:nvSpPr>
          <p:cNvPr id="6" name="5 CuadroTexto"/>
          <p:cNvSpPr txBox="1"/>
          <p:nvPr/>
        </p:nvSpPr>
        <p:spPr>
          <a:xfrm>
            <a:off x="3779912" y="3839759"/>
            <a:ext cx="2088232" cy="461665"/>
          </a:xfrm>
          <a:prstGeom prst="rect">
            <a:avLst/>
          </a:prstGeom>
          <a:noFill/>
        </p:spPr>
        <p:txBody>
          <a:bodyPr wrap="square" rtlCol="0">
            <a:spAutoFit/>
          </a:bodyPr>
          <a:lstStyle/>
          <a:p>
            <a:pPr algn="ctr"/>
            <a:r>
              <a:rPr lang="es-MX" sz="2400" b="1" dirty="0" smtClean="0">
                <a:solidFill>
                  <a:schemeClr val="accent5">
                    <a:lumMod val="75000"/>
                  </a:schemeClr>
                </a:solidFill>
              </a:rPr>
              <a:t>Funcional</a:t>
            </a:r>
            <a:endParaRPr lang="es-MX" sz="2400" b="1" dirty="0">
              <a:solidFill>
                <a:schemeClr val="accent5">
                  <a:lumMod val="75000"/>
                </a:schemeClr>
              </a:solidFill>
            </a:endParaRPr>
          </a:p>
        </p:txBody>
      </p:sp>
      <p:sp>
        <p:nvSpPr>
          <p:cNvPr id="7" name="6 CuadroTexto"/>
          <p:cNvSpPr txBox="1"/>
          <p:nvPr/>
        </p:nvSpPr>
        <p:spPr>
          <a:xfrm>
            <a:off x="3635896" y="2463279"/>
            <a:ext cx="2376264" cy="461665"/>
          </a:xfrm>
          <a:prstGeom prst="rect">
            <a:avLst/>
          </a:prstGeom>
          <a:noFill/>
        </p:spPr>
        <p:txBody>
          <a:bodyPr wrap="square" rtlCol="0">
            <a:spAutoFit/>
          </a:bodyPr>
          <a:lstStyle/>
          <a:p>
            <a:pPr algn="ctr"/>
            <a:r>
              <a:rPr lang="es-MX" sz="2400" b="1" dirty="0" smtClean="0">
                <a:solidFill>
                  <a:schemeClr val="tx2">
                    <a:lumMod val="60000"/>
                    <a:lumOff val="40000"/>
                  </a:schemeClr>
                </a:solidFill>
              </a:rPr>
              <a:t>Económica</a:t>
            </a:r>
            <a:endParaRPr lang="es-MX" sz="2400" b="1" dirty="0">
              <a:solidFill>
                <a:schemeClr val="tx2">
                  <a:lumMod val="60000"/>
                  <a:lumOff val="40000"/>
                </a:schemeClr>
              </a:solidFill>
            </a:endParaRPr>
          </a:p>
        </p:txBody>
      </p:sp>
      <p:sp>
        <p:nvSpPr>
          <p:cNvPr id="8" name="7 CuadroTexto"/>
          <p:cNvSpPr txBox="1"/>
          <p:nvPr/>
        </p:nvSpPr>
        <p:spPr>
          <a:xfrm>
            <a:off x="3491880" y="1117193"/>
            <a:ext cx="3168352" cy="461665"/>
          </a:xfrm>
          <a:prstGeom prst="rect">
            <a:avLst/>
          </a:prstGeom>
          <a:noFill/>
        </p:spPr>
        <p:txBody>
          <a:bodyPr wrap="square" rtlCol="0">
            <a:spAutoFit/>
          </a:bodyPr>
          <a:lstStyle/>
          <a:p>
            <a:pPr algn="ctr"/>
            <a:r>
              <a:rPr lang="es-MX" sz="2400" b="1" dirty="0" smtClean="0">
                <a:solidFill>
                  <a:schemeClr val="accent6">
                    <a:lumMod val="50000"/>
                  </a:schemeClr>
                </a:solidFill>
              </a:rPr>
              <a:t>Administrativa </a:t>
            </a:r>
            <a:endParaRPr lang="es-MX" sz="2400" b="1" dirty="0">
              <a:solidFill>
                <a:schemeClr val="accent6">
                  <a:lumMod val="50000"/>
                </a:schemeClr>
              </a:solidFill>
            </a:endParaRPr>
          </a:p>
        </p:txBody>
      </p:sp>
      <p:sp>
        <p:nvSpPr>
          <p:cNvPr id="9" name="8 Abrir llave"/>
          <p:cNvSpPr/>
          <p:nvPr/>
        </p:nvSpPr>
        <p:spPr>
          <a:xfrm>
            <a:off x="3059832" y="980728"/>
            <a:ext cx="720080" cy="4824536"/>
          </a:xfrm>
          <a:prstGeom prst="leftBrace">
            <a:avLst>
              <a:gd name="adj1" fmla="val 91479"/>
              <a:gd name="adj2" fmla="val 4789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1" name="9 CuadroTexto"/>
          <p:cNvSpPr txBox="1"/>
          <p:nvPr/>
        </p:nvSpPr>
        <p:spPr>
          <a:xfrm>
            <a:off x="3995936" y="5199583"/>
            <a:ext cx="2160240" cy="461665"/>
          </a:xfrm>
          <a:prstGeom prst="rect">
            <a:avLst/>
          </a:prstGeom>
          <a:noFill/>
        </p:spPr>
        <p:txBody>
          <a:bodyPr wrap="square" rtlCol="0">
            <a:spAutoFit/>
          </a:bodyPr>
          <a:lstStyle/>
          <a:p>
            <a:pPr algn="ctr"/>
            <a:r>
              <a:rPr lang="es-MX" sz="2400" b="1" dirty="0" smtClean="0">
                <a:solidFill>
                  <a:schemeClr val="accent4">
                    <a:lumMod val="75000"/>
                  </a:schemeClr>
                </a:solidFill>
              </a:rPr>
              <a:t>Programática</a:t>
            </a:r>
            <a:endParaRPr lang="es-MX" sz="2400" b="1" dirty="0">
              <a:solidFill>
                <a:schemeClr val="accent4">
                  <a:lumMod val="75000"/>
                </a:schemeClr>
              </a:solidFill>
            </a:endParaRPr>
          </a:p>
        </p:txBody>
      </p:sp>
    </p:spTree>
    <p:extLst>
      <p:ext uri="{BB962C8B-B14F-4D97-AF65-F5344CB8AC3E}">
        <p14:creationId xmlns:p14="http://schemas.microsoft.com/office/powerpoint/2010/main" val="29943172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9620" y="-30300"/>
            <a:ext cx="9163620" cy="723096"/>
          </a:xfrm>
        </p:spPr>
        <p:txBody>
          <a:bodyPr anchor="ctr"/>
          <a:lstStyle/>
          <a:p>
            <a:pPr eaLnBrk="1" hangingPunct="1"/>
            <a:r>
              <a:rPr lang="es-MX" sz="2400" b="1" dirty="0" smtClean="0">
                <a:solidFill>
                  <a:schemeClr val="tx1"/>
                </a:solidFill>
              </a:rPr>
              <a:t>Criterios de distribución de las clasificaciones de gasto programable</a:t>
            </a:r>
            <a:endParaRPr lang="es-ES" sz="2400" b="1" dirty="0" smtClean="0">
              <a:solidFill>
                <a:schemeClr val="tx1"/>
              </a:solidFill>
            </a:endParaRPr>
          </a:p>
        </p:txBody>
      </p:sp>
      <p:sp>
        <p:nvSpPr>
          <p:cNvPr id="107523" name="Rectangle 3"/>
          <p:cNvSpPr>
            <a:spLocks noChangeArrowheads="1"/>
          </p:cNvSpPr>
          <p:nvPr/>
        </p:nvSpPr>
        <p:spPr bwMode="auto">
          <a:xfrm>
            <a:off x="539179" y="1124570"/>
            <a:ext cx="2160587" cy="1295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MX" sz="1600">
                <a:latin typeface="Calibri" pitchFamily="34" charset="0"/>
                <a:cs typeface="Arial" pitchFamily="34" charset="0"/>
              </a:rPr>
              <a:t>Clasificación Administrativa</a:t>
            </a:r>
          </a:p>
          <a:p>
            <a:pPr algn="ctr">
              <a:defRPr/>
            </a:pPr>
            <a:r>
              <a:rPr lang="es-MX" sz="1600">
                <a:latin typeface="Calibri" pitchFamily="34" charset="0"/>
                <a:cs typeface="Arial" pitchFamily="34" charset="0"/>
              </a:rPr>
              <a:t>¿Quién Gasta los recursos públicos?</a:t>
            </a:r>
            <a:endParaRPr lang="es-ES" sz="1600">
              <a:latin typeface="Calibri" pitchFamily="34" charset="0"/>
              <a:cs typeface="Arial" pitchFamily="34" charset="0"/>
            </a:endParaRPr>
          </a:p>
        </p:txBody>
      </p:sp>
      <p:sp>
        <p:nvSpPr>
          <p:cNvPr id="107524" name="Rectangle 4"/>
          <p:cNvSpPr>
            <a:spLocks noChangeArrowheads="1"/>
          </p:cNvSpPr>
          <p:nvPr/>
        </p:nvSpPr>
        <p:spPr bwMode="auto">
          <a:xfrm>
            <a:off x="3563366" y="1124744"/>
            <a:ext cx="2376488" cy="136842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MX" sz="1600">
                <a:latin typeface="Calibri" pitchFamily="34" charset="0"/>
                <a:cs typeface="Arial" pitchFamily="34" charset="0"/>
              </a:rPr>
              <a:t>Clasificación Económica</a:t>
            </a:r>
          </a:p>
          <a:p>
            <a:pPr algn="ctr">
              <a:defRPr/>
            </a:pPr>
            <a:r>
              <a:rPr lang="es-MX" sz="1600">
                <a:latin typeface="Calibri" pitchFamily="34" charset="0"/>
                <a:cs typeface="Arial" pitchFamily="34" charset="0"/>
              </a:rPr>
              <a:t>¿En qué se gastan los recursos públicos?</a:t>
            </a:r>
            <a:endParaRPr lang="es-ES" sz="1600">
              <a:latin typeface="Calibri" pitchFamily="34" charset="0"/>
              <a:cs typeface="Arial" pitchFamily="34" charset="0"/>
            </a:endParaRPr>
          </a:p>
        </p:txBody>
      </p:sp>
      <p:sp>
        <p:nvSpPr>
          <p:cNvPr id="107525" name="Rectangle 5"/>
          <p:cNvSpPr>
            <a:spLocks noChangeArrowheads="1"/>
          </p:cNvSpPr>
          <p:nvPr/>
        </p:nvSpPr>
        <p:spPr bwMode="auto">
          <a:xfrm>
            <a:off x="6587554" y="1124744"/>
            <a:ext cx="2160587" cy="13684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MX" sz="1600">
                <a:latin typeface="Calibri" pitchFamily="34" charset="0"/>
                <a:cs typeface="Arial" pitchFamily="34" charset="0"/>
              </a:rPr>
              <a:t>Clasificación Funcional</a:t>
            </a:r>
          </a:p>
          <a:p>
            <a:pPr algn="ctr">
              <a:defRPr/>
            </a:pPr>
            <a:r>
              <a:rPr lang="es-MX" sz="1600">
                <a:latin typeface="Calibri" pitchFamily="34" charset="0"/>
                <a:cs typeface="Arial" pitchFamily="34" charset="0"/>
              </a:rPr>
              <a:t>¿Para qué se gastan los recursos públicos?</a:t>
            </a:r>
            <a:endParaRPr lang="es-ES" sz="1600">
              <a:latin typeface="Calibri" pitchFamily="34" charset="0"/>
              <a:cs typeface="Arial" pitchFamily="34" charset="0"/>
            </a:endParaRPr>
          </a:p>
        </p:txBody>
      </p:sp>
      <p:sp>
        <p:nvSpPr>
          <p:cNvPr id="107526" name="AutoShape 6"/>
          <p:cNvSpPr>
            <a:spLocks noChangeArrowheads="1"/>
          </p:cNvSpPr>
          <p:nvPr/>
        </p:nvSpPr>
        <p:spPr bwMode="auto">
          <a:xfrm>
            <a:off x="1475656" y="2420888"/>
            <a:ext cx="287486" cy="504453"/>
          </a:xfrm>
          <a:prstGeom prst="downArrow">
            <a:avLst>
              <a:gd name="adj1" fmla="val 50000"/>
              <a:gd name="adj2" fmla="val 56354"/>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s-MX"/>
          </a:p>
        </p:txBody>
      </p:sp>
      <p:sp>
        <p:nvSpPr>
          <p:cNvPr id="107527" name="AutoShape 7"/>
          <p:cNvSpPr>
            <a:spLocks noChangeArrowheads="1"/>
          </p:cNvSpPr>
          <p:nvPr/>
        </p:nvSpPr>
        <p:spPr bwMode="auto">
          <a:xfrm>
            <a:off x="4644007" y="2564904"/>
            <a:ext cx="214759" cy="504453"/>
          </a:xfrm>
          <a:prstGeom prst="downArrow">
            <a:avLst>
              <a:gd name="adj1" fmla="val 50000"/>
              <a:gd name="adj2" fmla="val 56354"/>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s-MX"/>
          </a:p>
        </p:txBody>
      </p:sp>
      <p:sp>
        <p:nvSpPr>
          <p:cNvPr id="107528" name="AutoShape 8"/>
          <p:cNvSpPr>
            <a:spLocks noChangeArrowheads="1"/>
          </p:cNvSpPr>
          <p:nvPr/>
        </p:nvSpPr>
        <p:spPr bwMode="auto">
          <a:xfrm>
            <a:off x="7596335" y="2564904"/>
            <a:ext cx="215181" cy="360437"/>
          </a:xfrm>
          <a:prstGeom prst="downArrow">
            <a:avLst>
              <a:gd name="adj1" fmla="val 50000"/>
              <a:gd name="adj2" fmla="val 56354"/>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s-MX"/>
          </a:p>
        </p:txBody>
      </p:sp>
      <p:sp>
        <p:nvSpPr>
          <p:cNvPr id="107529" name="AutoShape 9"/>
          <p:cNvSpPr>
            <a:spLocks noChangeArrowheads="1"/>
          </p:cNvSpPr>
          <p:nvPr/>
        </p:nvSpPr>
        <p:spPr bwMode="auto">
          <a:xfrm>
            <a:off x="323279" y="2996952"/>
            <a:ext cx="2592387" cy="316865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lnSpc>
                <a:spcPct val="90000"/>
              </a:lnSpc>
              <a:spcAft>
                <a:spcPct val="20000"/>
              </a:spcAft>
              <a:defRPr/>
            </a:pPr>
            <a:r>
              <a:rPr lang="es-MX" sz="1600" b="1" i="1" dirty="0">
                <a:latin typeface="Calibri" pitchFamily="34" charset="0"/>
                <a:cs typeface="Arial" pitchFamily="34" charset="0"/>
              </a:rPr>
              <a:t>Dependencias y Entidades </a:t>
            </a:r>
            <a:r>
              <a:rPr lang="es-MX" sz="1600" dirty="0" smtClean="0">
                <a:latin typeface="Calibri" pitchFamily="34" charset="0"/>
                <a:cs typeface="Arial" pitchFamily="34" charset="0"/>
              </a:rPr>
              <a:t>:</a:t>
            </a:r>
            <a:endParaRPr lang="es-MX" sz="1600" dirty="0">
              <a:latin typeface="Calibri" pitchFamily="34" charset="0"/>
              <a:cs typeface="Arial" pitchFamily="34" charset="0"/>
            </a:endParaRPr>
          </a:p>
          <a:p>
            <a:pPr marL="176213" indent="-176213">
              <a:lnSpc>
                <a:spcPct val="150000"/>
              </a:lnSpc>
              <a:buFontTx/>
              <a:buChar char="•"/>
              <a:defRPr/>
            </a:pPr>
            <a:r>
              <a:rPr lang="es-MX" sz="1600" dirty="0" smtClean="0">
                <a:latin typeface="Calibri" pitchFamily="34" charset="0"/>
                <a:cs typeface="Arial" pitchFamily="34" charset="0"/>
              </a:rPr>
              <a:t>Ramos </a:t>
            </a:r>
            <a:r>
              <a:rPr lang="es-MX" sz="1600" dirty="0">
                <a:latin typeface="Calibri" pitchFamily="34" charset="0"/>
                <a:cs typeface="Arial" pitchFamily="34" charset="0"/>
              </a:rPr>
              <a:t>de la Administración Pública </a:t>
            </a:r>
            <a:r>
              <a:rPr lang="es-MX" sz="1600" dirty="0" smtClean="0">
                <a:latin typeface="Calibri" pitchFamily="34" charset="0"/>
                <a:cs typeface="Arial" pitchFamily="34" charset="0"/>
              </a:rPr>
              <a:t>Estatal</a:t>
            </a:r>
            <a:endParaRPr lang="es-MX" sz="1600" dirty="0">
              <a:latin typeface="Calibri" pitchFamily="34" charset="0"/>
              <a:cs typeface="Arial" pitchFamily="34" charset="0"/>
            </a:endParaRPr>
          </a:p>
          <a:p>
            <a:pPr marL="176213" indent="-176213">
              <a:lnSpc>
                <a:spcPct val="150000"/>
              </a:lnSpc>
              <a:buFontTx/>
              <a:buChar char="•"/>
              <a:defRPr/>
            </a:pPr>
            <a:r>
              <a:rPr lang="es-MX" sz="1600" dirty="0" smtClean="0">
                <a:latin typeface="Calibri" pitchFamily="34" charset="0"/>
                <a:cs typeface="Arial" pitchFamily="34" charset="0"/>
              </a:rPr>
              <a:t>Ramos </a:t>
            </a:r>
            <a:r>
              <a:rPr lang="es-MX" sz="1600" dirty="0">
                <a:latin typeface="Calibri" pitchFamily="34" charset="0"/>
                <a:cs typeface="Arial" pitchFamily="34" charset="0"/>
              </a:rPr>
              <a:t>de los Poderes y Órganos Autónomos</a:t>
            </a:r>
          </a:p>
          <a:p>
            <a:pPr marL="176213" indent="-176213">
              <a:lnSpc>
                <a:spcPct val="150000"/>
              </a:lnSpc>
              <a:buFontTx/>
              <a:buChar char="•"/>
              <a:defRPr/>
            </a:pPr>
            <a:r>
              <a:rPr lang="es-MX" sz="1600" dirty="0" smtClean="0">
                <a:latin typeface="Calibri" pitchFamily="34" charset="0"/>
                <a:cs typeface="Arial" pitchFamily="34" charset="0"/>
              </a:rPr>
              <a:t>Ramos </a:t>
            </a:r>
            <a:r>
              <a:rPr lang="es-MX" sz="1600" dirty="0">
                <a:latin typeface="Calibri" pitchFamily="34" charset="0"/>
                <a:cs typeface="Arial" pitchFamily="34" charset="0"/>
              </a:rPr>
              <a:t>Generales</a:t>
            </a:r>
          </a:p>
          <a:p>
            <a:pPr marL="176213" indent="-176213">
              <a:lnSpc>
                <a:spcPct val="150000"/>
              </a:lnSpc>
              <a:buFontTx/>
              <a:buChar char="•"/>
              <a:defRPr/>
            </a:pPr>
            <a:r>
              <a:rPr lang="es-MX" sz="1600" dirty="0" smtClean="0">
                <a:latin typeface="Calibri" pitchFamily="34" charset="0"/>
                <a:cs typeface="Arial" pitchFamily="34" charset="0"/>
              </a:rPr>
              <a:t>Entidades Paraestatales</a:t>
            </a:r>
            <a:endParaRPr lang="es-ES" sz="1600" dirty="0">
              <a:latin typeface="Calibri" pitchFamily="34" charset="0"/>
              <a:cs typeface="Arial" pitchFamily="34" charset="0"/>
            </a:endParaRPr>
          </a:p>
        </p:txBody>
      </p:sp>
      <p:sp>
        <p:nvSpPr>
          <p:cNvPr id="107530" name="AutoShape 10"/>
          <p:cNvSpPr>
            <a:spLocks noChangeArrowheads="1"/>
          </p:cNvSpPr>
          <p:nvPr/>
        </p:nvSpPr>
        <p:spPr bwMode="auto">
          <a:xfrm>
            <a:off x="3491929" y="3141241"/>
            <a:ext cx="2520950" cy="3240087"/>
          </a:xfrm>
          <a:prstGeom prst="flowChartAlternateProcess">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lnSpc>
                <a:spcPct val="90000"/>
              </a:lnSpc>
              <a:spcAft>
                <a:spcPct val="20000"/>
              </a:spcAft>
              <a:defRPr/>
            </a:pPr>
            <a:r>
              <a:rPr lang="es-MX" sz="1600" b="1" i="1" dirty="0" smtClean="0">
                <a:latin typeface="Calibri" pitchFamily="34" charset="0"/>
                <a:cs typeface="Arial" pitchFamily="34" charset="0"/>
              </a:rPr>
              <a:t>Por objeto del gasto.</a:t>
            </a:r>
            <a:endParaRPr lang="es-MX" sz="1600" b="1" i="1" dirty="0">
              <a:latin typeface="Calibri" pitchFamily="34" charset="0"/>
              <a:cs typeface="Arial" pitchFamily="34" charset="0"/>
            </a:endParaRPr>
          </a:p>
          <a:p>
            <a:pPr marL="176213" indent="-176213">
              <a:lnSpc>
                <a:spcPct val="90000"/>
              </a:lnSpc>
              <a:buFontTx/>
              <a:buChar char="•"/>
              <a:defRPr/>
            </a:pPr>
            <a:r>
              <a:rPr lang="es-MX" sz="1600" b="1" dirty="0" smtClean="0">
                <a:latin typeface="Calibri" pitchFamily="34" charset="0"/>
                <a:cs typeface="Arial" pitchFamily="34" charset="0"/>
              </a:rPr>
              <a:t>Gasto </a:t>
            </a:r>
            <a:r>
              <a:rPr lang="es-MX" sz="1600" b="1" dirty="0">
                <a:latin typeface="Calibri" pitchFamily="34" charset="0"/>
                <a:cs typeface="Arial" pitchFamily="34" charset="0"/>
              </a:rPr>
              <a:t>Corriente</a:t>
            </a:r>
            <a:r>
              <a:rPr lang="es-MX" sz="1600" dirty="0">
                <a:latin typeface="Calibri" pitchFamily="34" charset="0"/>
                <a:cs typeface="Arial" pitchFamily="34" charset="0"/>
              </a:rPr>
              <a:t> </a:t>
            </a:r>
            <a:r>
              <a:rPr lang="es-MX" sz="1600" dirty="0" smtClean="0">
                <a:latin typeface="Calibri" pitchFamily="34" charset="0"/>
                <a:cs typeface="Arial" pitchFamily="34" charset="0"/>
              </a:rPr>
              <a:t>(sueldos </a:t>
            </a:r>
            <a:r>
              <a:rPr lang="es-MX" sz="1600" dirty="0">
                <a:latin typeface="Calibri" pitchFamily="34" charset="0"/>
                <a:cs typeface="Arial" pitchFamily="34" charset="0"/>
              </a:rPr>
              <a:t>y salarios, </a:t>
            </a:r>
            <a:r>
              <a:rPr lang="es-MX" sz="1600" dirty="0" smtClean="0">
                <a:latin typeface="Calibri" pitchFamily="34" charset="0"/>
                <a:cs typeface="Arial" pitchFamily="34" charset="0"/>
              </a:rPr>
              <a:t>materiales </a:t>
            </a:r>
            <a:r>
              <a:rPr lang="es-MX" sz="1600" dirty="0">
                <a:latin typeface="Calibri" pitchFamily="34" charset="0"/>
                <a:cs typeface="Arial" pitchFamily="34" charset="0"/>
              </a:rPr>
              <a:t>y </a:t>
            </a:r>
            <a:r>
              <a:rPr lang="es-MX" sz="1600" dirty="0" smtClean="0">
                <a:latin typeface="Calibri" pitchFamily="34" charset="0"/>
                <a:cs typeface="Arial" pitchFamily="34" charset="0"/>
              </a:rPr>
              <a:t>suministros, servicios generales, subsidios)</a:t>
            </a:r>
          </a:p>
          <a:p>
            <a:pPr marL="176213" indent="-176213">
              <a:lnSpc>
                <a:spcPct val="90000"/>
              </a:lnSpc>
              <a:buFontTx/>
              <a:buChar char="•"/>
              <a:defRPr/>
            </a:pPr>
            <a:endParaRPr lang="es-MX" sz="1600" dirty="0">
              <a:latin typeface="Calibri" pitchFamily="34" charset="0"/>
              <a:cs typeface="Arial" pitchFamily="34" charset="0"/>
            </a:endParaRPr>
          </a:p>
          <a:p>
            <a:pPr marL="176213" indent="-176213">
              <a:lnSpc>
                <a:spcPct val="90000"/>
              </a:lnSpc>
              <a:buFontTx/>
              <a:buChar char="•"/>
              <a:defRPr/>
            </a:pPr>
            <a:r>
              <a:rPr lang="es-MX" sz="1600" dirty="0">
                <a:latin typeface="Calibri" pitchFamily="34" charset="0"/>
                <a:cs typeface="Arial" pitchFamily="34" charset="0"/>
              </a:rPr>
              <a:t>  </a:t>
            </a:r>
            <a:r>
              <a:rPr lang="es-MX" sz="1600" b="1" dirty="0">
                <a:latin typeface="Calibri" pitchFamily="34" charset="0"/>
                <a:cs typeface="Arial" pitchFamily="34" charset="0"/>
              </a:rPr>
              <a:t>Gasto de Capital</a:t>
            </a:r>
            <a:r>
              <a:rPr lang="es-MX" sz="1600" dirty="0">
                <a:latin typeface="Calibri" pitchFamily="34" charset="0"/>
                <a:cs typeface="Arial" pitchFamily="34" charset="0"/>
              </a:rPr>
              <a:t> </a:t>
            </a:r>
            <a:r>
              <a:rPr lang="es-MX" sz="1600" dirty="0" smtClean="0">
                <a:latin typeface="Calibri" pitchFamily="34" charset="0"/>
                <a:cs typeface="Arial" pitchFamily="34" charset="0"/>
              </a:rPr>
              <a:t>(inversión pública </a:t>
            </a:r>
            <a:r>
              <a:rPr lang="es-MX" sz="1600" dirty="0">
                <a:latin typeface="Calibri" pitchFamily="34" charset="0"/>
                <a:cs typeface="Arial" pitchFamily="34" charset="0"/>
              </a:rPr>
              <a:t>y </a:t>
            </a:r>
            <a:r>
              <a:rPr lang="es-MX" sz="1600" dirty="0" smtClean="0">
                <a:latin typeface="Calibri" pitchFamily="34" charset="0"/>
                <a:cs typeface="Arial" pitchFamily="34" charset="0"/>
              </a:rPr>
              <a:t>mantenimiento; subsidios de inversión </a:t>
            </a:r>
            <a:r>
              <a:rPr lang="es-MX" sz="1600" dirty="0">
                <a:latin typeface="Calibri" pitchFamily="34" charset="0"/>
                <a:cs typeface="Arial" pitchFamily="34" charset="0"/>
              </a:rPr>
              <a:t>y </a:t>
            </a:r>
            <a:r>
              <a:rPr lang="es-MX" sz="1600" dirty="0" smtClean="0">
                <a:latin typeface="Calibri" pitchFamily="34" charset="0"/>
                <a:cs typeface="Arial" pitchFamily="34" charset="0"/>
              </a:rPr>
              <a:t>valores)</a:t>
            </a:r>
            <a:endParaRPr lang="es-MX" sz="1600" dirty="0">
              <a:latin typeface="Calibri" pitchFamily="34" charset="0"/>
              <a:cs typeface="Arial" pitchFamily="34" charset="0"/>
            </a:endParaRPr>
          </a:p>
        </p:txBody>
      </p:sp>
      <p:sp>
        <p:nvSpPr>
          <p:cNvPr id="107531" name="AutoShape 11"/>
          <p:cNvSpPr>
            <a:spLocks noChangeArrowheads="1"/>
          </p:cNvSpPr>
          <p:nvPr/>
        </p:nvSpPr>
        <p:spPr bwMode="auto">
          <a:xfrm>
            <a:off x="6444679" y="2924944"/>
            <a:ext cx="2447925" cy="3240087"/>
          </a:xfrm>
          <a:prstGeom prst="flowChartAlternateProcess">
            <a:avLst/>
          </a:prstGeom>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MX" sz="1600" b="1" i="1" dirty="0" smtClean="0">
                <a:latin typeface="Calibri" pitchFamily="34" charset="0"/>
                <a:cs typeface="Arial" pitchFamily="34" charset="0"/>
              </a:rPr>
              <a:t>Por tipos de bienes y servicios públicos</a:t>
            </a:r>
            <a:endParaRPr lang="es-MX" sz="1600" b="1" i="1" dirty="0">
              <a:latin typeface="Calibri" pitchFamily="34" charset="0"/>
              <a:cs typeface="Arial" pitchFamily="34" charset="0"/>
            </a:endParaRPr>
          </a:p>
          <a:p>
            <a:pPr algn="ctr">
              <a:defRPr/>
            </a:pPr>
            <a:endParaRPr lang="es-MX" sz="1600" dirty="0">
              <a:latin typeface="Calibri" pitchFamily="34" charset="0"/>
              <a:cs typeface="Arial" pitchFamily="34" charset="0"/>
            </a:endParaRPr>
          </a:p>
          <a:p>
            <a:pPr algn="ctr">
              <a:defRPr/>
            </a:pPr>
            <a:r>
              <a:rPr lang="es-MX" sz="1600" dirty="0">
                <a:latin typeface="Calibri" pitchFamily="34" charset="0"/>
                <a:cs typeface="Arial" pitchFamily="34" charset="0"/>
              </a:rPr>
              <a:t>Finalidades:</a:t>
            </a:r>
          </a:p>
          <a:p>
            <a:pPr algn="ctr">
              <a:defRPr/>
            </a:pPr>
            <a:endParaRPr lang="es-MX" sz="1600" dirty="0">
              <a:latin typeface="Calibri" pitchFamily="34" charset="0"/>
              <a:cs typeface="Arial" pitchFamily="34" charset="0"/>
            </a:endParaRPr>
          </a:p>
          <a:p>
            <a:pPr>
              <a:lnSpc>
                <a:spcPct val="150000"/>
              </a:lnSpc>
              <a:buFontTx/>
              <a:buChar char="•"/>
              <a:defRPr/>
            </a:pPr>
            <a:r>
              <a:rPr lang="es-MX" sz="1600" dirty="0">
                <a:latin typeface="Calibri" pitchFamily="34" charset="0"/>
                <a:cs typeface="Arial" pitchFamily="34" charset="0"/>
              </a:rPr>
              <a:t> Gobierno</a:t>
            </a:r>
          </a:p>
          <a:p>
            <a:pPr>
              <a:lnSpc>
                <a:spcPct val="150000"/>
              </a:lnSpc>
              <a:buFontTx/>
              <a:buChar char="•"/>
              <a:defRPr/>
            </a:pPr>
            <a:r>
              <a:rPr lang="es-MX" sz="1600" dirty="0">
                <a:latin typeface="Calibri" pitchFamily="34" charset="0"/>
                <a:cs typeface="Arial" pitchFamily="34" charset="0"/>
              </a:rPr>
              <a:t> Desarrollo Social</a:t>
            </a:r>
          </a:p>
          <a:p>
            <a:pPr>
              <a:lnSpc>
                <a:spcPct val="150000"/>
              </a:lnSpc>
              <a:buFontTx/>
              <a:buChar char="•"/>
              <a:defRPr/>
            </a:pPr>
            <a:r>
              <a:rPr lang="es-MX" sz="1600" dirty="0">
                <a:latin typeface="Calibri" pitchFamily="34" charset="0"/>
                <a:cs typeface="Arial" pitchFamily="34" charset="0"/>
              </a:rPr>
              <a:t> Desarrollo Económico</a:t>
            </a:r>
          </a:p>
          <a:p>
            <a:pPr>
              <a:lnSpc>
                <a:spcPct val="150000"/>
              </a:lnSpc>
              <a:buFontTx/>
              <a:buChar char="•"/>
              <a:defRPr/>
            </a:pPr>
            <a:r>
              <a:rPr lang="es-MX" sz="1600" dirty="0">
                <a:latin typeface="Calibri" pitchFamily="34" charset="0"/>
                <a:cs typeface="Arial" pitchFamily="34" charset="0"/>
              </a:rPr>
              <a:t>Otras</a:t>
            </a:r>
          </a:p>
          <a:p>
            <a:pPr>
              <a:defRPr/>
            </a:pPr>
            <a:endParaRPr lang="es-MX" sz="1600" dirty="0">
              <a:latin typeface="Calibri" pitchFamily="34" charset="0"/>
              <a:cs typeface="Arial" pitchFamily="34" charset="0"/>
            </a:endParaRPr>
          </a:p>
        </p:txBody>
      </p:sp>
    </p:spTree>
    <p:extLst>
      <p:ext uri="{BB962C8B-B14F-4D97-AF65-F5344CB8AC3E}">
        <p14:creationId xmlns:p14="http://schemas.microsoft.com/office/powerpoint/2010/main" val="27119599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0"/>
            <a:ext cx="9144000" cy="443657"/>
          </a:xfrm>
        </p:spPr>
        <p:txBody>
          <a:bodyPr/>
          <a:lstStyle/>
          <a:p>
            <a:pPr eaLnBrk="1" hangingPunct="1"/>
            <a:r>
              <a:rPr lang="es-MX" sz="2800" b="1" dirty="0"/>
              <a:t>D</a:t>
            </a:r>
            <a:r>
              <a:rPr lang="es-MX" sz="2800" b="1" dirty="0" smtClean="0">
                <a:solidFill>
                  <a:schemeClr val="tx1"/>
                </a:solidFill>
              </a:rPr>
              <a:t>istribución de las clasificaciones de gasto programable</a:t>
            </a:r>
            <a:endParaRPr lang="es-ES" sz="2800" b="1" dirty="0" smtClean="0">
              <a:solidFill>
                <a:schemeClr val="tx1"/>
              </a:solidFill>
            </a:endParaRPr>
          </a:p>
        </p:txBody>
      </p:sp>
      <p:sp>
        <p:nvSpPr>
          <p:cNvPr id="107524" name="Rectangle 4"/>
          <p:cNvSpPr>
            <a:spLocks noChangeArrowheads="1"/>
          </p:cNvSpPr>
          <p:nvPr/>
        </p:nvSpPr>
        <p:spPr bwMode="auto">
          <a:xfrm>
            <a:off x="3419872" y="764704"/>
            <a:ext cx="2376488" cy="13684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MX" sz="1600" dirty="0">
                <a:latin typeface="Calibri" pitchFamily="34" charset="0"/>
                <a:cs typeface="Arial" pitchFamily="34" charset="0"/>
              </a:rPr>
              <a:t>Clasificación </a:t>
            </a:r>
            <a:r>
              <a:rPr lang="es-MX" sz="1600" dirty="0" smtClean="0">
                <a:latin typeface="Calibri" pitchFamily="34" charset="0"/>
                <a:cs typeface="Arial" pitchFamily="34" charset="0"/>
              </a:rPr>
              <a:t>Programática</a:t>
            </a:r>
            <a:endParaRPr lang="es-MX" sz="1600" dirty="0">
              <a:latin typeface="Calibri" pitchFamily="34" charset="0"/>
              <a:cs typeface="Arial" pitchFamily="34" charset="0"/>
            </a:endParaRPr>
          </a:p>
          <a:p>
            <a:pPr algn="ctr">
              <a:defRPr/>
            </a:pPr>
            <a:r>
              <a:rPr lang="es-MX" sz="1600" dirty="0" smtClean="0">
                <a:latin typeface="Calibri" pitchFamily="34" charset="0"/>
                <a:cs typeface="Arial" pitchFamily="34" charset="0"/>
              </a:rPr>
              <a:t>¿Actividades en qué se gasta?</a:t>
            </a:r>
            <a:endParaRPr lang="es-ES" sz="1600" dirty="0">
              <a:latin typeface="Calibri" pitchFamily="34" charset="0"/>
              <a:cs typeface="Arial" pitchFamily="34" charset="0"/>
            </a:endParaRPr>
          </a:p>
        </p:txBody>
      </p:sp>
      <p:sp>
        <p:nvSpPr>
          <p:cNvPr id="107527" name="AutoShape 7"/>
          <p:cNvSpPr>
            <a:spLocks noChangeArrowheads="1"/>
          </p:cNvSpPr>
          <p:nvPr/>
        </p:nvSpPr>
        <p:spPr bwMode="auto">
          <a:xfrm>
            <a:off x="4572000" y="2204864"/>
            <a:ext cx="214759" cy="504453"/>
          </a:xfrm>
          <a:prstGeom prst="downArrow">
            <a:avLst>
              <a:gd name="adj1" fmla="val 50000"/>
              <a:gd name="adj2" fmla="val 56354"/>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s-MX"/>
          </a:p>
        </p:txBody>
      </p:sp>
      <p:sp>
        <p:nvSpPr>
          <p:cNvPr id="107530" name="AutoShape 10"/>
          <p:cNvSpPr>
            <a:spLocks noChangeArrowheads="1"/>
          </p:cNvSpPr>
          <p:nvPr/>
        </p:nvSpPr>
        <p:spPr bwMode="auto">
          <a:xfrm>
            <a:off x="3275856" y="2781201"/>
            <a:ext cx="2809032" cy="3240087"/>
          </a:xfrm>
          <a:prstGeom prst="flowChartAlternateProcess">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marL="176213" indent="-176213">
              <a:lnSpc>
                <a:spcPct val="90000"/>
              </a:lnSpc>
              <a:buFontTx/>
              <a:buChar char="•"/>
              <a:defRPr/>
            </a:pPr>
            <a:r>
              <a:rPr lang="es-MX" sz="1600" b="1" dirty="0" smtClean="0">
                <a:solidFill>
                  <a:schemeClr val="accent2">
                    <a:lumMod val="50000"/>
                  </a:schemeClr>
                </a:solidFill>
                <a:latin typeface="Calibri" pitchFamily="34" charset="0"/>
                <a:cs typeface="Arial" pitchFamily="34" charset="0"/>
              </a:rPr>
              <a:t>Plan Nacional de Desarrollo</a:t>
            </a:r>
          </a:p>
          <a:p>
            <a:pPr marL="176213" indent="-176213">
              <a:lnSpc>
                <a:spcPct val="90000"/>
              </a:lnSpc>
              <a:buFontTx/>
              <a:buChar char="•"/>
              <a:defRPr/>
            </a:pPr>
            <a:endParaRPr lang="es-MX" sz="1600" b="1" dirty="0" smtClean="0">
              <a:solidFill>
                <a:schemeClr val="accent2">
                  <a:lumMod val="50000"/>
                </a:schemeClr>
              </a:solidFill>
              <a:latin typeface="Calibri" pitchFamily="34" charset="0"/>
              <a:cs typeface="Arial" pitchFamily="34" charset="0"/>
            </a:endParaRPr>
          </a:p>
          <a:p>
            <a:pPr marL="176213" indent="-176213">
              <a:lnSpc>
                <a:spcPct val="90000"/>
              </a:lnSpc>
              <a:buFontTx/>
              <a:buChar char="•"/>
              <a:defRPr/>
            </a:pPr>
            <a:r>
              <a:rPr lang="es-MX" sz="1600" b="1" dirty="0" smtClean="0">
                <a:solidFill>
                  <a:schemeClr val="accent2">
                    <a:lumMod val="50000"/>
                  </a:schemeClr>
                </a:solidFill>
                <a:latin typeface="Calibri" pitchFamily="34" charset="0"/>
                <a:cs typeface="Arial" pitchFamily="34" charset="0"/>
              </a:rPr>
              <a:t>Programas sectoriales</a:t>
            </a:r>
            <a:endParaRPr lang="es-MX" sz="1600" dirty="0" smtClean="0">
              <a:solidFill>
                <a:schemeClr val="accent2">
                  <a:lumMod val="50000"/>
                </a:schemeClr>
              </a:solidFill>
              <a:latin typeface="Calibri" pitchFamily="34" charset="0"/>
              <a:cs typeface="Arial" pitchFamily="34" charset="0"/>
            </a:endParaRPr>
          </a:p>
          <a:p>
            <a:pPr marL="176213" indent="-176213">
              <a:lnSpc>
                <a:spcPct val="90000"/>
              </a:lnSpc>
              <a:buFontTx/>
              <a:buChar char="•"/>
              <a:defRPr/>
            </a:pPr>
            <a:endParaRPr lang="es-MX" sz="1600" dirty="0">
              <a:solidFill>
                <a:schemeClr val="accent2">
                  <a:lumMod val="50000"/>
                </a:schemeClr>
              </a:solidFill>
              <a:latin typeface="Calibri" pitchFamily="34" charset="0"/>
              <a:cs typeface="Arial" pitchFamily="34" charset="0"/>
            </a:endParaRPr>
          </a:p>
          <a:p>
            <a:pPr marL="176213" indent="-176213">
              <a:lnSpc>
                <a:spcPct val="90000"/>
              </a:lnSpc>
              <a:buFontTx/>
              <a:buChar char="•"/>
              <a:defRPr/>
            </a:pPr>
            <a:r>
              <a:rPr lang="es-MX" sz="1600" b="1" dirty="0" smtClean="0">
                <a:solidFill>
                  <a:schemeClr val="accent2">
                    <a:lumMod val="50000"/>
                  </a:schemeClr>
                </a:solidFill>
                <a:latin typeface="Calibri" pitchFamily="34" charset="0"/>
                <a:cs typeface="Arial" pitchFamily="34" charset="0"/>
              </a:rPr>
              <a:t>Programas estatales</a:t>
            </a:r>
          </a:p>
          <a:p>
            <a:pPr marL="176213" indent="-176213">
              <a:lnSpc>
                <a:spcPct val="90000"/>
              </a:lnSpc>
              <a:buFontTx/>
              <a:buChar char="•"/>
              <a:defRPr/>
            </a:pPr>
            <a:endParaRPr lang="es-MX" sz="1600" b="1" dirty="0" smtClean="0">
              <a:solidFill>
                <a:schemeClr val="accent2">
                  <a:lumMod val="50000"/>
                </a:schemeClr>
              </a:solidFill>
              <a:latin typeface="Calibri" pitchFamily="34" charset="0"/>
              <a:cs typeface="Arial" pitchFamily="34" charset="0"/>
            </a:endParaRPr>
          </a:p>
          <a:p>
            <a:pPr marL="176213" indent="-176213">
              <a:lnSpc>
                <a:spcPct val="90000"/>
              </a:lnSpc>
              <a:buFontTx/>
              <a:buChar char="•"/>
              <a:defRPr/>
            </a:pPr>
            <a:r>
              <a:rPr lang="es-MX" sz="1600" b="1" dirty="0" smtClean="0">
                <a:solidFill>
                  <a:schemeClr val="accent2">
                    <a:lumMod val="50000"/>
                  </a:schemeClr>
                </a:solidFill>
                <a:latin typeface="Calibri" pitchFamily="34" charset="0"/>
                <a:cs typeface="Arial" pitchFamily="34" charset="0"/>
              </a:rPr>
              <a:t>Programas municipales</a:t>
            </a:r>
            <a:endParaRPr lang="es-MX" sz="1600" dirty="0">
              <a:solidFill>
                <a:schemeClr val="accent2">
                  <a:lumMod val="50000"/>
                </a:schemeClr>
              </a:solidFill>
              <a:latin typeface="Calibri" pitchFamily="34" charset="0"/>
              <a:cs typeface="Arial" pitchFamily="34" charset="0"/>
            </a:endParaRPr>
          </a:p>
        </p:txBody>
      </p:sp>
    </p:spTree>
    <p:extLst>
      <p:ext uri="{BB962C8B-B14F-4D97-AF65-F5344CB8AC3E}">
        <p14:creationId xmlns:p14="http://schemas.microsoft.com/office/powerpoint/2010/main" val="35220452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23728" y="836712"/>
            <a:ext cx="4968552" cy="4525962"/>
          </a:xfrm>
        </p:spPr>
        <p:txBody>
          <a:bodyPr anchor="ctr"/>
          <a:lstStyle/>
          <a:p>
            <a:pPr marL="0" indent="0" algn="ctr">
              <a:buNone/>
            </a:pPr>
            <a:r>
              <a:rPr lang="es-MX" sz="3600" b="1" dirty="0" smtClean="0"/>
              <a:t>6.6. Similitud </a:t>
            </a:r>
            <a:r>
              <a:rPr lang="es-MX" sz="3600" b="1" dirty="0"/>
              <a:t>entre las estructuras presupuestarias local y federal: Ley de Contabilidad Gubernamental</a:t>
            </a:r>
          </a:p>
        </p:txBody>
      </p:sp>
    </p:spTree>
    <p:extLst>
      <p:ext uri="{BB962C8B-B14F-4D97-AF65-F5344CB8AC3E}">
        <p14:creationId xmlns:p14="http://schemas.microsoft.com/office/powerpoint/2010/main" val="10633987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2151"/>
            <a:ext cx="8229600" cy="680545"/>
          </a:xfrm>
          <a:noFill/>
          <a:ln w="9525">
            <a:noFill/>
            <a:miter lim="800000"/>
            <a:headEnd/>
            <a:tailEnd/>
          </a:ln>
        </p:spPr>
        <p:txBody>
          <a:bodyPr vert="horz" wrap="square" lIns="91440" tIns="45720" rIns="91440" bIns="45720" numCol="1" anchor="ctr" anchorCtr="0" compatLnSpc="1">
            <a:prstTxWarp prst="textNoShape">
              <a:avLst/>
            </a:prstTxWarp>
          </a:bodyPr>
          <a:lstStyle/>
          <a:p>
            <a:r>
              <a:rPr lang="es-MX" sz="3200" b="1" dirty="0">
                <a:latin typeface="+mn-lt"/>
                <a:ea typeface="+mn-ea"/>
                <a:cs typeface="+mn-cs"/>
              </a:rPr>
              <a:t>Armonización contable</a:t>
            </a:r>
            <a:endParaRPr lang="es-ES" sz="3200" b="1" dirty="0">
              <a:latin typeface="+mn-lt"/>
              <a:ea typeface="+mn-ea"/>
              <a:cs typeface="+mn-cs"/>
            </a:endParaRPr>
          </a:p>
        </p:txBody>
      </p:sp>
      <p:sp>
        <p:nvSpPr>
          <p:cNvPr id="4" name="Rectangle 3"/>
          <p:cNvSpPr txBox="1">
            <a:spLocks noChangeArrowheads="1"/>
          </p:cNvSpPr>
          <p:nvPr/>
        </p:nvSpPr>
        <p:spPr>
          <a:xfrm>
            <a:off x="395536" y="1075639"/>
            <a:ext cx="8496300" cy="785817"/>
          </a:xfrm>
          <a:prstGeom prst="rect">
            <a:avLst/>
          </a:prstGeom>
        </p:spPr>
        <p:txBody>
          <a:bodyPr/>
          <a:lstStyle/>
          <a:p>
            <a:pPr algn="just"/>
            <a:r>
              <a:rPr kumimoji="0" lang="es-MX" sz="2400" i="0" u="none" strike="noStrike" kern="0" cap="none" spc="0" normalizeH="0" baseline="0" noProof="0" dirty="0" smtClean="0">
                <a:ln>
                  <a:noFill/>
                </a:ln>
                <a:solidFill>
                  <a:schemeClr val="tx1"/>
                </a:solidFill>
                <a:effectLst/>
                <a:uLnTx/>
                <a:uFillTx/>
                <a:latin typeface="+mn-lt"/>
                <a:ea typeface="+mn-ea"/>
                <a:cs typeface="+mn-cs"/>
              </a:rPr>
              <a:t>Con la publicación</a:t>
            </a:r>
            <a:r>
              <a:rPr kumimoji="0" lang="es-MX" sz="2400" i="0" u="none" strike="noStrike" kern="0" cap="none" spc="0" normalizeH="0" noProof="0" dirty="0" smtClean="0">
                <a:ln>
                  <a:noFill/>
                </a:ln>
                <a:solidFill>
                  <a:schemeClr val="tx1"/>
                </a:solidFill>
                <a:effectLst/>
                <a:uLnTx/>
                <a:uFillTx/>
                <a:latin typeface="+mn-lt"/>
                <a:ea typeface="+mn-ea"/>
                <a:cs typeface="+mn-cs"/>
              </a:rPr>
              <a:t> de la Ley de Contabilidad</a:t>
            </a:r>
            <a:r>
              <a:rPr lang="es-MX" sz="2400" kern="0" dirty="0" smtClean="0">
                <a:latin typeface="+mn-lt"/>
                <a:cs typeface="+mn-cs"/>
              </a:rPr>
              <a:t> Gubernamental (31-XII- 2008) y su reforma (9-XII-2013) se </a:t>
            </a:r>
            <a:r>
              <a:rPr lang="es-MX" sz="2400" kern="0" dirty="0">
                <a:latin typeface="+mn-lt"/>
                <a:cs typeface="+mn-cs"/>
              </a:rPr>
              <a:t>busca </a:t>
            </a:r>
            <a:r>
              <a:rPr lang="es-MX" sz="2400" kern="0" dirty="0" smtClean="0">
                <a:latin typeface="+mn-lt"/>
                <a:cs typeface="+mn-cs"/>
              </a:rPr>
              <a:t>la </a:t>
            </a:r>
            <a:r>
              <a:rPr lang="es-MX" sz="2400" kern="0" dirty="0">
                <a:latin typeface="+mn-lt"/>
                <a:cs typeface="+mn-cs"/>
              </a:rPr>
              <a:t>armonización y compatibilización de los sistemas </a:t>
            </a:r>
            <a:r>
              <a:rPr lang="es-MX" sz="2400" kern="0" dirty="0" smtClean="0">
                <a:latin typeface="+mn-lt"/>
                <a:cs typeface="+mn-cs"/>
              </a:rPr>
              <a:t>contables </a:t>
            </a:r>
            <a:r>
              <a:rPr lang="es-MX" sz="2400" kern="0" dirty="0">
                <a:latin typeface="+mn-lt"/>
                <a:cs typeface="+mn-cs"/>
              </a:rPr>
              <a:t>y </a:t>
            </a:r>
            <a:r>
              <a:rPr lang="es-MX" sz="2400" kern="0" dirty="0" smtClean="0">
                <a:latin typeface="+mn-lt"/>
                <a:cs typeface="+mn-cs"/>
              </a:rPr>
              <a:t>de los formatos de </a:t>
            </a:r>
            <a:r>
              <a:rPr lang="es-MX" sz="2400" kern="0" dirty="0">
                <a:latin typeface="+mn-lt"/>
                <a:cs typeface="+mn-cs"/>
              </a:rPr>
              <a:t>emisión de información </a:t>
            </a:r>
            <a:r>
              <a:rPr lang="es-MX" sz="2400" kern="0" dirty="0" smtClean="0">
                <a:latin typeface="+mn-lt"/>
                <a:cs typeface="+mn-cs"/>
              </a:rPr>
              <a:t>financiera </a:t>
            </a:r>
            <a:r>
              <a:rPr lang="es-MX" sz="2400" kern="0" dirty="0">
                <a:latin typeface="+mn-lt"/>
                <a:cs typeface="+mn-cs"/>
              </a:rPr>
              <a:t>de los tres ordenes de gobierno.</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5300" y="2924944"/>
            <a:ext cx="3048000" cy="2857500"/>
          </a:xfrm>
          <a:prstGeom prst="rect">
            <a:avLst/>
          </a:prstGeom>
        </p:spPr>
      </p:pic>
    </p:spTree>
    <p:extLst>
      <p:ext uri="{BB962C8B-B14F-4D97-AF65-F5344CB8AC3E}">
        <p14:creationId xmlns:p14="http://schemas.microsoft.com/office/powerpoint/2010/main" val="17530468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681296"/>
          </a:xfrm>
          <a:noFill/>
          <a:ln w="9525">
            <a:noFill/>
            <a:miter lim="800000"/>
            <a:headEnd/>
            <a:tailEnd/>
          </a:ln>
        </p:spPr>
        <p:txBody>
          <a:bodyPr vert="horz" wrap="square" lIns="91440" tIns="45720" rIns="91440" bIns="45720" numCol="1" anchor="ctr" anchorCtr="0" compatLnSpc="1">
            <a:prstTxWarp prst="textNoShape">
              <a:avLst/>
            </a:prstTxWarp>
          </a:bodyPr>
          <a:lstStyle/>
          <a:p>
            <a:r>
              <a:rPr lang="es-MX" sz="3200" b="1" dirty="0">
                <a:latin typeface="+mn-lt"/>
                <a:ea typeface="+mn-ea"/>
                <a:cs typeface="+mn-cs"/>
              </a:rPr>
              <a:t>Armonización contable</a:t>
            </a:r>
            <a:endParaRPr lang="es-ES" sz="3200" b="1" dirty="0">
              <a:latin typeface="+mn-lt"/>
              <a:ea typeface="+mn-ea"/>
              <a:cs typeface="+mn-cs"/>
            </a:endParaRPr>
          </a:p>
        </p:txBody>
      </p:sp>
      <p:sp>
        <p:nvSpPr>
          <p:cNvPr id="4" name="Rectangle 3"/>
          <p:cNvSpPr txBox="1">
            <a:spLocks noChangeArrowheads="1"/>
          </p:cNvSpPr>
          <p:nvPr/>
        </p:nvSpPr>
        <p:spPr>
          <a:xfrm>
            <a:off x="395536" y="836712"/>
            <a:ext cx="8496300" cy="785817"/>
          </a:xfrm>
          <a:prstGeom prst="rect">
            <a:avLst/>
          </a:prstGeom>
        </p:spPr>
        <p:txBody>
          <a:bodyPr/>
          <a:lstStyle/>
          <a:p>
            <a:pPr marL="342900" lvl="0" indent="-342900" algn="just">
              <a:lnSpc>
                <a:spcPct val="85000"/>
              </a:lnSpc>
              <a:spcBef>
                <a:spcPct val="20000"/>
              </a:spcBef>
              <a:buFontTx/>
              <a:buChar char="•"/>
              <a:defRPr/>
            </a:pPr>
            <a:r>
              <a:rPr lang="es-MX" sz="2400" kern="0" dirty="0" smtClean="0">
                <a:latin typeface="+mn-lt"/>
                <a:cs typeface="+mn-cs"/>
              </a:rPr>
              <a:t>Artículo 46 de la Ley: los sistemas contables comprenderán</a:t>
            </a:r>
            <a:r>
              <a:rPr lang="es-MX" sz="2400" dirty="0" smtClean="0">
                <a:latin typeface="+mn-lt"/>
              </a:rPr>
              <a:t> </a:t>
            </a:r>
            <a:r>
              <a:rPr lang="es-MX" sz="2400" dirty="0">
                <a:latin typeface="+mn-lt"/>
              </a:rPr>
              <a:t>la generación periódica de los estados </a:t>
            </a:r>
            <a:r>
              <a:rPr lang="es-MX" sz="2400" dirty="0" smtClean="0">
                <a:latin typeface="+mn-lt"/>
              </a:rPr>
              <a:t>e información financieros siguiente:</a:t>
            </a:r>
            <a:endParaRPr kumimoji="0" lang="es-MX" sz="2400" i="1" u="none" strike="noStrike" kern="0" cap="none" spc="0" normalizeH="0" baseline="0" noProof="0" dirty="0" smtClean="0">
              <a:ln>
                <a:noFill/>
              </a:ln>
              <a:solidFill>
                <a:schemeClr val="tx1"/>
              </a:solidFill>
              <a:effectLst/>
              <a:uLnTx/>
              <a:uFillTx/>
              <a:latin typeface="+mn-lt"/>
              <a:cs typeface="+mn-cs"/>
            </a:endParaRPr>
          </a:p>
        </p:txBody>
      </p:sp>
      <p:sp>
        <p:nvSpPr>
          <p:cNvPr id="5" name="Rectangle 3"/>
          <p:cNvSpPr txBox="1">
            <a:spLocks noChangeArrowheads="1"/>
          </p:cNvSpPr>
          <p:nvPr/>
        </p:nvSpPr>
        <p:spPr>
          <a:xfrm>
            <a:off x="755576" y="1988840"/>
            <a:ext cx="8280920" cy="852696"/>
          </a:xfrm>
          <a:prstGeom prst="rect">
            <a:avLst/>
          </a:prstGeom>
        </p:spPr>
        <p:txBody>
          <a:bodyPr/>
          <a:lstStyle/>
          <a:p>
            <a:r>
              <a:rPr lang="es-MX" sz="2000" b="1" dirty="0"/>
              <a:t>I. </a:t>
            </a:r>
            <a:r>
              <a:rPr lang="es-MX" sz="2000" b="1" dirty="0" smtClean="0"/>
              <a:t> </a:t>
            </a:r>
            <a:r>
              <a:rPr lang="es-MX" sz="2000" dirty="0" smtClean="0"/>
              <a:t>Información </a:t>
            </a:r>
            <a:r>
              <a:rPr lang="es-MX" sz="2000" dirty="0"/>
              <a:t>contable, con la desagregación siguiente: </a:t>
            </a:r>
          </a:p>
          <a:p>
            <a:pPr marL="538163" indent="-269875"/>
            <a:r>
              <a:rPr lang="es-MX" sz="2000" b="1" dirty="0"/>
              <a:t>a) </a:t>
            </a:r>
            <a:r>
              <a:rPr lang="es-MX" sz="2000" dirty="0"/>
              <a:t>Estado de situación financiera; </a:t>
            </a:r>
          </a:p>
          <a:p>
            <a:pPr marL="538163" indent="-269875"/>
            <a:r>
              <a:rPr lang="es-MX" sz="2000" b="1" dirty="0"/>
              <a:t>b) </a:t>
            </a:r>
            <a:r>
              <a:rPr lang="es-MX" sz="2000" dirty="0"/>
              <a:t>Estado de variación en la hacienda pública; </a:t>
            </a:r>
          </a:p>
          <a:p>
            <a:pPr marL="538163" indent="-269875"/>
            <a:r>
              <a:rPr lang="es-MX" sz="2000" b="1" dirty="0"/>
              <a:t>c) </a:t>
            </a:r>
            <a:r>
              <a:rPr lang="es-MX" sz="2000" dirty="0"/>
              <a:t>Estado de cambios en la situación financiera; </a:t>
            </a:r>
          </a:p>
          <a:p>
            <a:pPr marL="538163" indent="-269875"/>
            <a:r>
              <a:rPr lang="es-MX" sz="2000" b="1" dirty="0"/>
              <a:t>d) </a:t>
            </a:r>
            <a:r>
              <a:rPr lang="es-MX" sz="2000" dirty="0"/>
              <a:t>Informes sobre pasivos contingentes; </a:t>
            </a:r>
          </a:p>
          <a:p>
            <a:pPr marL="538163" indent="-269875"/>
            <a:r>
              <a:rPr lang="es-MX" sz="2000" b="1" dirty="0"/>
              <a:t>e) </a:t>
            </a:r>
            <a:r>
              <a:rPr lang="es-MX" sz="2000" dirty="0"/>
              <a:t>Notas a los estados financieros; </a:t>
            </a:r>
          </a:p>
          <a:p>
            <a:pPr marL="538163" indent="-269875"/>
            <a:r>
              <a:rPr lang="es-MX" sz="2000" b="1" dirty="0"/>
              <a:t>f) </a:t>
            </a:r>
            <a:r>
              <a:rPr lang="es-MX" sz="2000" dirty="0"/>
              <a:t>Estado analítico del activo; </a:t>
            </a:r>
          </a:p>
          <a:p>
            <a:pPr marL="538163" indent="-269875"/>
            <a:r>
              <a:rPr lang="es-MX" sz="2000" b="1" dirty="0">
                <a:solidFill>
                  <a:srgbClr val="990000"/>
                </a:solidFill>
              </a:rPr>
              <a:t>g) </a:t>
            </a:r>
            <a:r>
              <a:rPr lang="es-MX" sz="2000" dirty="0">
                <a:solidFill>
                  <a:srgbClr val="990000"/>
                </a:solidFill>
              </a:rPr>
              <a:t>Estado analítico de la deuda y otros pasivos, </a:t>
            </a:r>
            <a:r>
              <a:rPr lang="es-MX" sz="2000" dirty="0" smtClean="0">
                <a:solidFill>
                  <a:srgbClr val="990000"/>
                </a:solidFill>
              </a:rPr>
              <a:t>con las </a:t>
            </a:r>
            <a:r>
              <a:rPr lang="es-MX" sz="2000" dirty="0">
                <a:solidFill>
                  <a:srgbClr val="990000"/>
                </a:solidFill>
              </a:rPr>
              <a:t>siguientes clasificaciones: </a:t>
            </a:r>
          </a:p>
          <a:p>
            <a:pPr marL="538163"/>
            <a:r>
              <a:rPr lang="es-MX" sz="2000" b="1" dirty="0">
                <a:solidFill>
                  <a:srgbClr val="990000"/>
                </a:solidFill>
              </a:rPr>
              <a:t>i. </a:t>
            </a:r>
            <a:r>
              <a:rPr lang="es-MX" sz="2000" dirty="0">
                <a:solidFill>
                  <a:srgbClr val="990000"/>
                </a:solidFill>
              </a:rPr>
              <a:t>Corto y largo plazo, así como por su origen en interna y externa; </a:t>
            </a:r>
          </a:p>
          <a:p>
            <a:pPr marL="538163"/>
            <a:r>
              <a:rPr lang="es-MX" sz="2000" b="1" dirty="0">
                <a:solidFill>
                  <a:srgbClr val="990000"/>
                </a:solidFill>
              </a:rPr>
              <a:t>ii. </a:t>
            </a:r>
            <a:r>
              <a:rPr lang="es-MX" sz="2000" dirty="0">
                <a:solidFill>
                  <a:srgbClr val="990000"/>
                </a:solidFill>
              </a:rPr>
              <a:t>Fuentes de financiamiento; </a:t>
            </a:r>
          </a:p>
          <a:p>
            <a:pPr marL="538163"/>
            <a:r>
              <a:rPr lang="es-MX" sz="2000" b="1" dirty="0">
                <a:solidFill>
                  <a:srgbClr val="990000"/>
                </a:solidFill>
              </a:rPr>
              <a:t>iii. </a:t>
            </a:r>
            <a:r>
              <a:rPr lang="es-MX" sz="2000" dirty="0">
                <a:solidFill>
                  <a:srgbClr val="990000"/>
                </a:solidFill>
              </a:rPr>
              <a:t>Por moneda de contratación, y </a:t>
            </a:r>
          </a:p>
          <a:p>
            <a:pPr marL="538163"/>
            <a:r>
              <a:rPr lang="es-MX" sz="2000" b="1" dirty="0">
                <a:solidFill>
                  <a:srgbClr val="990000"/>
                </a:solidFill>
              </a:rPr>
              <a:t>iv. </a:t>
            </a:r>
            <a:r>
              <a:rPr lang="es-MX" sz="2000" dirty="0">
                <a:solidFill>
                  <a:srgbClr val="990000"/>
                </a:solidFill>
              </a:rPr>
              <a:t>Por país acreedor</a:t>
            </a:r>
            <a:r>
              <a:rPr lang="es-MX" sz="2000" dirty="0"/>
              <a:t>; </a:t>
            </a:r>
            <a:endParaRPr kumimoji="0" lang="es-MX"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3" name="Rectángulo 2"/>
          <p:cNvSpPr/>
          <p:nvPr/>
        </p:nvSpPr>
        <p:spPr>
          <a:xfrm>
            <a:off x="755576" y="4149080"/>
            <a:ext cx="8280920"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2617425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692696"/>
          </a:xfrm>
          <a:noFill/>
          <a:ln w="9525">
            <a:noFill/>
            <a:miter lim="800000"/>
            <a:headEnd/>
            <a:tailEnd/>
          </a:ln>
        </p:spPr>
        <p:txBody>
          <a:bodyPr vert="horz" wrap="square" lIns="91440" tIns="45720" rIns="91440" bIns="45720" numCol="1" anchor="ctr" anchorCtr="0" compatLnSpc="1">
            <a:prstTxWarp prst="textNoShape">
              <a:avLst/>
            </a:prstTxWarp>
          </a:bodyPr>
          <a:lstStyle/>
          <a:p>
            <a:r>
              <a:rPr lang="es-MX" sz="3200" b="1" dirty="0">
                <a:latin typeface="+mn-lt"/>
                <a:ea typeface="+mn-ea"/>
                <a:cs typeface="+mn-cs"/>
              </a:rPr>
              <a:t>Armonización contable</a:t>
            </a:r>
            <a:endParaRPr lang="es-ES" sz="3200" b="1" dirty="0">
              <a:latin typeface="+mn-lt"/>
              <a:ea typeface="+mn-ea"/>
              <a:cs typeface="+mn-cs"/>
            </a:endParaRPr>
          </a:p>
        </p:txBody>
      </p:sp>
      <p:sp>
        <p:nvSpPr>
          <p:cNvPr id="5" name="Rectangle 3"/>
          <p:cNvSpPr txBox="1">
            <a:spLocks noChangeArrowheads="1"/>
          </p:cNvSpPr>
          <p:nvPr/>
        </p:nvSpPr>
        <p:spPr>
          <a:xfrm>
            <a:off x="755576" y="776104"/>
            <a:ext cx="8280920" cy="5965264"/>
          </a:xfrm>
          <a:prstGeom prst="rect">
            <a:avLst/>
          </a:prstGeom>
        </p:spPr>
        <p:txBody>
          <a:bodyPr/>
          <a:lstStyle/>
          <a:p>
            <a:r>
              <a:rPr lang="es-MX" sz="2000" b="1" dirty="0">
                <a:latin typeface="+mn-lt"/>
              </a:rPr>
              <a:t>II. </a:t>
            </a:r>
            <a:r>
              <a:rPr lang="es-MX" sz="2000" dirty="0">
                <a:latin typeface="+mn-lt"/>
              </a:rPr>
              <a:t>Información presupuestaria, con la desagregación </a:t>
            </a:r>
            <a:r>
              <a:rPr lang="es-MX" sz="2000" dirty="0" smtClean="0">
                <a:latin typeface="+mn-lt"/>
              </a:rPr>
              <a:t>siguiente:</a:t>
            </a:r>
          </a:p>
          <a:p>
            <a:endParaRPr lang="es-MX" sz="2000" b="1" dirty="0">
              <a:latin typeface="+mn-lt"/>
            </a:endParaRPr>
          </a:p>
          <a:p>
            <a:pPr marL="538163" indent="-269875"/>
            <a:r>
              <a:rPr lang="es-MX" sz="2000" b="1" dirty="0" smtClean="0">
                <a:latin typeface="+mn-lt"/>
              </a:rPr>
              <a:t>a)</a:t>
            </a:r>
            <a:r>
              <a:rPr lang="es-MX" sz="2000" dirty="0" smtClean="0">
                <a:latin typeface="+mn-lt"/>
              </a:rPr>
              <a:t> Analítico </a:t>
            </a:r>
            <a:r>
              <a:rPr lang="es-MX" sz="2000" dirty="0">
                <a:latin typeface="+mn-lt"/>
              </a:rPr>
              <a:t>de </a:t>
            </a:r>
            <a:r>
              <a:rPr lang="es-MX" sz="2000" dirty="0" smtClean="0">
                <a:latin typeface="+mn-lt"/>
              </a:rPr>
              <a:t>ingresos: </a:t>
            </a:r>
            <a:r>
              <a:rPr lang="es-MX" sz="2000" dirty="0">
                <a:latin typeface="+mn-lt"/>
              </a:rPr>
              <a:t>clasificación económica por fuente de financiamiento y concepto, </a:t>
            </a:r>
            <a:r>
              <a:rPr lang="es-MX" sz="2000" dirty="0" smtClean="0">
                <a:latin typeface="+mn-lt"/>
              </a:rPr>
              <a:t>incluidos </a:t>
            </a:r>
            <a:r>
              <a:rPr lang="es-MX" sz="2000" dirty="0">
                <a:latin typeface="+mn-lt"/>
              </a:rPr>
              <a:t>ingresos excedentes generados</a:t>
            </a:r>
            <a:r>
              <a:rPr lang="es-MX" sz="2000" dirty="0" smtClean="0">
                <a:latin typeface="+mn-lt"/>
              </a:rPr>
              <a:t>;</a:t>
            </a:r>
          </a:p>
          <a:p>
            <a:pPr marL="538163" indent="-269875"/>
            <a:r>
              <a:rPr lang="es-MX" sz="2000" dirty="0" smtClean="0">
                <a:latin typeface="+mn-lt"/>
              </a:rPr>
              <a:t> </a:t>
            </a:r>
            <a:endParaRPr lang="es-MX" sz="2000" dirty="0">
              <a:latin typeface="+mn-lt"/>
            </a:endParaRPr>
          </a:p>
          <a:p>
            <a:pPr marL="538163" indent="-269875"/>
            <a:r>
              <a:rPr lang="es-MX" sz="2000" b="1" dirty="0" smtClean="0">
                <a:latin typeface="+mn-lt"/>
              </a:rPr>
              <a:t>b</a:t>
            </a:r>
            <a:r>
              <a:rPr lang="es-MX" sz="2000" b="1" dirty="0">
                <a:latin typeface="+mn-lt"/>
              </a:rPr>
              <a:t>) </a:t>
            </a:r>
            <a:r>
              <a:rPr lang="es-MX" sz="2000" dirty="0" smtClean="0">
                <a:latin typeface="+mn-lt"/>
              </a:rPr>
              <a:t>Analítico </a:t>
            </a:r>
            <a:r>
              <a:rPr lang="es-MX" sz="2000" dirty="0">
                <a:latin typeface="+mn-lt"/>
              </a:rPr>
              <a:t>del ejercicio </a:t>
            </a:r>
            <a:r>
              <a:rPr lang="es-MX" sz="2000" dirty="0" smtClean="0">
                <a:latin typeface="+mn-lt"/>
              </a:rPr>
              <a:t>del presupuesto de egresos en las clasificaciones</a:t>
            </a:r>
            <a:r>
              <a:rPr lang="es-MX" sz="2000" dirty="0">
                <a:latin typeface="+mn-lt"/>
              </a:rPr>
              <a:t>: </a:t>
            </a:r>
          </a:p>
          <a:p>
            <a:pPr marL="538163"/>
            <a:r>
              <a:rPr lang="es-MX" sz="2000" b="1" dirty="0">
                <a:latin typeface="+mn-lt"/>
              </a:rPr>
              <a:t>i. </a:t>
            </a:r>
            <a:r>
              <a:rPr lang="es-MX" sz="2000" b="1" dirty="0" smtClean="0">
                <a:latin typeface="+mn-lt"/>
              </a:rPr>
              <a:t>  </a:t>
            </a:r>
            <a:r>
              <a:rPr lang="es-MX" sz="2000" dirty="0" smtClean="0">
                <a:latin typeface="+mn-lt"/>
              </a:rPr>
              <a:t>Administrativa</a:t>
            </a:r>
            <a:r>
              <a:rPr lang="es-MX" sz="2000" dirty="0">
                <a:latin typeface="+mn-lt"/>
              </a:rPr>
              <a:t>; </a:t>
            </a:r>
          </a:p>
          <a:p>
            <a:pPr marL="538163"/>
            <a:r>
              <a:rPr lang="es-MX" sz="2000" b="1" dirty="0">
                <a:latin typeface="+mn-lt"/>
              </a:rPr>
              <a:t>ii. </a:t>
            </a:r>
            <a:r>
              <a:rPr lang="es-MX" sz="2000" b="1" dirty="0" smtClean="0">
                <a:latin typeface="+mn-lt"/>
              </a:rPr>
              <a:t> </a:t>
            </a:r>
            <a:r>
              <a:rPr lang="es-MX" sz="2000" dirty="0" smtClean="0">
                <a:latin typeface="+mn-lt"/>
              </a:rPr>
              <a:t>Económica </a:t>
            </a:r>
            <a:r>
              <a:rPr lang="es-MX" sz="2000" dirty="0">
                <a:latin typeface="+mn-lt"/>
              </a:rPr>
              <a:t>y por objeto del gasto, y </a:t>
            </a:r>
          </a:p>
          <a:p>
            <a:pPr marL="538163"/>
            <a:r>
              <a:rPr lang="es-MX" sz="2000" b="1" dirty="0">
                <a:latin typeface="+mn-lt"/>
              </a:rPr>
              <a:t>iii. </a:t>
            </a:r>
            <a:r>
              <a:rPr lang="es-MX" sz="2000" dirty="0">
                <a:latin typeface="+mn-lt"/>
              </a:rPr>
              <a:t>Funcional-programática; </a:t>
            </a:r>
            <a:endParaRPr lang="es-MX" sz="2000" dirty="0" smtClean="0">
              <a:latin typeface="+mn-lt"/>
            </a:endParaRPr>
          </a:p>
          <a:p>
            <a:pPr marL="538163"/>
            <a:endParaRPr lang="es-MX" sz="2000" dirty="0">
              <a:latin typeface="+mn-lt"/>
            </a:endParaRPr>
          </a:p>
          <a:p>
            <a:pPr marL="538163" indent="-269875"/>
            <a:r>
              <a:rPr lang="es-MX" sz="2000" b="1" dirty="0" smtClean="0">
                <a:latin typeface="+mn-lt"/>
              </a:rPr>
              <a:t>c</a:t>
            </a:r>
            <a:r>
              <a:rPr lang="es-MX" sz="2000" b="1" dirty="0">
                <a:latin typeface="+mn-lt"/>
              </a:rPr>
              <a:t>) </a:t>
            </a:r>
            <a:r>
              <a:rPr lang="es-MX" sz="2000" dirty="0">
                <a:latin typeface="+mn-lt"/>
              </a:rPr>
              <a:t>Endeudamiento neto, </a:t>
            </a:r>
            <a:r>
              <a:rPr lang="es-MX" sz="2000" dirty="0" smtClean="0">
                <a:latin typeface="+mn-lt"/>
              </a:rPr>
              <a:t>por origen (interno </a:t>
            </a:r>
            <a:r>
              <a:rPr lang="es-MX" sz="2000" dirty="0">
                <a:latin typeface="+mn-lt"/>
              </a:rPr>
              <a:t>y </a:t>
            </a:r>
            <a:r>
              <a:rPr lang="es-MX" sz="2000" dirty="0" smtClean="0">
                <a:latin typeface="+mn-lt"/>
              </a:rPr>
              <a:t>externo); </a:t>
            </a:r>
          </a:p>
          <a:p>
            <a:pPr marL="538163" indent="-269875"/>
            <a:endParaRPr lang="es-MX" sz="2000" dirty="0">
              <a:latin typeface="+mn-lt"/>
            </a:endParaRPr>
          </a:p>
          <a:p>
            <a:pPr marL="538163" indent="-269875"/>
            <a:r>
              <a:rPr lang="es-MX" sz="2000" b="1" dirty="0">
                <a:latin typeface="+mn-lt"/>
              </a:rPr>
              <a:t>d) </a:t>
            </a:r>
            <a:r>
              <a:rPr lang="es-MX" sz="2000" dirty="0">
                <a:latin typeface="+mn-lt"/>
              </a:rPr>
              <a:t>Intereses de la deuda; </a:t>
            </a:r>
            <a:endParaRPr lang="es-MX" sz="2000" dirty="0" smtClean="0">
              <a:latin typeface="+mn-lt"/>
            </a:endParaRPr>
          </a:p>
          <a:p>
            <a:pPr marL="538163" indent="-269875"/>
            <a:endParaRPr lang="es-MX" sz="2000" dirty="0">
              <a:latin typeface="+mn-lt"/>
            </a:endParaRPr>
          </a:p>
          <a:p>
            <a:pPr marL="538163" indent="-269875"/>
            <a:r>
              <a:rPr lang="es-MX" sz="2000" b="1" dirty="0">
                <a:latin typeface="+mn-lt"/>
              </a:rPr>
              <a:t>e) </a:t>
            </a:r>
            <a:r>
              <a:rPr lang="es-MX" sz="2000" dirty="0" smtClean="0">
                <a:latin typeface="+mn-lt"/>
              </a:rPr>
              <a:t>Flujo </a:t>
            </a:r>
            <a:r>
              <a:rPr lang="es-MX" sz="2000" dirty="0">
                <a:latin typeface="+mn-lt"/>
              </a:rPr>
              <a:t>de </a:t>
            </a:r>
            <a:r>
              <a:rPr lang="es-MX" sz="2000" dirty="0" smtClean="0">
                <a:latin typeface="+mn-lt"/>
              </a:rPr>
              <a:t>fondos, con resumen de </a:t>
            </a:r>
            <a:r>
              <a:rPr lang="es-MX" sz="2000" dirty="0">
                <a:latin typeface="+mn-lt"/>
              </a:rPr>
              <a:t>las </a:t>
            </a:r>
            <a:r>
              <a:rPr lang="es-MX" sz="2000" dirty="0" smtClean="0">
                <a:latin typeface="+mn-lt"/>
              </a:rPr>
              <a:t>operaciones e indicadores </a:t>
            </a:r>
            <a:r>
              <a:rPr lang="es-MX" sz="2000" dirty="0">
                <a:latin typeface="+mn-lt"/>
              </a:rPr>
              <a:t>de </a:t>
            </a:r>
            <a:r>
              <a:rPr lang="es-MX" sz="2000" dirty="0" smtClean="0">
                <a:latin typeface="+mn-lt"/>
              </a:rPr>
              <a:t>postura </a:t>
            </a:r>
            <a:r>
              <a:rPr lang="es-MX" sz="2000" dirty="0">
                <a:latin typeface="+mn-lt"/>
              </a:rPr>
              <a:t>fiscal; </a:t>
            </a:r>
          </a:p>
        </p:txBody>
      </p:sp>
    </p:spTree>
    <p:extLst>
      <p:ext uri="{BB962C8B-B14F-4D97-AF65-F5344CB8AC3E}">
        <p14:creationId xmlns:p14="http://schemas.microsoft.com/office/powerpoint/2010/main" val="12295191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692696"/>
          </a:xfrm>
          <a:noFill/>
          <a:ln w="9525">
            <a:noFill/>
            <a:miter lim="800000"/>
            <a:headEnd/>
            <a:tailEnd/>
          </a:ln>
        </p:spPr>
        <p:txBody>
          <a:bodyPr vert="horz" wrap="square" lIns="91440" tIns="45720" rIns="91440" bIns="45720" numCol="1" anchor="ctr" anchorCtr="0" compatLnSpc="1">
            <a:prstTxWarp prst="textNoShape">
              <a:avLst/>
            </a:prstTxWarp>
          </a:bodyPr>
          <a:lstStyle/>
          <a:p>
            <a:r>
              <a:rPr lang="es-MX" sz="3200" b="1" dirty="0">
                <a:latin typeface="+mn-lt"/>
                <a:ea typeface="+mn-ea"/>
                <a:cs typeface="+mn-cs"/>
              </a:rPr>
              <a:t>Armonización contable</a:t>
            </a:r>
            <a:endParaRPr lang="es-ES" sz="3200" b="1" dirty="0">
              <a:latin typeface="+mn-lt"/>
              <a:ea typeface="+mn-ea"/>
              <a:cs typeface="+mn-cs"/>
            </a:endParaRPr>
          </a:p>
        </p:txBody>
      </p:sp>
      <p:sp>
        <p:nvSpPr>
          <p:cNvPr id="5" name="Rectangle 3"/>
          <p:cNvSpPr txBox="1">
            <a:spLocks noChangeArrowheads="1"/>
          </p:cNvSpPr>
          <p:nvPr/>
        </p:nvSpPr>
        <p:spPr>
          <a:xfrm>
            <a:off x="755576" y="1424176"/>
            <a:ext cx="8280920" cy="3516992"/>
          </a:xfrm>
          <a:prstGeom prst="rect">
            <a:avLst/>
          </a:prstGeom>
        </p:spPr>
        <p:txBody>
          <a:bodyPr/>
          <a:lstStyle/>
          <a:p>
            <a:r>
              <a:rPr lang="es-MX" sz="2000" b="1" dirty="0" smtClean="0">
                <a:latin typeface="+mn-lt"/>
              </a:rPr>
              <a:t>III</a:t>
            </a:r>
            <a:r>
              <a:rPr lang="es-MX" sz="2000" b="1" dirty="0">
                <a:latin typeface="+mn-lt"/>
              </a:rPr>
              <a:t>. </a:t>
            </a:r>
            <a:r>
              <a:rPr lang="es-MX" sz="2000" dirty="0">
                <a:latin typeface="+mn-lt"/>
              </a:rPr>
              <a:t>Información programática, con la desagregación siguiente</a:t>
            </a:r>
            <a:r>
              <a:rPr lang="es-MX" sz="2000" dirty="0" smtClean="0">
                <a:latin typeface="+mn-lt"/>
              </a:rPr>
              <a:t>:</a:t>
            </a:r>
          </a:p>
          <a:p>
            <a:endParaRPr lang="es-MX" sz="2000" dirty="0">
              <a:latin typeface="+mn-lt"/>
            </a:endParaRPr>
          </a:p>
          <a:p>
            <a:pPr marL="268288"/>
            <a:r>
              <a:rPr lang="es-MX" sz="2000" b="1" dirty="0" smtClean="0">
                <a:latin typeface="+mn-lt"/>
              </a:rPr>
              <a:t>a)</a:t>
            </a:r>
            <a:r>
              <a:rPr lang="es-MX" sz="2000" dirty="0" smtClean="0">
                <a:latin typeface="+mn-lt"/>
              </a:rPr>
              <a:t> Gasto </a:t>
            </a:r>
            <a:r>
              <a:rPr lang="es-MX" sz="2000" dirty="0">
                <a:latin typeface="+mn-lt"/>
              </a:rPr>
              <a:t>por categoría programática; </a:t>
            </a:r>
            <a:endParaRPr lang="es-MX" sz="2000" dirty="0" smtClean="0">
              <a:latin typeface="+mn-lt"/>
            </a:endParaRPr>
          </a:p>
          <a:p>
            <a:pPr marL="725488" indent="-457200">
              <a:buAutoNum type="alphaLcParenR"/>
            </a:pPr>
            <a:endParaRPr lang="es-MX" sz="2000" dirty="0">
              <a:latin typeface="+mn-lt"/>
            </a:endParaRPr>
          </a:p>
          <a:p>
            <a:pPr marL="268288"/>
            <a:r>
              <a:rPr lang="es-MX" sz="2000" b="1" dirty="0">
                <a:latin typeface="+mn-lt"/>
              </a:rPr>
              <a:t>b) </a:t>
            </a:r>
            <a:r>
              <a:rPr lang="es-MX" sz="2000" dirty="0">
                <a:latin typeface="+mn-lt"/>
              </a:rPr>
              <a:t>Programas y proyectos de inversión; </a:t>
            </a:r>
            <a:endParaRPr lang="es-MX" sz="2000" dirty="0" smtClean="0">
              <a:latin typeface="+mn-lt"/>
            </a:endParaRPr>
          </a:p>
          <a:p>
            <a:pPr marL="268288"/>
            <a:endParaRPr lang="es-MX" sz="2000" dirty="0">
              <a:latin typeface="+mn-lt"/>
            </a:endParaRPr>
          </a:p>
          <a:p>
            <a:pPr marL="268288"/>
            <a:r>
              <a:rPr lang="es-MX" sz="2000" b="1" dirty="0">
                <a:latin typeface="+mn-lt"/>
              </a:rPr>
              <a:t>c) </a:t>
            </a:r>
            <a:r>
              <a:rPr lang="es-MX" sz="2000" dirty="0">
                <a:latin typeface="+mn-lt"/>
              </a:rPr>
              <a:t>Indicadores de resultados, y </a:t>
            </a:r>
            <a:endParaRPr lang="es-MX" sz="2000" dirty="0" smtClean="0">
              <a:latin typeface="+mn-lt"/>
            </a:endParaRPr>
          </a:p>
          <a:p>
            <a:pPr marL="268288"/>
            <a:endParaRPr lang="es-MX" sz="2000" dirty="0" smtClean="0">
              <a:latin typeface="+mn-lt"/>
            </a:endParaRPr>
          </a:p>
          <a:p>
            <a:pPr marL="268288" indent="-268288"/>
            <a:r>
              <a:rPr lang="es-MX" sz="2000" b="1" dirty="0">
                <a:latin typeface="+mn-lt"/>
              </a:rPr>
              <a:t>IV. </a:t>
            </a:r>
            <a:r>
              <a:rPr lang="es-MX" sz="2000" dirty="0" smtClean="0">
                <a:latin typeface="+mn-lt"/>
              </a:rPr>
              <a:t>Información </a:t>
            </a:r>
            <a:r>
              <a:rPr lang="es-MX" sz="2000" dirty="0">
                <a:latin typeface="+mn-lt"/>
              </a:rPr>
              <a:t>complementaria </a:t>
            </a:r>
            <a:r>
              <a:rPr lang="es-MX" sz="2000" dirty="0" smtClean="0">
                <a:latin typeface="+mn-lt"/>
              </a:rPr>
              <a:t>(cuentas </a:t>
            </a:r>
            <a:r>
              <a:rPr lang="es-MX" sz="2000" dirty="0">
                <a:latin typeface="+mn-lt"/>
              </a:rPr>
              <a:t>nacionales y </a:t>
            </a:r>
            <a:r>
              <a:rPr lang="es-MX" sz="2000" dirty="0" smtClean="0">
                <a:latin typeface="+mn-lt"/>
              </a:rPr>
              <a:t>requerimientos de </a:t>
            </a:r>
            <a:r>
              <a:rPr lang="es-MX" sz="2000" dirty="0">
                <a:latin typeface="+mn-lt"/>
              </a:rPr>
              <a:t>organismos </a:t>
            </a:r>
            <a:r>
              <a:rPr lang="es-MX" sz="2000" dirty="0" smtClean="0">
                <a:latin typeface="+mn-lt"/>
              </a:rPr>
              <a:t>internacionales).</a:t>
            </a:r>
          </a:p>
          <a:p>
            <a:pPr marL="268288" indent="-268288"/>
            <a:endParaRPr kumimoji="0" lang="es-MX" sz="2000" b="0" i="0" u="none" strike="noStrike" kern="0" cap="none" spc="0" normalizeH="0" baseline="0" noProof="0" dirty="0">
              <a:ln>
                <a:noFill/>
              </a:ln>
              <a:solidFill>
                <a:schemeClr val="tx1"/>
              </a:solidFill>
              <a:effectLst/>
              <a:uLnTx/>
              <a:uFillTx/>
              <a:latin typeface="+mn-lt"/>
              <a:cs typeface="+mn-cs"/>
            </a:endParaRPr>
          </a:p>
        </p:txBody>
      </p:sp>
    </p:spTree>
    <p:extLst>
      <p:ext uri="{BB962C8B-B14F-4D97-AF65-F5344CB8AC3E}">
        <p14:creationId xmlns:p14="http://schemas.microsoft.com/office/powerpoint/2010/main" val="985238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3422973"/>
            <a:ext cx="3347864" cy="2510898"/>
          </a:xfrm>
          <a:prstGeom prst="rect">
            <a:avLst/>
          </a:prstGeom>
        </p:spPr>
      </p:pic>
      <p:sp>
        <p:nvSpPr>
          <p:cNvPr id="2" name="Título 1"/>
          <p:cNvSpPr>
            <a:spLocks noGrp="1"/>
          </p:cNvSpPr>
          <p:nvPr>
            <p:ph type="title"/>
          </p:nvPr>
        </p:nvSpPr>
        <p:spPr>
          <a:xfrm>
            <a:off x="0" y="0"/>
            <a:ext cx="9143999" cy="698500"/>
          </a:xfrm>
          <a:noFill/>
          <a:ln w="9525">
            <a:noFill/>
            <a:miter lim="800000"/>
            <a:headEnd/>
            <a:tailEnd/>
          </a:ln>
        </p:spPr>
        <p:txBody>
          <a:bodyPr vert="horz" wrap="square" lIns="91440" tIns="45720" rIns="91440" bIns="45720" numCol="1" anchor="ctr" anchorCtr="0" compatLnSpc="1">
            <a:prstTxWarp prst="textNoShape">
              <a:avLst/>
            </a:prstTxWarp>
          </a:bodyPr>
          <a:lstStyle/>
          <a:p>
            <a:r>
              <a:rPr lang="es-MX" sz="3200" b="1" dirty="0">
                <a:latin typeface="+mn-lt"/>
                <a:ea typeface="+mn-ea"/>
                <a:cs typeface="+mn-cs"/>
              </a:rPr>
              <a:t>Política Económica Estatal y Municipal</a:t>
            </a:r>
          </a:p>
        </p:txBody>
      </p:sp>
      <p:sp>
        <p:nvSpPr>
          <p:cNvPr id="12" name="Marcador de contenido 11"/>
          <p:cNvSpPr>
            <a:spLocks noGrp="1"/>
          </p:cNvSpPr>
          <p:nvPr>
            <p:ph idx="1"/>
          </p:nvPr>
        </p:nvSpPr>
        <p:spPr>
          <a:xfrm>
            <a:off x="435146" y="1013496"/>
            <a:ext cx="8229600" cy="2016447"/>
          </a:xfrm>
        </p:spPr>
        <p:txBody>
          <a:bodyPr/>
          <a:lstStyle/>
          <a:p>
            <a:pPr algn="just"/>
            <a:r>
              <a:rPr lang="es-MX" sz="2400" dirty="0" smtClean="0"/>
              <a:t>La política económica </a:t>
            </a:r>
            <a:r>
              <a:rPr lang="es-MX" sz="2400" b="1" dirty="0" smtClean="0"/>
              <a:t>estatal y municipal</a:t>
            </a:r>
            <a:r>
              <a:rPr lang="es-MX" sz="2400" dirty="0" smtClean="0"/>
              <a:t> incluye sólo las </a:t>
            </a:r>
            <a:r>
              <a:rPr lang="es-MX" sz="2400" b="1" dirty="0"/>
              <a:t>P</a:t>
            </a:r>
            <a:r>
              <a:rPr lang="es-MX" sz="2400" b="1" dirty="0" smtClean="0"/>
              <a:t>olíticas Fiscal y de Deuda</a:t>
            </a:r>
            <a:r>
              <a:rPr lang="es-MX" sz="2400" dirty="0" smtClean="0"/>
              <a:t>, en virtud de las atribuciones especificas de cada orden de gobierno. </a:t>
            </a:r>
          </a:p>
          <a:p>
            <a:pPr algn="just"/>
            <a:r>
              <a:rPr lang="es-MX" sz="2400" b="1" dirty="0" smtClean="0"/>
              <a:t>NO existe</a:t>
            </a:r>
            <a:r>
              <a:rPr lang="es-MX" sz="2400" b="1" dirty="0">
                <a:latin typeface="Edwardian Script ITC" panose="030303020407070D0804" pitchFamily="66" charset="0"/>
              </a:rPr>
              <a:t> </a:t>
            </a:r>
            <a:r>
              <a:rPr lang="es-MX" sz="2400" b="1" dirty="0" smtClean="0"/>
              <a:t>Política Monetaria</a:t>
            </a:r>
            <a:r>
              <a:rPr lang="es-MX" sz="2400" b="1" dirty="0"/>
              <a:t>.</a:t>
            </a:r>
          </a:p>
          <a:p>
            <a:pPr algn="just"/>
            <a:r>
              <a:rPr lang="es-MX" sz="2400" dirty="0" smtClean="0"/>
              <a:t>Pero comparte todos los objetivos del Estado.</a:t>
            </a:r>
            <a:endParaRPr lang="es-MX" sz="2400" dirty="0"/>
          </a:p>
        </p:txBody>
      </p:sp>
      <p:sp>
        <p:nvSpPr>
          <p:cNvPr id="8" name="Rectángulo 7"/>
          <p:cNvSpPr/>
          <p:nvPr/>
        </p:nvSpPr>
        <p:spPr>
          <a:xfrm>
            <a:off x="2736304" y="3501008"/>
            <a:ext cx="3347864" cy="2520280"/>
          </a:xfrm>
          <a:prstGeom prst="rect">
            <a:avLst/>
          </a:prstGeom>
          <a:noFill/>
        </p:spPr>
        <p:txBody>
          <a:bodyPr wrap="none" lIns="91440" tIns="45720" rIns="91440" bIns="45720">
            <a:prstTxWarp prst="textCircle">
              <a:avLst/>
            </a:prstTxWarp>
            <a:spAutoFit/>
          </a:bodyPr>
          <a:lstStyle/>
          <a:p>
            <a:pPr algn="ctr"/>
            <a:r>
              <a:rPr lang="es-ES" sz="2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rPr>
              <a:t>Favorecer el desarrollo económico, social y político de sus habitantes </a:t>
            </a:r>
            <a:endParaRPr lang="es-E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0193469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7544" y="0"/>
            <a:ext cx="8229600" cy="692696"/>
          </a:xfrm>
          <a:noFill/>
          <a:ln w="9525">
            <a:noFill/>
            <a:miter lim="800000"/>
            <a:headEnd/>
            <a:tailEnd/>
          </a:ln>
        </p:spPr>
        <p:txBody>
          <a:bodyPr vert="horz" wrap="square" lIns="91440" tIns="45720" rIns="91440" bIns="45720" numCol="1" anchor="ctr" anchorCtr="0" compatLnSpc="1">
            <a:prstTxWarp prst="textNoShape">
              <a:avLst/>
            </a:prstTxWarp>
          </a:bodyPr>
          <a:lstStyle/>
          <a:p>
            <a:r>
              <a:rPr lang="es-MX" sz="3200" b="1" dirty="0">
                <a:latin typeface="+mn-lt"/>
                <a:ea typeface="+mn-ea"/>
                <a:cs typeface="+mn-cs"/>
              </a:rPr>
              <a:t>Armonización contable</a:t>
            </a:r>
            <a:endParaRPr lang="es-ES" sz="3200" b="1" dirty="0">
              <a:latin typeface="+mn-lt"/>
              <a:ea typeface="+mn-ea"/>
              <a:cs typeface="+mn-cs"/>
            </a:endParaRPr>
          </a:p>
        </p:txBody>
      </p:sp>
      <p:sp>
        <p:nvSpPr>
          <p:cNvPr id="5" name="Rectangle 3"/>
          <p:cNvSpPr txBox="1">
            <a:spLocks noChangeArrowheads="1"/>
          </p:cNvSpPr>
          <p:nvPr/>
        </p:nvSpPr>
        <p:spPr>
          <a:xfrm>
            <a:off x="755576" y="692696"/>
            <a:ext cx="8280920" cy="5965264"/>
          </a:xfrm>
          <a:prstGeom prst="rect">
            <a:avLst/>
          </a:prstGeom>
        </p:spPr>
        <p:txBody>
          <a:bodyPr/>
          <a:lstStyle/>
          <a:p>
            <a:pPr marL="342900" indent="-342900">
              <a:buFont typeface="Arial" panose="020B0604020202020204" pitchFamily="34" charset="0"/>
              <a:buChar char="•"/>
            </a:pPr>
            <a:r>
              <a:rPr lang="es-MX" sz="2000" kern="0" dirty="0" smtClean="0">
                <a:latin typeface="+mn-lt"/>
                <a:cs typeface="+mn-cs"/>
              </a:rPr>
              <a:t>El Artículo 47 señala </a:t>
            </a:r>
            <a:r>
              <a:rPr lang="es-MX" sz="2000" dirty="0" smtClean="0">
                <a:latin typeface="+mn-lt"/>
              </a:rPr>
              <a:t>que las </a:t>
            </a:r>
            <a:r>
              <a:rPr lang="es-MX" sz="2000" dirty="0">
                <a:latin typeface="+mn-lt"/>
              </a:rPr>
              <a:t>entidades </a:t>
            </a:r>
            <a:r>
              <a:rPr lang="es-MX" sz="2000" dirty="0" smtClean="0">
                <a:latin typeface="+mn-lt"/>
              </a:rPr>
              <a:t>federativas deberán generar la misma </a:t>
            </a:r>
            <a:r>
              <a:rPr lang="es-MX" sz="2000" dirty="0">
                <a:latin typeface="+mn-lt"/>
              </a:rPr>
              <a:t>información </a:t>
            </a:r>
            <a:r>
              <a:rPr lang="es-MX" sz="2000" dirty="0" smtClean="0">
                <a:latin typeface="+mn-lt"/>
              </a:rPr>
              <a:t>salvo la referida en la </a:t>
            </a:r>
            <a:r>
              <a:rPr lang="es-MX" sz="2000" dirty="0">
                <a:latin typeface="+mn-lt"/>
              </a:rPr>
              <a:t>fracción I, inciso g</a:t>
            </a:r>
            <a:r>
              <a:rPr lang="es-MX" sz="2000" dirty="0" smtClean="0">
                <a:latin typeface="+mn-lt"/>
              </a:rPr>
              <a:t>), cuyo </a:t>
            </a:r>
            <a:r>
              <a:rPr lang="es-MX" sz="2000" dirty="0">
                <a:latin typeface="+mn-lt"/>
              </a:rPr>
              <a:t>contenido se desagregará como sigue</a:t>
            </a:r>
            <a:r>
              <a:rPr lang="es-MX" sz="2000" dirty="0" smtClean="0">
                <a:latin typeface="+mn-lt"/>
              </a:rPr>
              <a:t>:</a:t>
            </a:r>
          </a:p>
          <a:p>
            <a:pPr marL="342900" indent="-342900">
              <a:buFont typeface="Arial" panose="020B0604020202020204" pitchFamily="34" charset="0"/>
              <a:buChar char="•"/>
            </a:pPr>
            <a:endParaRPr lang="es-MX" sz="2000" dirty="0" smtClean="0">
              <a:latin typeface="+mn-lt"/>
            </a:endParaRPr>
          </a:p>
          <a:p>
            <a:pPr marL="712788" indent="-349250"/>
            <a:r>
              <a:rPr lang="es-MX" sz="2000" dirty="0" smtClean="0">
                <a:latin typeface="+mn-lt"/>
              </a:rPr>
              <a:t> </a:t>
            </a:r>
            <a:r>
              <a:rPr lang="es-MX" sz="2000" dirty="0">
                <a:latin typeface="+mn-lt"/>
              </a:rPr>
              <a:t>I.</a:t>
            </a:r>
            <a:r>
              <a:rPr lang="es-MX" sz="2000" b="1" dirty="0">
                <a:latin typeface="+mn-lt"/>
              </a:rPr>
              <a:t> </a:t>
            </a:r>
            <a:r>
              <a:rPr lang="es-MX" sz="2000" b="1" dirty="0" smtClean="0">
                <a:latin typeface="+mn-lt"/>
              </a:rPr>
              <a:t> </a:t>
            </a:r>
            <a:r>
              <a:rPr lang="es-MX" sz="2000" dirty="0" smtClean="0">
                <a:latin typeface="+mn-lt"/>
              </a:rPr>
              <a:t>Estado </a:t>
            </a:r>
            <a:r>
              <a:rPr lang="es-MX" sz="2000" dirty="0">
                <a:latin typeface="+mn-lt"/>
              </a:rPr>
              <a:t>analítico de la deuda, del cual se derivarán las siguientes clasificaciones</a:t>
            </a:r>
            <a:r>
              <a:rPr lang="es-MX" sz="2000" dirty="0" smtClean="0">
                <a:latin typeface="+mn-lt"/>
              </a:rPr>
              <a:t>:</a:t>
            </a:r>
          </a:p>
          <a:p>
            <a:pPr marL="712788" indent="-349250"/>
            <a:endParaRPr lang="es-MX" sz="2000" dirty="0">
              <a:latin typeface="+mn-lt"/>
            </a:endParaRPr>
          </a:p>
          <a:p>
            <a:pPr marL="1076325" indent="-363538">
              <a:buAutoNum type="alphaLcParenR"/>
            </a:pPr>
            <a:r>
              <a:rPr lang="es-MX" sz="2000" dirty="0" smtClean="0">
                <a:latin typeface="+mn-lt"/>
              </a:rPr>
              <a:t>Corto </a:t>
            </a:r>
            <a:r>
              <a:rPr lang="es-MX" sz="2000" dirty="0">
                <a:latin typeface="+mn-lt"/>
              </a:rPr>
              <a:t>y largo plazo</a:t>
            </a:r>
            <a:r>
              <a:rPr lang="es-MX" sz="2000" dirty="0" smtClean="0">
                <a:latin typeface="+mn-lt"/>
              </a:rPr>
              <a:t>;</a:t>
            </a:r>
          </a:p>
          <a:p>
            <a:pPr marL="1076325" indent="-363538">
              <a:buAutoNum type="alphaLcParenR"/>
            </a:pPr>
            <a:endParaRPr lang="es-MX" sz="2000" dirty="0" smtClean="0">
              <a:latin typeface="+mn-lt"/>
            </a:endParaRPr>
          </a:p>
          <a:p>
            <a:pPr marL="1076325" indent="-363538">
              <a:buAutoNum type="alphaLcParenR" startAt="2"/>
            </a:pPr>
            <a:r>
              <a:rPr lang="es-MX" sz="2000" dirty="0" smtClean="0">
                <a:latin typeface="+mn-lt"/>
              </a:rPr>
              <a:t>Fuentes </a:t>
            </a:r>
            <a:r>
              <a:rPr lang="es-MX" sz="2000" dirty="0">
                <a:latin typeface="+mn-lt"/>
              </a:rPr>
              <a:t>de financiamiento; </a:t>
            </a:r>
            <a:endParaRPr lang="es-MX" sz="2000" dirty="0" smtClean="0">
              <a:latin typeface="+mn-lt"/>
            </a:endParaRPr>
          </a:p>
          <a:p>
            <a:pPr marL="1169988" indent="-457200">
              <a:buAutoNum type="alphaLcParenR" startAt="2"/>
            </a:pPr>
            <a:endParaRPr lang="es-MX" sz="2000" dirty="0">
              <a:latin typeface="+mn-lt"/>
            </a:endParaRPr>
          </a:p>
          <a:p>
            <a:pPr marL="877888" indent="-514350">
              <a:buAutoNum type="romanUcPeriod" startAt="2"/>
            </a:pPr>
            <a:r>
              <a:rPr lang="es-MX" sz="2000" dirty="0" smtClean="0">
                <a:latin typeface="+mn-lt"/>
              </a:rPr>
              <a:t>Endeudamiento </a:t>
            </a:r>
            <a:r>
              <a:rPr lang="es-MX" sz="2000" dirty="0">
                <a:latin typeface="+mn-lt"/>
              </a:rPr>
              <a:t>neto, financiamiento menos amortización, </a:t>
            </a:r>
            <a:r>
              <a:rPr lang="es-MX" sz="2000" dirty="0" smtClean="0">
                <a:latin typeface="+mn-lt"/>
              </a:rPr>
              <a:t>y</a:t>
            </a:r>
          </a:p>
          <a:p>
            <a:pPr marL="363538"/>
            <a:r>
              <a:rPr lang="es-MX" sz="2000" dirty="0" smtClean="0">
                <a:latin typeface="+mn-lt"/>
              </a:rPr>
              <a:t> </a:t>
            </a:r>
            <a:endParaRPr lang="es-MX" sz="2000" dirty="0">
              <a:latin typeface="+mn-lt"/>
            </a:endParaRPr>
          </a:p>
          <a:p>
            <a:pPr marL="712788" indent="-349250"/>
            <a:r>
              <a:rPr lang="es-MX" sz="2000" dirty="0">
                <a:latin typeface="+mn-lt"/>
              </a:rPr>
              <a:t>III. Intereses de la </a:t>
            </a:r>
            <a:r>
              <a:rPr lang="es-MX" sz="2000" dirty="0" smtClean="0">
                <a:latin typeface="+mn-lt"/>
              </a:rPr>
              <a:t>deuda</a:t>
            </a:r>
            <a:endParaRPr lang="es-MX" sz="2000" kern="0" dirty="0" smtClean="0">
              <a:latin typeface="+mn-lt"/>
              <a:cs typeface="+mn-cs"/>
            </a:endParaRPr>
          </a:p>
          <a:p>
            <a:pPr marL="342900" indent="-342900">
              <a:buFont typeface="Arial" panose="020B0604020202020204" pitchFamily="34" charset="0"/>
              <a:buChar char="•"/>
            </a:pPr>
            <a:endParaRPr lang="es-MX" sz="2000" kern="0" dirty="0">
              <a:latin typeface="+mn-lt"/>
              <a:cs typeface="+mn-cs"/>
            </a:endParaRPr>
          </a:p>
          <a:p>
            <a:pPr marL="342900" indent="-342900">
              <a:buFont typeface="Arial" panose="020B0604020202020204" pitchFamily="34" charset="0"/>
              <a:buChar char="•"/>
            </a:pPr>
            <a:r>
              <a:rPr lang="es-MX" sz="2000" kern="0" dirty="0" smtClean="0">
                <a:latin typeface="+mn-lt"/>
                <a:cs typeface="+mn-cs"/>
              </a:rPr>
              <a:t>Artículo 48, </a:t>
            </a:r>
            <a:r>
              <a:rPr lang="es-MX" sz="2000" u="sng" dirty="0">
                <a:latin typeface="+mn-lt"/>
              </a:rPr>
              <a:t>los municipios y </a:t>
            </a:r>
            <a:r>
              <a:rPr lang="es-MX" sz="2000" u="sng" dirty="0" smtClean="0">
                <a:latin typeface="+mn-lt"/>
              </a:rPr>
              <a:t>las </a:t>
            </a:r>
            <a:r>
              <a:rPr lang="es-MX" sz="2000" u="sng" dirty="0">
                <a:latin typeface="+mn-lt"/>
              </a:rPr>
              <a:t>demarcaciones territoriales </a:t>
            </a:r>
            <a:r>
              <a:rPr lang="es-MX" sz="2000" dirty="0">
                <a:latin typeface="+mn-lt"/>
              </a:rPr>
              <a:t>del Distrito Federal, </a:t>
            </a:r>
            <a:r>
              <a:rPr lang="es-MX" sz="2000" dirty="0" smtClean="0">
                <a:latin typeface="+mn-lt"/>
              </a:rPr>
              <a:t>como </a:t>
            </a:r>
            <a:r>
              <a:rPr lang="es-MX" sz="2000" dirty="0">
                <a:latin typeface="+mn-lt"/>
              </a:rPr>
              <a:t>mínimo, la información </a:t>
            </a:r>
            <a:r>
              <a:rPr lang="es-MX" sz="2000" dirty="0" smtClean="0">
                <a:latin typeface="+mn-lt"/>
              </a:rPr>
              <a:t>del </a:t>
            </a:r>
            <a:r>
              <a:rPr lang="es-MX" sz="2000" dirty="0">
                <a:latin typeface="+mn-lt"/>
              </a:rPr>
              <a:t>artículo 46, fracción I, incisos </a:t>
            </a:r>
            <a:r>
              <a:rPr lang="es-MX" sz="2000" dirty="0" smtClean="0">
                <a:latin typeface="+mn-lt"/>
              </a:rPr>
              <a:t>a, b, c, e </a:t>
            </a:r>
            <a:r>
              <a:rPr lang="es-MX" sz="2000" dirty="0">
                <a:latin typeface="+mn-lt"/>
              </a:rPr>
              <a:t>y </a:t>
            </a:r>
            <a:r>
              <a:rPr lang="es-MX" sz="2000" dirty="0" smtClean="0">
                <a:latin typeface="+mn-lt"/>
              </a:rPr>
              <a:t>f; </a:t>
            </a:r>
            <a:r>
              <a:rPr lang="es-MX" sz="2000" dirty="0">
                <a:latin typeface="+mn-lt"/>
              </a:rPr>
              <a:t>y fracción II, incisos </a:t>
            </a:r>
            <a:r>
              <a:rPr lang="es-MX" sz="2000" dirty="0" smtClean="0">
                <a:latin typeface="+mn-lt"/>
              </a:rPr>
              <a:t>a </a:t>
            </a:r>
            <a:r>
              <a:rPr lang="es-MX" sz="2000" dirty="0">
                <a:latin typeface="+mn-lt"/>
              </a:rPr>
              <a:t>y </a:t>
            </a:r>
            <a:r>
              <a:rPr lang="es-MX" sz="2000" dirty="0" smtClean="0">
                <a:latin typeface="+mn-lt"/>
              </a:rPr>
              <a:t>b. </a:t>
            </a:r>
          </a:p>
        </p:txBody>
      </p:sp>
    </p:spTree>
    <p:extLst>
      <p:ext uri="{BB962C8B-B14F-4D97-AF65-F5344CB8AC3E}">
        <p14:creationId xmlns:p14="http://schemas.microsoft.com/office/powerpoint/2010/main" val="21175663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2FA90CB-5A57-45E1-A6BD-8CF5D8EAF9F6}" type="slidenum">
              <a:rPr lang="es-MX" smtClean="0"/>
              <a:pPr/>
              <a:t>81</a:t>
            </a:fld>
            <a:endParaRPr lang="es-MX"/>
          </a:p>
        </p:txBody>
      </p:sp>
      <p:sp>
        <p:nvSpPr>
          <p:cNvPr id="5" name="Rectangle 1"/>
          <p:cNvSpPr>
            <a:spLocks noChangeArrowheads="1"/>
          </p:cNvSpPr>
          <p:nvPr/>
        </p:nvSpPr>
        <p:spPr bwMode="auto">
          <a:xfrm>
            <a:off x="0" y="4149080"/>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smtClean="0">
                <a:ln>
                  <a:noFill/>
                </a:ln>
                <a:effectLst/>
                <a:latin typeface="Calibri" pitchFamily="34" charset="0"/>
                <a:ea typeface="Times New Roman" pitchFamily="18" charset="0"/>
                <a:cs typeface="Arial" pitchFamily="34" charset="0"/>
              </a:rPr>
              <a:t>www.cefp.gob.mx</a:t>
            </a:r>
            <a:endParaRPr kumimoji="0" lang="es-MX" b="0" i="0" u="none" strike="noStrike" cap="none" normalizeH="0" baseline="0" dirty="0" smtClean="0">
              <a:ln>
                <a:noFill/>
              </a:ln>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Calibri" pitchFamily="34" charset="0"/>
              <a:ea typeface="Times New Roman" pitchFamily="18" charset="0"/>
            </a:endParaRPr>
          </a:p>
        </p:txBody>
      </p:sp>
      <p:grpSp>
        <p:nvGrpSpPr>
          <p:cNvPr id="7" name="6 Grupo"/>
          <p:cNvGrpSpPr/>
          <p:nvPr/>
        </p:nvGrpSpPr>
        <p:grpSpPr>
          <a:xfrm>
            <a:off x="1979712" y="1703189"/>
            <a:ext cx="5280719" cy="2301875"/>
            <a:chOff x="1793603" y="1703189"/>
            <a:chExt cx="5280719" cy="2301875"/>
          </a:xfrm>
        </p:grpSpPr>
        <p:pic>
          <p:nvPicPr>
            <p:cNvPr id="6" name="Picture 1" descr="Description: Macintosh HD:Users:bernardinomartinez:Desktop:Captura de pantalla 2013-02-08 a las 19.12.29.png"/>
            <p:cNvPicPr>
              <a:picLocks noChangeAspect="1" noChangeArrowheads="1"/>
            </p:cNvPicPr>
            <p:nvPr/>
          </p:nvPicPr>
          <p:blipFill>
            <a:blip r:embed="rId2" cstate="print"/>
            <a:srcRect l="30363"/>
            <a:stretch>
              <a:fillRect/>
            </a:stretch>
          </p:blipFill>
          <p:spPr bwMode="auto">
            <a:xfrm>
              <a:off x="3275856" y="1703189"/>
              <a:ext cx="3798466" cy="2301875"/>
            </a:xfrm>
            <a:prstGeom prst="rect">
              <a:avLst/>
            </a:prstGeom>
            <a:noFill/>
            <a:ln w="9525">
              <a:noFill/>
              <a:miter lim="800000"/>
              <a:headEnd/>
              <a:tailEnd/>
            </a:ln>
          </p:spPr>
        </p:pic>
        <p:pic>
          <p:nvPicPr>
            <p:cNvPr id="2050" name="Picture 2" descr="C:\Users\fvazquez\Downloads\LOGO LXIII.jpg"/>
            <p:cNvPicPr>
              <a:picLocks noChangeAspect="1" noChangeArrowheads="1"/>
            </p:cNvPicPr>
            <p:nvPr/>
          </p:nvPicPr>
          <p:blipFill>
            <a:blip r:embed="rId3" cstate="print"/>
            <a:srcRect/>
            <a:stretch>
              <a:fillRect/>
            </a:stretch>
          </p:blipFill>
          <p:spPr bwMode="auto">
            <a:xfrm>
              <a:off x="1793603" y="2276872"/>
              <a:ext cx="1338237" cy="1199208"/>
            </a:xfrm>
            <a:prstGeom prst="rect">
              <a:avLst/>
            </a:prstGeom>
            <a:noFill/>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bwMode="auto">
          <a:xfrm>
            <a:off x="0" y="0"/>
            <a:ext cx="9144000"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s-MX"/>
            </a:defPPr>
            <a:lvl1pPr algn="ctr">
              <a:spcBef>
                <a:spcPct val="0"/>
              </a:spcBef>
              <a:buNone/>
              <a:defRPr sz="3200" b="1"/>
            </a:lvl1pPr>
          </a:lstStyle>
          <a:p>
            <a:r>
              <a:rPr lang="es-MX" dirty="0"/>
              <a:t>Política Fiscal Estatal</a:t>
            </a:r>
          </a:p>
        </p:txBody>
      </p:sp>
      <p:sp>
        <p:nvSpPr>
          <p:cNvPr id="7" name="4 Subtítulo"/>
          <p:cNvSpPr txBox="1">
            <a:spLocks/>
          </p:cNvSpPr>
          <p:nvPr/>
        </p:nvSpPr>
        <p:spPr bwMode="auto">
          <a:xfrm>
            <a:off x="1115616" y="764704"/>
            <a:ext cx="7172870"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MX" sz="2000" dirty="0" smtClean="0"/>
              <a:t>Las partes e instrumentos de la </a:t>
            </a:r>
            <a:r>
              <a:rPr lang="es-MX" sz="2000" b="1" dirty="0">
                <a:solidFill>
                  <a:schemeClr val="accent4">
                    <a:lumMod val="75000"/>
                  </a:schemeClr>
                </a:solidFill>
              </a:rPr>
              <a:t>Po</a:t>
            </a:r>
            <a:r>
              <a:rPr lang="es-MX" sz="2000" b="1" dirty="0" smtClean="0">
                <a:solidFill>
                  <a:schemeClr val="accent4">
                    <a:lumMod val="75000"/>
                  </a:schemeClr>
                </a:solidFill>
              </a:rPr>
              <a:t>lítica Fiscal Estatal </a:t>
            </a:r>
            <a:r>
              <a:rPr lang="es-MX" sz="2000" dirty="0" smtClean="0"/>
              <a:t>son similares a los correspondientes a la Federal:</a:t>
            </a:r>
          </a:p>
        </p:txBody>
      </p:sp>
      <p:sp>
        <p:nvSpPr>
          <p:cNvPr id="2" name="CuadroTexto 1"/>
          <p:cNvSpPr txBox="1"/>
          <p:nvPr/>
        </p:nvSpPr>
        <p:spPr>
          <a:xfrm>
            <a:off x="899592" y="2060848"/>
            <a:ext cx="3024336" cy="3477875"/>
          </a:xfrm>
          <a:prstGeom prst="rect">
            <a:avLst/>
          </a:prstGeom>
          <a:solidFill>
            <a:srgbClr val="92D050"/>
          </a:solidFill>
          <a:effectLst>
            <a:glow rad="139700">
              <a:schemeClr val="bg1">
                <a:alpha val="40000"/>
              </a:schemeClr>
            </a:glow>
          </a:effectLst>
        </p:spPr>
        <p:txBody>
          <a:bodyPr wrap="square" rtlCol="0">
            <a:spAutoFit/>
          </a:bodyPr>
          <a:lstStyle/>
          <a:p>
            <a:pPr marL="285750" indent="-285750">
              <a:buSzPct val="150000"/>
              <a:buFont typeface="Wingdings" panose="05000000000000000000" pitchFamily="2" charset="2"/>
              <a:buChar char="G"/>
            </a:pPr>
            <a:r>
              <a:rPr lang="es-MX" sz="2000" b="1" dirty="0" smtClean="0">
                <a:solidFill>
                  <a:schemeClr val="accent2">
                    <a:lumMod val="50000"/>
                  </a:schemeClr>
                </a:solidFill>
                <a:latin typeface="+mn-lt"/>
                <a:cs typeface="Aparajita" panose="020B0604020202020204" pitchFamily="34" charset="0"/>
              </a:rPr>
              <a:t>Política de Ingresos</a:t>
            </a:r>
          </a:p>
          <a:p>
            <a:pPr marL="285750" indent="-285750">
              <a:buFont typeface="Wingdings" panose="05000000000000000000" pitchFamily="2" charset="2"/>
              <a:buChar char="G"/>
            </a:pPr>
            <a:endParaRPr lang="es-MX" sz="2000" b="1" dirty="0">
              <a:latin typeface="+mn-lt"/>
              <a:cs typeface="Aparajita" panose="020B0604020202020204" pitchFamily="34" charset="0"/>
            </a:endParaRPr>
          </a:p>
          <a:p>
            <a:pPr marL="285750" indent="-285750">
              <a:buFont typeface="Wingdings" panose="05000000000000000000" pitchFamily="2" charset="2"/>
              <a:buChar char="§"/>
            </a:pPr>
            <a:r>
              <a:rPr lang="es-MX" sz="2000" dirty="0" smtClean="0">
                <a:solidFill>
                  <a:schemeClr val="accent5">
                    <a:lumMod val="50000"/>
                  </a:schemeClr>
                </a:solidFill>
                <a:latin typeface="+mn-lt"/>
                <a:cs typeface="Aparajita" panose="020B0604020202020204" pitchFamily="34" charset="0"/>
              </a:rPr>
              <a:t>Impuestos estatales (tributarios)</a:t>
            </a:r>
          </a:p>
          <a:p>
            <a:pPr marL="285750" indent="-285750">
              <a:buFont typeface="Wingdings" panose="05000000000000000000" pitchFamily="2" charset="2"/>
              <a:buChar char="§"/>
            </a:pPr>
            <a:endParaRPr lang="es-MX" sz="2000" dirty="0">
              <a:solidFill>
                <a:schemeClr val="accent5">
                  <a:lumMod val="50000"/>
                </a:schemeClr>
              </a:solidFill>
              <a:latin typeface="+mn-lt"/>
              <a:cs typeface="Aparajita" panose="020B0604020202020204" pitchFamily="34" charset="0"/>
            </a:endParaRPr>
          </a:p>
          <a:p>
            <a:pPr marL="285750" indent="-285750">
              <a:buFont typeface="Wingdings" panose="05000000000000000000" pitchFamily="2" charset="2"/>
              <a:buChar char="§"/>
            </a:pPr>
            <a:r>
              <a:rPr lang="es-MX" sz="2000" dirty="0" smtClean="0">
                <a:solidFill>
                  <a:schemeClr val="accent5">
                    <a:lumMod val="50000"/>
                  </a:schemeClr>
                </a:solidFill>
                <a:latin typeface="+mn-lt"/>
                <a:cs typeface="Aparajita" panose="020B0604020202020204" pitchFamily="34" charset="0"/>
              </a:rPr>
              <a:t>Otras contribuciones (no tributarios)</a:t>
            </a:r>
          </a:p>
          <a:p>
            <a:pPr marL="285750" indent="-285750">
              <a:buFont typeface="Wingdings" panose="05000000000000000000" pitchFamily="2" charset="2"/>
              <a:buChar char="§"/>
            </a:pPr>
            <a:endParaRPr lang="es-MX" sz="2000" dirty="0">
              <a:solidFill>
                <a:schemeClr val="accent5">
                  <a:lumMod val="50000"/>
                </a:schemeClr>
              </a:solidFill>
              <a:latin typeface="+mn-lt"/>
              <a:cs typeface="Aparajita" panose="020B0604020202020204" pitchFamily="34" charset="0"/>
            </a:endParaRPr>
          </a:p>
          <a:p>
            <a:pPr marL="285750" indent="-285750">
              <a:buFont typeface="Wingdings" panose="05000000000000000000" pitchFamily="2" charset="2"/>
              <a:buChar char="§"/>
            </a:pPr>
            <a:r>
              <a:rPr lang="es-MX" sz="2000" dirty="0" smtClean="0">
                <a:solidFill>
                  <a:schemeClr val="accent5">
                    <a:lumMod val="50000"/>
                  </a:schemeClr>
                </a:solidFill>
                <a:latin typeface="+mn-lt"/>
                <a:cs typeface="Aparajita" panose="020B0604020202020204" pitchFamily="34" charset="0"/>
              </a:rPr>
              <a:t>Transferencias federales (participaciones y aportaciones federales)</a:t>
            </a:r>
            <a:endParaRPr lang="es-MX" sz="2000" dirty="0">
              <a:solidFill>
                <a:schemeClr val="accent5">
                  <a:lumMod val="50000"/>
                </a:schemeClr>
              </a:solidFill>
              <a:latin typeface="+mn-lt"/>
              <a:cs typeface="Aparajita" panose="020B0604020202020204" pitchFamily="34" charset="0"/>
            </a:endParaRPr>
          </a:p>
        </p:txBody>
      </p:sp>
      <p:sp>
        <p:nvSpPr>
          <p:cNvPr id="6" name="CuadroTexto 5"/>
          <p:cNvSpPr txBox="1"/>
          <p:nvPr/>
        </p:nvSpPr>
        <p:spPr>
          <a:xfrm>
            <a:off x="5076056" y="1988840"/>
            <a:ext cx="2736304" cy="2246769"/>
          </a:xfrm>
          <a:prstGeom prst="rect">
            <a:avLst/>
          </a:prstGeom>
          <a:solidFill>
            <a:schemeClr val="accent6">
              <a:lumMod val="40000"/>
              <a:lumOff val="60000"/>
            </a:schemeClr>
          </a:solidFill>
          <a:scene3d>
            <a:camera prst="perspectiveRight"/>
            <a:lightRig rig="threePt" dir="t"/>
          </a:scene3d>
        </p:spPr>
        <p:txBody>
          <a:bodyPr wrap="square" rtlCol="0">
            <a:spAutoFit/>
          </a:bodyPr>
          <a:lstStyle/>
          <a:p>
            <a:pPr marL="285750" indent="-285750">
              <a:buSzPct val="150000"/>
              <a:buFont typeface="Wingdings" panose="05000000000000000000" pitchFamily="2" charset="2"/>
              <a:buChar char="A"/>
            </a:pPr>
            <a:r>
              <a:rPr lang="es-MX" sz="2000" b="1" dirty="0" smtClean="0">
                <a:latin typeface="+mn-lt"/>
              </a:rPr>
              <a:t>Política de Gasto</a:t>
            </a:r>
          </a:p>
          <a:p>
            <a:pPr marL="285750" indent="-285750">
              <a:buFont typeface="Wingdings" panose="05000000000000000000" pitchFamily="2" charset="2"/>
              <a:buChar char="A"/>
            </a:pPr>
            <a:endParaRPr lang="es-MX" sz="2000" dirty="0">
              <a:latin typeface="+mn-lt"/>
            </a:endParaRPr>
          </a:p>
          <a:p>
            <a:pPr marL="285750" indent="-285750">
              <a:buFont typeface="Wingdings" panose="05000000000000000000" pitchFamily="2" charset="2"/>
              <a:buChar char="Ø"/>
            </a:pPr>
            <a:r>
              <a:rPr lang="es-MX" sz="2000" dirty="0" smtClean="0">
                <a:solidFill>
                  <a:schemeClr val="accent2">
                    <a:lumMod val="50000"/>
                  </a:schemeClr>
                </a:solidFill>
                <a:latin typeface="+mn-lt"/>
              </a:rPr>
              <a:t>Gasto público estatal</a:t>
            </a:r>
          </a:p>
          <a:p>
            <a:pPr marL="285750" indent="-285750">
              <a:buFont typeface="Wingdings" panose="05000000000000000000" pitchFamily="2" charset="2"/>
              <a:buChar char="Ø"/>
            </a:pPr>
            <a:endParaRPr lang="es-MX" sz="2000" dirty="0">
              <a:solidFill>
                <a:schemeClr val="accent2">
                  <a:lumMod val="50000"/>
                </a:schemeClr>
              </a:solidFill>
              <a:latin typeface="+mn-lt"/>
            </a:endParaRPr>
          </a:p>
          <a:p>
            <a:pPr marL="285750" indent="-285750">
              <a:buFont typeface="Wingdings" panose="05000000000000000000" pitchFamily="2" charset="2"/>
              <a:buChar char="Ø"/>
            </a:pPr>
            <a:r>
              <a:rPr lang="es-MX" sz="2000" dirty="0" smtClean="0">
                <a:solidFill>
                  <a:schemeClr val="accent2">
                    <a:lumMod val="50000"/>
                  </a:schemeClr>
                </a:solidFill>
                <a:latin typeface="+mn-lt"/>
              </a:rPr>
              <a:t>Subsidios</a:t>
            </a:r>
          </a:p>
          <a:p>
            <a:pPr marL="285750" indent="-285750">
              <a:buFont typeface="Wingdings" panose="05000000000000000000" pitchFamily="2" charset="2"/>
              <a:buChar char="Ø"/>
            </a:pPr>
            <a:endParaRPr lang="es-MX" sz="2000" dirty="0">
              <a:solidFill>
                <a:schemeClr val="accent2">
                  <a:lumMod val="50000"/>
                </a:schemeClr>
              </a:solidFill>
              <a:latin typeface="+mn-lt"/>
            </a:endParaRPr>
          </a:p>
          <a:p>
            <a:pPr marL="285750" indent="-285750">
              <a:buFont typeface="Wingdings" panose="05000000000000000000" pitchFamily="2" charset="2"/>
              <a:buChar char="Ø"/>
            </a:pPr>
            <a:r>
              <a:rPr lang="es-MX" sz="2000" dirty="0" smtClean="0">
                <a:solidFill>
                  <a:schemeClr val="accent2">
                    <a:lumMod val="50000"/>
                  </a:schemeClr>
                </a:solidFill>
                <a:latin typeface="+mn-lt"/>
              </a:rPr>
              <a:t>Transferencias</a:t>
            </a:r>
            <a:endParaRPr lang="es-MX" sz="2000" dirty="0">
              <a:solidFill>
                <a:schemeClr val="accent2">
                  <a:lumMod val="50000"/>
                </a:schemeClr>
              </a:solidFill>
              <a:latin typeface="+mn-lt"/>
            </a:endParaRPr>
          </a:p>
        </p:txBody>
      </p:sp>
      <p:sp>
        <p:nvSpPr>
          <p:cNvPr id="8" name="CuadroTexto 7"/>
          <p:cNvSpPr txBox="1"/>
          <p:nvPr/>
        </p:nvSpPr>
        <p:spPr>
          <a:xfrm>
            <a:off x="1691680" y="1556792"/>
            <a:ext cx="5256584" cy="369332"/>
          </a:xfrm>
          <a:prstGeom prst="rect">
            <a:avLst/>
          </a:prstGeom>
          <a:noFill/>
        </p:spPr>
        <p:txBody>
          <a:bodyPr wrap="square" rtlCol="0">
            <a:spAutoFit/>
          </a:bodyPr>
          <a:lstStyle/>
          <a:p>
            <a:pPr algn="ctr"/>
            <a:r>
              <a:rPr lang="es-MX" b="1" dirty="0" smtClean="0">
                <a:solidFill>
                  <a:schemeClr val="accent6">
                    <a:lumMod val="75000"/>
                  </a:schemeClr>
                </a:solidFill>
                <a:latin typeface="Arial Narrow" panose="020B0606020202030204" pitchFamily="34" charset="0"/>
              </a:rPr>
              <a:t>Partes de la Política Fiscal y sus instrumentos</a:t>
            </a:r>
            <a:endParaRPr lang="es-MX" b="1" dirty="0">
              <a:solidFill>
                <a:schemeClr val="accent6">
                  <a:lumMod val="75000"/>
                </a:schemeClr>
              </a:solidFill>
              <a:latin typeface="Arial Narrow" panose="020B0606020202030204" pitchFamily="34" charset="0"/>
            </a:endParaRPr>
          </a:p>
        </p:txBody>
      </p:sp>
      <p:sp>
        <p:nvSpPr>
          <p:cNvPr id="9" name="CuadroTexto 8"/>
          <p:cNvSpPr txBox="1"/>
          <p:nvPr/>
        </p:nvSpPr>
        <p:spPr>
          <a:xfrm>
            <a:off x="4283968" y="4534088"/>
            <a:ext cx="4896544" cy="1631216"/>
          </a:xfrm>
          <a:prstGeom prst="rect">
            <a:avLst/>
          </a:prstGeom>
          <a:solidFill>
            <a:schemeClr val="tx1">
              <a:lumMod val="50000"/>
              <a:lumOff val="50000"/>
            </a:schemeClr>
          </a:solidFill>
          <a:effectLst>
            <a:outerShdw blurRad="50800" dist="38100" dir="2700000" algn="tl" rotWithShape="0">
              <a:prstClr val="black">
                <a:alpha val="40000"/>
              </a:prstClr>
            </a:outerShdw>
          </a:effectLst>
          <a:scene3d>
            <a:camera prst="perspectiveRight"/>
            <a:lightRig rig="threePt" dir="t"/>
          </a:scene3d>
        </p:spPr>
        <p:txBody>
          <a:bodyPr wrap="square" rtlCol="0">
            <a:spAutoFit/>
          </a:bodyPr>
          <a:lstStyle/>
          <a:p>
            <a:pPr marL="285750" indent="-285750">
              <a:buSzPct val="150000"/>
              <a:buFont typeface="Wingdings" panose="05000000000000000000" pitchFamily="2" charset="2"/>
              <a:buChar char=""/>
            </a:pPr>
            <a:r>
              <a:rPr lang="es-MX" sz="2000" b="1" dirty="0" smtClean="0">
                <a:solidFill>
                  <a:schemeClr val="bg1"/>
                </a:solidFill>
                <a:latin typeface="+mn-lt"/>
              </a:rPr>
              <a:t> Política de Deuda</a:t>
            </a:r>
          </a:p>
          <a:p>
            <a:pPr marL="285750" indent="-285750">
              <a:buSzPct val="150000"/>
              <a:buFont typeface="Wingdings" panose="05000000000000000000" pitchFamily="2" charset="2"/>
              <a:buChar char=""/>
            </a:pPr>
            <a:endParaRPr lang="es-MX" sz="2000" b="1" dirty="0">
              <a:solidFill>
                <a:schemeClr val="bg1"/>
              </a:solidFill>
              <a:latin typeface="+mn-lt"/>
            </a:endParaRPr>
          </a:p>
          <a:p>
            <a:pPr marL="444500" indent="-444500">
              <a:buSzPct val="150000"/>
              <a:buFont typeface="Wingdings" panose="05000000000000000000" pitchFamily="2" charset="2"/>
              <a:buChar char="v"/>
            </a:pPr>
            <a:r>
              <a:rPr lang="es-MX" sz="2000" b="1" dirty="0" smtClean="0">
                <a:solidFill>
                  <a:schemeClr val="bg1"/>
                </a:solidFill>
                <a:latin typeface="+mn-lt"/>
              </a:rPr>
              <a:t> </a:t>
            </a:r>
            <a:r>
              <a:rPr lang="es-MX" sz="2000" dirty="0" smtClean="0">
                <a:solidFill>
                  <a:schemeClr val="bg1"/>
                </a:solidFill>
                <a:latin typeface="+mn-lt"/>
              </a:rPr>
              <a:t>Emisión de títulos (mercado interno)</a:t>
            </a:r>
          </a:p>
          <a:p>
            <a:pPr marL="444500" indent="-444500">
              <a:buSzPct val="150000"/>
              <a:buFont typeface="Wingdings" panose="05000000000000000000" pitchFamily="2" charset="2"/>
              <a:buChar char="v"/>
            </a:pPr>
            <a:endParaRPr lang="es-MX" sz="2000" dirty="0" smtClean="0">
              <a:solidFill>
                <a:schemeClr val="bg1"/>
              </a:solidFill>
              <a:latin typeface="+mn-lt"/>
            </a:endParaRPr>
          </a:p>
          <a:p>
            <a:pPr marL="444500" indent="-444500">
              <a:buSzPct val="150000"/>
              <a:buFont typeface="Wingdings" panose="05000000000000000000" pitchFamily="2" charset="2"/>
              <a:buChar char="v"/>
            </a:pPr>
            <a:r>
              <a:rPr lang="es-MX" sz="2000" dirty="0" smtClean="0">
                <a:solidFill>
                  <a:schemeClr val="bg1"/>
                </a:solidFill>
                <a:latin typeface="+mn-lt"/>
              </a:rPr>
              <a:t>Contratación directa (deuda nacional)</a:t>
            </a:r>
          </a:p>
        </p:txBody>
      </p:sp>
    </p:spTree>
    <p:extLst>
      <p:ext uri="{BB962C8B-B14F-4D97-AF65-F5344CB8AC3E}">
        <p14:creationId xmlns:p14="http://schemas.microsoft.com/office/powerpoint/2010/main" val="63788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9531</Words>
  <Application>Microsoft Office PowerPoint</Application>
  <PresentationFormat>Presentación en pantalla (4:3)</PresentationFormat>
  <Paragraphs>989</Paragraphs>
  <Slides>81</Slides>
  <Notes>56</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81</vt:i4>
      </vt:variant>
    </vt:vector>
  </HeadingPairs>
  <TitlesOfParts>
    <vt:vector size="91" baseType="lpstr">
      <vt:lpstr>Aparajita</vt:lpstr>
      <vt:lpstr>Arial</vt:lpstr>
      <vt:lpstr>Arial Narrow</vt:lpstr>
      <vt:lpstr>Calibri</vt:lpstr>
      <vt:lpstr>Edwardian Script ITC</vt:lpstr>
      <vt:lpstr>Raavi</vt:lpstr>
      <vt:lpstr>Tahoma</vt:lpstr>
      <vt:lpstr>Times New Roman</vt:lpstr>
      <vt:lpstr>Wingdings</vt:lpstr>
      <vt:lpstr>Tema de Office</vt:lpstr>
      <vt:lpstr>Presentación de PowerPoint</vt:lpstr>
      <vt:lpstr>Presentación de PowerPoint</vt:lpstr>
      <vt:lpstr>Presentación de PowerPoint</vt:lpstr>
      <vt:lpstr>¿Qué es la política económica?</vt:lpstr>
      <vt:lpstr>Instrumentos de la política económica?</vt:lpstr>
      <vt:lpstr>El Estado en la Economía</vt:lpstr>
      <vt:lpstr>Presentación de PowerPoint</vt:lpstr>
      <vt:lpstr>Política Económica Estatal y Municipal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6.2.1. Elementos básicos del federalismo</vt:lpstr>
      <vt:lpstr>Federalismo Fiscal: Conceptos</vt:lpstr>
      <vt:lpstr>Federalismo Fiscal: Marco Legal</vt:lpstr>
      <vt:lpstr>Evolución de Gasto Federalizado, 2000-2015</vt:lpstr>
      <vt:lpstr>Presentación de PowerPoint</vt:lpstr>
      <vt:lpstr>Presentación de PowerPoint</vt:lpstr>
      <vt:lpstr>Presentación de PowerPoint</vt:lpstr>
      <vt:lpstr>Presentación de PowerPoint</vt:lpstr>
      <vt:lpstr>Presentación de PowerPoint</vt:lpstr>
      <vt:lpstr>6.2.2. Principios de asignación de recursos federalizados</vt:lpstr>
      <vt:lpstr>Presentación de PowerPoint</vt:lpstr>
      <vt:lpstr>Ramo 28 Participaciones en Ingresos Federales</vt:lpstr>
      <vt:lpstr>Ramo 33 Aportaciones Federales</vt:lpstr>
      <vt:lpstr>Ramo 25 Previsiones y Aportaciones</vt:lpstr>
      <vt:lpstr>Gasto Federalizado en el Ramo 23</vt:lpstr>
      <vt:lpstr>Presentación de PowerPoint</vt:lpstr>
      <vt:lpstr>6.2.3. Mecanismos e instrumentos de transferencia: participaciones, aportaciones, convenios y fondos para proyectos de inversión</vt:lpstr>
      <vt:lpstr>Presentación de PowerPoint</vt:lpstr>
      <vt:lpstr>Composición del Ramo 28 Participaciones Federales, 2016</vt:lpstr>
      <vt:lpstr>Presentación de PowerPoint</vt:lpstr>
      <vt:lpstr>Presentación de PowerPoint</vt:lpstr>
      <vt:lpstr>Presentación de PowerPoint</vt:lpstr>
      <vt:lpstr>Presentación de PowerPoint</vt:lpstr>
      <vt:lpstr>Recaudación Federal Participable (RFP)</vt:lpstr>
      <vt:lpstr>Fórmulas de distribución del FGP</vt:lpstr>
      <vt:lpstr>Ramo 28: Fondo General de Participaciones (FGP)</vt:lpstr>
      <vt:lpstr>Acciones que las entidades federativas pueden llevar a cabo para obtener más Participaciones en Ingresos Federales</vt:lpstr>
      <vt:lpstr>De acuerdo a lo establecido en la LCF, los municipios tienen derecho a recibir recursos de las Participaciones Federales conforme a lo siguiente:  i) Los fondos para el Comercio Exterior (0.136 por ciento de la RFP)  (artículo 2°-A frac. I de la LCF).   ii) El 0.051% de los Ingresos Petroleros del Gobierno Federal se destinaran a los Municipios litorales o fronterizos por donde se realiza materialmente la salida de hidrocarburos (artículo 2°-A frac. II de la LCF).  iii) Cada Entidad Federativa, conforme a su propia normatividad, distribuye a sus municipios el 100 por ciento del Fondo de Fomento Municipal y por lo menos el 20 por ciento de los recursos del Fondo General de Participaciones, del Fondo de Fomento Municipal, del Fondo de Fiscalización, de las Participaciones Específicas en el Impuesto Especial sobre Productos y Servicios (IEPS), de los Incentivos por los nueve onceavos del IEPS sobre ventas de diesel y gasolina, del Fondo de Compensación, del Fondo de Extracción de Hidrocarburos, de los Incentivos por el Impuesto sobre Tenencia y Uso de Vehículos y de los Incentivos por el Impuesto Especial sobre Automóviles Nuevos. </vt:lpstr>
      <vt:lpstr>Ramo 33 Aportaciones Federales</vt:lpstr>
      <vt:lpstr>Composición del Ramo 33 Aportaciones Federales, 2016</vt:lpstr>
      <vt:lpstr>Educación</vt:lpstr>
      <vt:lpstr>Salud</vt:lpstr>
      <vt:lpstr>Fondos con destinos múltiples</vt:lpstr>
      <vt:lpstr>De acuerdo a lo establecido en la LCF, los municipios tienen derecho a recibir recursos de las Aportaciones Federales conforme a lo siguiente:  i) 100 por ciento de los recursos del Fondo para la Infraestructura Social Municipal (FISM), para infraestructura social en materia de agua potable, alcantarillado, drenaje y letrinas, urbanización municipal, electrificación rural y de colonias pobres, infraestructura básica de salud, infraestructura básica educativa, mejoramiento de vivienda, caminos rurales, e infraestructura productiva rural.  ii) El 100 por ciento de los recursos del Fondo de Aportaciones para el Fortalecimiento de los Municipios y de las Demarcaciones Territoriales del Distrito Federal (FORTAMUNDF), para el cumplimiento de sus obligaciones financieras, al pago de derechos y aprovechamientos por concepto de agua, y a la atención de las necesidades directamente vinculadas con la seguridad pública de los habitantes.</vt:lpstr>
      <vt:lpstr>Gasto Federalizado en el Ramo 23</vt:lpstr>
      <vt:lpstr>Composición del Gasto Federalizado en el Ramo 23, 2016</vt:lpstr>
      <vt:lpstr>Principales Fondos del Ramo 23</vt:lpstr>
      <vt:lpstr>Principales Fondos del Ramo 23</vt:lpstr>
      <vt:lpstr>Principales Fondos del Ramo 23</vt:lpstr>
      <vt:lpstr>Otros fondos </vt:lpstr>
      <vt:lpstr>Presentación de PowerPoint</vt:lpstr>
      <vt:lpstr>Presentación de PowerPoint</vt:lpstr>
      <vt:lpstr>Presentación de PowerPoint</vt:lpstr>
      <vt:lpstr>Presentación de PowerPoint</vt:lpstr>
      <vt:lpstr>Presentación de PowerPoint</vt:lpstr>
      <vt:lpstr>El Proceso Presupuestario</vt:lpstr>
      <vt:lpstr>El ciclo presupuestario</vt:lpstr>
      <vt:lpstr>Presentación de PowerPoint</vt:lpstr>
      <vt:lpstr>Presentación de PowerPoint</vt:lpstr>
      <vt:lpstr>Evolución de los sistemas presupuestarios</vt:lpstr>
      <vt:lpstr>Presentación de PowerPoint</vt:lpstr>
      <vt:lpstr>Técnicas de formulación de presupuestos públicos</vt:lpstr>
      <vt:lpstr>Técnicas de formulación de presupuestos públicos</vt:lpstr>
      <vt:lpstr>Técnicas de formulación de presupuestos públicos</vt:lpstr>
      <vt:lpstr>Presentación de PowerPoint</vt:lpstr>
      <vt:lpstr>Presentación general</vt:lpstr>
      <vt:lpstr>Formas de presentación</vt:lpstr>
      <vt:lpstr>Criterios de distribución de las clasificaciones de gasto programable</vt:lpstr>
      <vt:lpstr>Distribución de las clasificaciones de gasto programable</vt:lpstr>
      <vt:lpstr>Presentación de PowerPoint</vt:lpstr>
      <vt:lpstr>Armonización contable</vt:lpstr>
      <vt:lpstr>Armonización contable</vt:lpstr>
      <vt:lpstr>Armonización contable</vt:lpstr>
      <vt:lpstr>Armonización contable</vt:lpstr>
      <vt:lpstr>Armonización contable</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fvazquez</dc:creator>
  <cp:lastModifiedBy>haguirre</cp:lastModifiedBy>
  <cp:revision>32</cp:revision>
  <cp:lastPrinted>2016-04-16T00:54:01Z</cp:lastPrinted>
  <dcterms:created xsi:type="dcterms:W3CDTF">2014-10-23T00:00:40Z</dcterms:created>
  <dcterms:modified xsi:type="dcterms:W3CDTF">2016-04-16T02:18:17Z</dcterms:modified>
</cp:coreProperties>
</file>